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8F01-0130-4EE1-B3B1-B2C558BB6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62505-FF06-4257-95D9-F30BE7079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AE35-9A7B-4649-8108-808E7B25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B2094-A913-45F9-86CE-3F05B96F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0E821-6724-49A3-9A69-7C2188FE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4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3F2B-D6B3-450B-B523-9CDD6886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EF886-D11A-4F7F-B41A-39C221FE0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C529-F222-417D-8188-B4D040CA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A0A2-814A-49A4-9B4D-9A2333FF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8699-8730-4442-81EA-8059C96D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2A691C-832B-4D08-919F-F742904E7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E2A84-5945-4515-984F-B704F7146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12F99-DF72-4D50-95C8-1AC69EFD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3011F-D1D4-446F-A51E-858A97C0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6C50-45F9-4AF8-93BB-81C74F23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1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D331-9148-48EC-9C34-EDD85CA1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81F1-407E-46F8-B945-92015ABD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B1CB-A7FB-4EF0-ADEB-F64A8547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1FF47-8A4B-4DF4-879A-ABBF2B26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49A74-DAF1-4C7D-91AC-1589E6F8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7354-A16D-48BA-A5E0-39534ED4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2EC43-B90A-4767-94DB-8EF0C3093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AB365-2A36-491A-9EFB-38E89DD5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18475-ABAC-41A7-82C4-30ED98BD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842F-C009-4925-A239-92919F14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3A87-DD98-4229-804E-AD927C7B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C2490-3B71-4A89-B300-F6A931F91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A8A04-0BB7-40EE-9230-BB58D6D3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A3046-CF9E-4A2A-9B22-340FC17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E7C22-4199-4D15-A941-6A359B47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DA72B-2E29-48EC-A4F2-5DBE9B3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2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EE1-9AD7-4A1D-9D00-0234C75B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817EC-A77C-4AF7-AF5D-EB4ADC7D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4F60-9F12-45C7-BF23-3F04A8165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9BF34-205A-40E0-BF9E-A0C6EFCC7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C9E13-87B3-41CC-AD51-6A0BE3A69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61AF9-C44A-4596-ACD6-1603885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2BE68-C03E-43E6-85B8-0EAE054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613DE-3DE0-433F-9938-236B8D73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AD9B-0247-438E-B239-4EE9E8A5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03FB8-DE18-4B29-884E-20F6124C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C2B-4D2E-4643-891F-665723A4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0928E-4B36-4917-9B49-00A6D353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6A062-2D1A-48CF-865A-2DD12438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1800E-767A-4977-AC2C-569ED20E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0E64B-2E9A-470C-BCA3-6934769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5C39-AF0C-459F-83C1-57A7D431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98A6-4A60-4393-B880-9A93CC03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FE2F9-CE4B-4231-8DDE-CB67F427C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3C807-4E23-4A27-939B-89C1434E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0374-2C92-4279-90E2-A2AE9E40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0498-F61A-49EE-913F-43D14987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7270-2C8E-4E3D-AFA1-8354A3F0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4B763-F047-4F6E-A180-E52C52E44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08FAC-1A21-4D66-AAD9-5EC1AC5C6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229FD-8BEE-4220-A536-A528B6AB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F2715-A504-4647-B6A8-98BCBB3B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8E496-97C1-4197-B766-5980AB6F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D76C1-7D7F-4182-A198-6F25F6AF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E438-084E-4B87-BBB2-33FD5118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915E-E45B-497E-86BE-2E4B7B02E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B402-9DAF-4D45-96F2-8855B5D5002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C902A-0B54-4AD1-A5FC-97F275C5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53224-F437-4189-926C-EE03A83F0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EA77E7-9F08-438D-9B54-34EA6BC04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643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732B3-7879-4179-AAEA-F206B1D05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405" y="1422399"/>
            <a:ext cx="10263189" cy="3349626"/>
          </a:xfrm>
        </p:spPr>
        <p:txBody>
          <a:bodyPr>
            <a:normAutofit/>
          </a:bodyPr>
          <a:lstStyle/>
          <a:p>
            <a:r>
              <a:rPr lang="en-US" sz="19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Pronouns</a:t>
            </a:r>
          </a:p>
        </p:txBody>
      </p:sp>
    </p:spTree>
    <p:extLst>
      <p:ext uri="{BB962C8B-B14F-4D97-AF65-F5344CB8AC3E}">
        <p14:creationId xmlns:p14="http://schemas.microsoft.com/office/powerpoint/2010/main" val="101156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3E5A-287C-429F-9C76-FABF911B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i="1" dirty="0"/>
              <a:t>we </a:t>
            </a:r>
            <a:r>
              <a:rPr lang="en-US" dirty="0"/>
              <a:t>and </a:t>
            </a:r>
            <a:r>
              <a:rPr lang="en-US" i="1" dirty="0"/>
              <a:t>us </a:t>
            </a:r>
            <a:r>
              <a:rPr lang="en-US" dirty="0"/>
              <a:t>with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828A-FEFA-45A0-B220-9CFCC326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WE with a subject OR after a linking verb 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sz="2400" dirty="0"/>
              <a:t>Subject: </a:t>
            </a:r>
            <a:r>
              <a:rPr lang="en-US" sz="2400" i="1" dirty="0"/>
              <a:t>We</a:t>
            </a:r>
            <a:r>
              <a:rPr lang="en-US" sz="2400" dirty="0"/>
              <a:t> </a:t>
            </a:r>
            <a:r>
              <a:rPr lang="en-US" sz="2400" b="1" dirty="0"/>
              <a:t>girls</a:t>
            </a:r>
            <a:r>
              <a:rPr lang="en-US" sz="2400" dirty="0"/>
              <a:t> are the state champions. </a:t>
            </a:r>
            <a:endParaRPr lang="en-US" sz="1800" dirty="0"/>
          </a:p>
          <a:p>
            <a:pPr marL="0" lvl="0" indent="0">
              <a:buNone/>
            </a:pPr>
            <a:r>
              <a:rPr lang="en-US" sz="2400" dirty="0"/>
              <a:t>	After linking verb – The winning players </a:t>
            </a:r>
            <a:r>
              <a:rPr lang="en-US" sz="2400" b="1" dirty="0"/>
              <a:t>were</a:t>
            </a:r>
            <a:r>
              <a:rPr lang="en-US" sz="2400" dirty="0"/>
              <a:t> </a:t>
            </a:r>
            <a:r>
              <a:rPr lang="en-US" sz="2400" i="1" dirty="0"/>
              <a:t>we</a:t>
            </a:r>
            <a:r>
              <a:rPr lang="en-US" sz="2400" dirty="0"/>
              <a:t> boys. </a:t>
            </a: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sz="1200" dirty="0"/>
              <a:t>LINKING VERBS – AM, IS, ARE, WAS, WERE, SEEM, BE , BEING, BEEN, BECOME, LOOK, APPEAR, FEEL, SMELL, TASTE</a:t>
            </a:r>
          </a:p>
          <a:p>
            <a:r>
              <a:rPr lang="en-US" dirty="0"/>
              <a:t>Use US with a direct object OR after words like to, in, for, and at</a:t>
            </a:r>
          </a:p>
          <a:p>
            <a:pPr marL="0" indent="0">
              <a:buNone/>
            </a:pPr>
            <a:r>
              <a:rPr lang="en-US" dirty="0"/>
              <a:t>	 HINT: PREDICATE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With a direct object: The team needs </a:t>
            </a:r>
            <a:r>
              <a:rPr lang="en-US" i="1" dirty="0"/>
              <a:t>us</a:t>
            </a:r>
            <a:r>
              <a:rPr lang="en-US" dirty="0"/>
              <a:t> </a:t>
            </a:r>
            <a:r>
              <a:rPr lang="en-US" b="1" dirty="0"/>
              <a:t>fans</a:t>
            </a:r>
            <a:r>
              <a:rPr lang="en-US" dirty="0"/>
              <a:t>. </a:t>
            </a:r>
            <a:endParaRPr lang="en-US" sz="1600" dirty="0"/>
          </a:p>
          <a:p>
            <a:pPr marL="0" lvl="0" indent="0">
              <a:buNone/>
            </a:pPr>
            <a:r>
              <a:rPr lang="en-US" sz="2400" dirty="0"/>
              <a:t>	After words like to, in, for, at: The crowd cheers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i="1" dirty="0"/>
              <a:t>us</a:t>
            </a:r>
            <a:r>
              <a:rPr lang="en-US" sz="2400" dirty="0"/>
              <a:t> heroes.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01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5828-0BFD-46AF-9D21-B8FB0768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i="1" dirty="0"/>
              <a:t>we</a:t>
            </a:r>
            <a:r>
              <a:rPr lang="en-US" dirty="0"/>
              <a:t> and </a:t>
            </a:r>
            <a:r>
              <a:rPr lang="en-US" i="1" dirty="0"/>
              <a:t>us</a:t>
            </a:r>
            <a:r>
              <a:rPr lang="en-US" dirty="0"/>
              <a:t> with Nouns practice</a:t>
            </a:r>
            <a:br>
              <a:rPr lang="en-US" dirty="0"/>
            </a:br>
            <a:r>
              <a:rPr lang="en-US" sz="3600" dirty="0"/>
              <a:t>HINT: cover noun to see if </a:t>
            </a:r>
            <a:r>
              <a:rPr lang="en-US" sz="3600"/>
              <a:t>it makes sense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B2C5-56AB-4BF0-B298-96466DCF0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165"/>
            <a:ext cx="10515600" cy="3901797"/>
          </a:xfrm>
        </p:spPr>
        <p:txBody>
          <a:bodyPr/>
          <a:lstStyle/>
          <a:p>
            <a:pPr lvl="0"/>
            <a:r>
              <a:rPr lang="en-US" dirty="0"/>
              <a:t>(We, Us) sixth graders are lucky.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The champions were (we, us) boys and girls.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calculations were difficult of (us, we) learners.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3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FD32-60B2-410B-9358-BAADE106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AD97-3002-407E-8850-955849E0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6" y="1825625"/>
            <a:ext cx="1151295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Indefinite pronouns refer to people, places, or things without specifying which ones.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Everybody (enjoy, enjoys) painting.		         All of them (is, are) on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choosing the correct verb, if the pronoun is singular add -s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C1F4B9-9B87-4B00-9412-F1CE0D7AA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13481"/>
              </p:ext>
            </p:extLst>
          </p:nvPr>
        </p:nvGraphicFramePr>
        <p:xfrm>
          <a:off x="546748" y="2226199"/>
          <a:ext cx="4753338" cy="26428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446">
                  <a:extLst>
                    <a:ext uri="{9D8B030D-6E8A-4147-A177-3AD203B41FA5}">
                      <a16:colId xmlns:a16="http://schemas.microsoft.com/office/drawing/2014/main" val="1393533854"/>
                    </a:ext>
                  </a:extLst>
                </a:gridCol>
                <a:gridCol w="1584446">
                  <a:extLst>
                    <a:ext uri="{9D8B030D-6E8A-4147-A177-3AD203B41FA5}">
                      <a16:colId xmlns:a16="http://schemas.microsoft.com/office/drawing/2014/main" val="2217607164"/>
                    </a:ext>
                  </a:extLst>
                </a:gridCol>
                <a:gridCol w="1584446">
                  <a:extLst>
                    <a:ext uri="{9D8B030D-6E8A-4147-A177-3AD203B41FA5}">
                      <a16:colId xmlns:a16="http://schemas.microsoft.com/office/drawing/2014/main" val="1433989225"/>
                    </a:ext>
                  </a:extLst>
                </a:gridCol>
              </a:tblGrid>
              <a:tr h="528577">
                <a:tc gridSpan="3"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Singular – agrees with his &amp; her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8007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Anybody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everybody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Nothing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530164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Somebody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45150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Anything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Everything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561145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Nobody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Something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7353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393B72-72A3-49F8-99C3-A15BC5A0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87987"/>
              </p:ext>
            </p:extLst>
          </p:nvPr>
        </p:nvGraphicFramePr>
        <p:xfrm>
          <a:off x="6552640" y="2107557"/>
          <a:ext cx="4151454" cy="26428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75727">
                  <a:extLst>
                    <a:ext uri="{9D8B030D-6E8A-4147-A177-3AD203B41FA5}">
                      <a16:colId xmlns:a16="http://schemas.microsoft.com/office/drawing/2014/main" val="1393533854"/>
                    </a:ext>
                  </a:extLst>
                </a:gridCol>
                <a:gridCol w="2075727">
                  <a:extLst>
                    <a:ext uri="{9D8B030D-6E8A-4147-A177-3AD203B41FA5}">
                      <a16:colId xmlns:a16="http://schemas.microsoft.com/office/drawing/2014/main" val="2217607164"/>
                    </a:ext>
                  </a:extLst>
                </a:gridCol>
              </a:tblGrid>
              <a:tr h="528577"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Plural – agrees with their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8007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530164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Both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Several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45150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Few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561145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Many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73530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2AF6DC6-0E1E-443D-A2C1-16D92858B948}"/>
              </a:ext>
            </a:extLst>
          </p:cNvPr>
          <p:cNvSpPr/>
          <p:nvPr/>
        </p:nvSpPr>
        <p:spPr>
          <a:xfrm>
            <a:off x="5300086" y="3654283"/>
            <a:ext cx="7312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1E164D-40B6-4943-B6A1-C778D6852E32}"/>
              </a:ext>
            </a:extLst>
          </p:cNvPr>
          <p:cNvSpPr/>
          <p:nvPr/>
        </p:nvSpPr>
        <p:spPr>
          <a:xfrm>
            <a:off x="10677831" y="3654283"/>
            <a:ext cx="138684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are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90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C70B-9665-455E-97D5-012E7405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DBDC-3ED8-4791-86AF-CCFC15C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483"/>
            <a:ext cx="10515600" cy="4118480"/>
          </a:xfrm>
        </p:spPr>
        <p:txBody>
          <a:bodyPr/>
          <a:lstStyle/>
          <a:p>
            <a:pPr lvl="0"/>
            <a:r>
              <a:rPr lang="en-US" dirty="0"/>
              <a:t>All of the campers (love, loves) Longacre Farm.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Many (come, comes) from faraway places every summer.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Some (get, gets) on the camp bus in New York City.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42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2161-92C8-48F2-8AA0-1B893DF1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7528"/>
          </a:xfrm>
        </p:spPr>
        <p:txBody>
          <a:bodyPr/>
          <a:lstStyle/>
          <a:p>
            <a:pPr algn="ctr"/>
            <a:r>
              <a:rPr lang="en-US" dirty="0"/>
              <a:t>Reflexive and Intensive Pronouns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1E183-484D-434A-8E99-AA28F745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11" y="1678329"/>
            <a:ext cx="10515600" cy="46554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/>
              <a:t>REFLECT and INTENSIFY SUBJECT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Myself, himself, herself, itself, ourselves, and themselves </a:t>
            </a:r>
          </a:p>
          <a:p>
            <a:r>
              <a:rPr lang="en-US" i="1" dirty="0"/>
              <a:t>Reflexive pronouns </a:t>
            </a:r>
            <a:r>
              <a:rPr lang="en-US" dirty="0"/>
              <a:t>are used to refer to the subject of the sentence.  They </a:t>
            </a:r>
            <a:r>
              <a:rPr lang="en-US" i="1" dirty="0"/>
              <a:t>are</a:t>
            </a:r>
            <a:r>
              <a:rPr lang="en-US" dirty="0"/>
              <a:t> a necessary part of the sentence.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Shane made himself a sandwich. </a:t>
            </a:r>
          </a:p>
          <a:p>
            <a:pPr lvl="1"/>
            <a:endParaRPr lang="en-US" dirty="0"/>
          </a:p>
          <a:p>
            <a:r>
              <a:rPr lang="en-US" dirty="0"/>
              <a:t>Intensive pronouns are used to emphasize another noun or pronoun. </a:t>
            </a:r>
          </a:p>
          <a:p>
            <a:pPr lvl="1"/>
            <a:r>
              <a:rPr lang="en-US" dirty="0"/>
              <a:t>That means that they </a:t>
            </a:r>
            <a:r>
              <a:rPr lang="en-US" i="1" dirty="0"/>
              <a:t>do not need</a:t>
            </a:r>
            <a:r>
              <a:rPr lang="en-US" dirty="0"/>
              <a:t> to refer to the subject. They can refer to any old noun or pronoun in the sentence.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Jana herself scored 48 points at the basketball game.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95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80AAF-BCE6-4974-B1BA-5DE88FBE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Reflexive and Intensive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E05B-46AB-460F-BFEC-ABB77357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6825"/>
            <a:ext cx="10515600" cy="3750138"/>
          </a:xfrm>
        </p:spPr>
        <p:txBody>
          <a:bodyPr/>
          <a:lstStyle/>
          <a:p>
            <a:pPr lvl="0"/>
            <a:r>
              <a:rPr lang="en-US" dirty="0"/>
              <a:t>When you go shopping for me, buy a present for yourself.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man talked to himself as he walked down the street.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parrot admired itself in the mirror for several hours each 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5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5852-92CF-40F1-AE7F-2058FE29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7466"/>
          </a:xfrm>
        </p:spPr>
        <p:txBody>
          <a:bodyPr/>
          <a:lstStyle/>
          <a:p>
            <a:r>
              <a:rPr lang="en-US" dirty="0">
                <a:latin typeface="AR JULIAN" panose="02000000000000000000" pitchFamily="2" charset="0"/>
              </a:rPr>
              <a:t>Now time to study for the summative!!!</a:t>
            </a:r>
          </a:p>
        </p:txBody>
      </p:sp>
      <p:pic>
        <p:nvPicPr>
          <p:cNvPr id="1026" name="Picture 2" descr="Image result for study meme">
            <a:extLst>
              <a:ext uri="{FF2B5EF4-FFF2-40B4-BE49-F238E27FC236}">
                <a16:creationId xmlns:a16="http://schemas.microsoft.com/office/drawing/2014/main" id="{701FC91E-928E-4D75-B08B-6E339947C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62" y="1435651"/>
            <a:ext cx="4368869" cy="52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25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A9AC-3549-42AE-9CFB-A6FB609E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Pronouns and Antecedent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C750-E34F-4D44-9BB2-E34B7768F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Pronoun-  a word that replaces one or more nouns</a:t>
            </a:r>
          </a:p>
          <a:p>
            <a:endParaRPr lang="en-US" dirty="0"/>
          </a:p>
          <a:p>
            <a:pPr lvl="1"/>
            <a:r>
              <a:rPr lang="en-US" dirty="0"/>
              <a:t>Singular – I	you	he	she	it</a:t>
            </a:r>
          </a:p>
          <a:p>
            <a:pPr lvl="1"/>
            <a:r>
              <a:rPr lang="en-US" dirty="0"/>
              <a:t>Plural – we 	you 	they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Antecedent- is the noun or nouns that the pronoun replaces. </a:t>
            </a:r>
          </a:p>
        </p:txBody>
      </p:sp>
    </p:spTree>
    <p:extLst>
      <p:ext uri="{BB962C8B-B14F-4D97-AF65-F5344CB8AC3E}">
        <p14:creationId xmlns:p14="http://schemas.microsoft.com/office/powerpoint/2010/main" val="30590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2974-F61C-4D5F-854E-EC79ADAC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pronoun &amp; antecedent?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9B402-4C0D-4A27-B5B3-A3728D56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When George had enough money he bought a bike.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John likes to eat crackers and he loves dip.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Mary and Molly like to watch movies and they play volleyball.</a:t>
            </a:r>
          </a:p>
        </p:txBody>
      </p:sp>
    </p:spTree>
    <p:extLst>
      <p:ext uri="{BB962C8B-B14F-4D97-AF65-F5344CB8AC3E}">
        <p14:creationId xmlns:p14="http://schemas.microsoft.com/office/powerpoint/2010/main" val="2304953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74A0-FDB2-435E-80FB-9F663EF9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&amp; Object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8025B-9E42-4EA9-9470-C4AA67B1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0079"/>
          </a:xfrm>
        </p:spPr>
        <p:txBody>
          <a:bodyPr/>
          <a:lstStyle/>
          <a:p>
            <a:r>
              <a:rPr lang="en-US" dirty="0"/>
              <a:t>Pronouns used as the subject of the sentence are</a:t>
            </a:r>
            <a:r>
              <a:rPr lang="en-US" i="1" dirty="0"/>
              <a:t> subject pronouns. </a:t>
            </a:r>
          </a:p>
          <a:p>
            <a:endParaRPr lang="en-US" i="1" dirty="0"/>
          </a:p>
          <a:p>
            <a:pPr marL="457200" lvl="1" indent="0">
              <a:buNone/>
            </a:pPr>
            <a:r>
              <a:rPr lang="en-US" dirty="0"/>
              <a:t>The lines are difficult. </a:t>
            </a:r>
            <a:r>
              <a:rPr lang="en-US" i="1" dirty="0"/>
              <a:t>They</a:t>
            </a:r>
            <a:r>
              <a:rPr lang="en-US" dirty="0"/>
              <a:t> are hard to learn.</a:t>
            </a:r>
          </a:p>
          <a:p>
            <a:pPr lvl="1"/>
            <a:endParaRPr lang="en-US" dirty="0"/>
          </a:p>
          <a:p>
            <a:r>
              <a:rPr lang="en-US" dirty="0"/>
              <a:t>Pronouns used as the object of a verb or as the object of the sentence are </a:t>
            </a:r>
            <a:r>
              <a:rPr lang="en-US" i="1" dirty="0"/>
              <a:t>object pronouns. </a:t>
            </a:r>
          </a:p>
          <a:p>
            <a:endParaRPr lang="en-US" i="1" dirty="0"/>
          </a:p>
          <a:p>
            <a:pPr lvl="1"/>
            <a:r>
              <a:rPr lang="en-US" dirty="0"/>
              <a:t>Roberto’s teacher helped </a:t>
            </a:r>
            <a:r>
              <a:rPr lang="en-US" i="1" dirty="0"/>
              <a:t>him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teacher gave the book to </a:t>
            </a:r>
            <a:r>
              <a:rPr lang="en-US" i="1" dirty="0"/>
              <a:t>him</a:t>
            </a:r>
            <a:r>
              <a:rPr lang="en-US" dirty="0"/>
              <a:t>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ABAD4E-DFDC-45F3-8474-5C5D3336A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5183"/>
              </p:ext>
            </p:extLst>
          </p:nvPr>
        </p:nvGraphicFramePr>
        <p:xfrm>
          <a:off x="6657975" y="4386262"/>
          <a:ext cx="4900616" cy="1892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154">
                  <a:extLst>
                    <a:ext uri="{9D8B030D-6E8A-4147-A177-3AD203B41FA5}">
                      <a16:colId xmlns:a16="http://schemas.microsoft.com/office/drawing/2014/main" val="3730058516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871304362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536588718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1571559323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Pronouns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 Pronouns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333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83143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708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80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He, she,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Him, her,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2213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7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43570-C355-4BB9-84CC-0D3A56803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 I, Me) like to read novels. </a:t>
            </a:r>
          </a:p>
          <a:p>
            <a:endParaRPr lang="en-US" dirty="0"/>
          </a:p>
          <a:p>
            <a:r>
              <a:rPr lang="en-US" dirty="0"/>
              <a:t>Dad advised (I, me) to read Jane Austen’s </a:t>
            </a:r>
            <a:r>
              <a:rPr lang="en-US" i="1" dirty="0"/>
              <a:t>Pride and Prejudice.</a:t>
            </a:r>
          </a:p>
          <a:p>
            <a:endParaRPr lang="en-US" i="1" dirty="0"/>
          </a:p>
          <a:p>
            <a:r>
              <a:rPr lang="en-US" dirty="0"/>
              <a:t>(She, Her) lived in England many years ago.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76E711-6AD5-4123-A955-7412E4FE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Subject &amp;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94732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4EBD-DE44-448C-AD6E-586CA8915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Possessive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9610-2D54-4F9C-9FEE-8FC0CC53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10515600" cy="4676775"/>
          </a:xfrm>
        </p:spPr>
        <p:txBody>
          <a:bodyPr>
            <a:normAutofit/>
          </a:bodyPr>
          <a:lstStyle/>
          <a:p>
            <a:r>
              <a:rPr lang="en-US" dirty="0"/>
              <a:t>Possessive Pronouns- show ownership. They replace a possessive noun. Either used before nouns or used alone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This tomato came from Tom’s garden.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tomato came from </a:t>
            </a:r>
            <a:r>
              <a:rPr lang="en-US" i="1" dirty="0"/>
              <a:t>his</a:t>
            </a:r>
            <a:r>
              <a:rPr lang="en-US" dirty="0"/>
              <a:t> garden. </a:t>
            </a:r>
          </a:p>
          <a:p>
            <a:pPr lvl="1"/>
            <a:endParaRPr lang="en-US" dirty="0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0009BAC9-BEB8-474B-ABCD-C02E386F08E1}"/>
              </a:ext>
            </a:extLst>
          </p:cNvPr>
          <p:cNvCxnSpPr>
            <a:cxnSpLocks/>
          </p:cNvCxnSpPr>
          <p:nvPr/>
        </p:nvCxnSpPr>
        <p:spPr>
          <a:xfrm rot="5400000">
            <a:off x="4601008" y="5423828"/>
            <a:ext cx="486567" cy="20002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444EF5-D4C8-4C11-97DB-C3E05A6CB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71336"/>
              </p:ext>
            </p:extLst>
          </p:nvPr>
        </p:nvGraphicFramePr>
        <p:xfrm>
          <a:off x="1422400" y="2469322"/>
          <a:ext cx="5747028" cy="166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757">
                  <a:extLst>
                    <a:ext uri="{9D8B030D-6E8A-4147-A177-3AD203B41FA5}">
                      <a16:colId xmlns:a16="http://schemas.microsoft.com/office/drawing/2014/main" val="2740385345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836257682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277457212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101558768"/>
                    </a:ext>
                  </a:extLst>
                </a:gridCol>
              </a:tblGrid>
              <a:tr h="41633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Used before 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Used alone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84438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55548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56423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His, her, 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Their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His, hers, 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Theirs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1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CDDD0-4F10-4644-B142-FD8C2F23D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788"/>
            <a:ext cx="10515600" cy="5591175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REMEMBER!!</a:t>
            </a:r>
          </a:p>
          <a:p>
            <a:endParaRPr lang="en-US" u="sng" dirty="0"/>
          </a:p>
          <a:p>
            <a:endParaRPr lang="en-US" dirty="0"/>
          </a:p>
          <a:p>
            <a:r>
              <a:rPr lang="en-US" dirty="0"/>
              <a:t>(Its, It’s) color is yellow and bright red. </a:t>
            </a:r>
          </a:p>
          <a:p>
            <a:endParaRPr lang="en-US" dirty="0"/>
          </a:p>
          <a:p>
            <a:r>
              <a:rPr lang="en-US" dirty="0"/>
              <a:t>(Their, They’re) picked before they ripen. </a:t>
            </a:r>
          </a:p>
          <a:p>
            <a:endParaRPr lang="en-US" dirty="0"/>
          </a:p>
          <a:p>
            <a:r>
              <a:rPr lang="en-US" dirty="0"/>
              <a:t>Most stores’ tomatoes are not as sweet and juicy as (my, mine).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9D3721-D19A-48DA-B3E6-41B75EB10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613" y="791376"/>
            <a:ext cx="4779678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113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899B-41D4-4B23-8535-ADD907EA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626" y="85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Pronouns in compounds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AD75-1043-4203-AB4C-8A8E79CF6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185864"/>
            <a:ext cx="10982325" cy="5429250"/>
          </a:xfrm>
        </p:spPr>
        <p:txBody>
          <a:bodyPr>
            <a:normAutofit/>
          </a:bodyPr>
          <a:lstStyle/>
          <a:p>
            <a:r>
              <a:rPr lang="en-US" dirty="0"/>
              <a:t>Two or more simple subjects joined by </a:t>
            </a:r>
            <a:r>
              <a:rPr lang="en-US" i="1" dirty="0"/>
              <a:t>and </a:t>
            </a:r>
            <a:r>
              <a:rPr lang="en-US" dirty="0"/>
              <a:t>or </a:t>
            </a:r>
            <a:r>
              <a:rPr lang="en-US" i="1" dirty="0" err="1"/>
              <a:t>or</a:t>
            </a:r>
            <a:r>
              <a:rPr lang="en-US" i="1" dirty="0"/>
              <a:t> </a:t>
            </a:r>
            <a:r>
              <a:rPr lang="en-US" dirty="0"/>
              <a:t>make up a compound subject.</a:t>
            </a:r>
          </a:p>
          <a:p>
            <a:pPr lvl="1"/>
            <a:r>
              <a:rPr lang="en-US" dirty="0"/>
              <a:t>Use subject pronouns</a:t>
            </a:r>
          </a:p>
          <a:p>
            <a:pPr lvl="1"/>
            <a:r>
              <a:rPr lang="en-US" dirty="0"/>
              <a:t>If you want to include yourself, use I and</a:t>
            </a:r>
          </a:p>
          <a:p>
            <a:pPr marL="457200" lvl="1" indent="0">
              <a:buNone/>
            </a:pPr>
            <a:r>
              <a:rPr lang="en-US" dirty="0"/>
              <a:t>mention yourself last. </a:t>
            </a:r>
          </a:p>
          <a:p>
            <a:pPr marL="914400" lvl="2" indent="0">
              <a:buNone/>
            </a:pPr>
            <a:r>
              <a:rPr lang="en-US" dirty="0"/>
              <a:t>Johnny and I went to the concert. </a:t>
            </a:r>
          </a:p>
          <a:p>
            <a:r>
              <a:rPr lang="en-US" dirty="0"/>
              <a:t>Two or more objects joined by </a:t>
            </a:r>
            <a:r>
              <a:rPr lang="en-US" i="1" dirty="0"/>
              <a:t>and </a:t>
            </a:r>
            <a:r>
              <a:rPr lang="en-US" dirty="0"/>
              <a:t>or </a:t>
            </a:r>
            <a:r>
              <a:rPr lang="en-US" i="1" dirty="0" err="1"/>
              <a:t>or</a:t>
            </a:r>
            <a:r>
              <a:rPr lang="en-US" i="1" dirty="0"/>
              <a:t> makes up a compound object. </a:t>
            </a:r>
          </a:p>
          <a:p>
            <a:pPr lvl="1"/>
            <a:r>
              <a:rPr lang="en-US" dirty="0"/>
              <a:t>use object pronouns</a:t>
            </a:r>
          </a:p>
          <a:p>
            <a:pPr marL="457200" lvl="1" indent="0">
              <a:buNone/>
            </a:pPr>
            <a:r>
              <a:rPr lang="en-US" dirty="0"/>
              <a:t>The class invited him, her, and me.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To check if the pronoun is correct, ask yourself…</a:t>
            </a:r>
          </a:p>
          <a:p>
            <a:pPr marL="457200" lvl="1" indent="0">
              <a:buNone/>
            </a:pPr>
            <a:r>
              <a:rPr lang="en-US" b="1" i="1" dirty="0"/>
              <a:t>                  Which fits when used by itself?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60D2AE-4CEC-4BCB-9AE5-A834AEDA3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68560"/>
              </p:ext>
            </p:extLst>
          </p:nvPr>
        </p:nvGraphicFramePr>
        <p:xfrm>
          <a:off x="6800850" y="1636713"/>
          <a:ext cx="4900616" cy="1892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154">
                  <a:extLst>
                    <a:ext uri="{9D8B030D-6E8A-4147-A177-3AD203B41FA5}">
                      <a16:colId xmlns:a16="http://schemas.microsoft.com/office/drawing/2014/main" val="3730058516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871304362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536588718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1571559323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Pronouns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 Pronouns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333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83143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708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80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He, she,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Him, her,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2213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AD33-D3AF-40AB-B1CB-E9C8BF07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Pronouns in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FFCA-8DB1-494B-89F8-83BEE1AD9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Carolyn and (I, me) stopped to eat lunch. </a:t>
            </a:r>
          </a:p>
          <a:p>
            <a:endParaRPr lang="en-US" dirty="0"/>
          </a:p>
          <a:p>
            <a:r>
              <a:rPr lang="en-US" dirty="0"/>
              <a:t>We were joined by Ken and (he, him).</a:t>
            </a:r>
          </a:p>
          <a:p>
            <a:endParaRPr lang="en-US" dirty="0"/>
          </a:p>
          <a:p>
            <a:r>
              <a:rPr lang="en-US" dirty="0"/>
              <a:t>You and (me, I) will lead the others. </a:t>
            </a:r>
          </a:p>
        </p:txBody>
      </p:sp>
    </p:spTree>
    <p:extLst>
      <p:ext uri="{BB962C8B-B14F-4D97-AF65-F5344CB8AC3E}">
        <p14:creationId xmlns:p14="http://schemas.microsoft.com/office/powerpoint/2010/main" val="57137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744</Words>
  <Application>Microsoft Office PowerPoint</Application>
  <PresentationFormat>Widescreen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 JULIAN</vt:lpstr>
      <vt:lpstr>Arial</vt:lpstr>
      <vt:lpstr>Bernard MT Condensed</vt:lpstr>
      <vt:lpstr>Britannic Bold</vt:lpstr>
      <vt:lpstr>Calibri</vt:lpstr>
      <vt:lpstr>Calibri Light</vt:lpstr>
      <vt:lpstr>Century Gothic</vt:lpstr>
      <vt:lpstr>Office Theme</vt:lpstr>
      <vt:lpstr>Pronouns</vt:lpstr>
      <vt:lpstr>Pronouns and Antecedent </vt:lpstr>
      <vt:lpstr>What is the pronoun &amp; antecedent? </vt:lpstr>
      <vt:lpstr>Subject &amp; Object Pronouns</vt:lpstr>
      <vt:lpstr>Subject &amp; Object Pronouns</vt:lpstr>
      <vt:lpstr>Possessive Pronouns</vt:lpstr>
      <vt:lpstr>PowerPoint Presentation</vt:lpstr>
      <vt:lpstr>Pronouns in compounds </vt:lpstr>
      <vt:lpstr>Pronouns in Compounds</vt:lpstr>
      <vt:lpstr>Using we and us with Nouns</vt:lpstr>
      <vt:lpstr>Using we and us with Nouns practice HINT: cover noun to see if it makes sense</vt:lpstr>
      <vt:lpstr>Indefinite Pronouns</vt:lpstr>
      <vt:lpstr>Indefinite Pronouns</vt:lpstr>
      <vt:lpstr>Reflexive and Intensive Pronouns </vt:lpstr>
      <vt:lpstr>Reflexive and Intensive Pronouns</vt:lpstr>
      <vt:lpstr>Now time to study for the summative!!!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</dc:title>
  <dc:creator>Nicole Harris</dc:creator>
  <cp:lastModifiedBy>Anita Becker</cp:lastModifiedBy>
  <cp:revision>27</cp:revision>
  <dcterms:created xsi:type="dcterms:W3CDTF">2019-02-22T16:38:01Z</dcterms:created>
  <dcterms:modified xsi:type="dcterms:W3CDTF">2019-02-28T20:32:01Z</dcterms:modified>
</cp:coreProperties>
</file>