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4/26/2019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4/26/2019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4/26/2019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4/26/2019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4/26/2019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1DA33-CE44-49A8-B0E1-77A899B79074}"/>
              </a:ext>
            </a:extLst>
          </p:cNvPr>
          <p:cNvSpPr>
            <a:spLocks noGrp="1"/>
          </p:cNvSpPr>
          <p:nvPr>
            <p:ph type="ctrTitle"/>
          </p:nvPr>
        </p:nvSpPr>
        <p:spPr/>
        <p:txBody>
          <a:bodyPr/>
          <a:lstStyle/>
          <a:p>
            <a:r>
              <a:rPr lang="en-US" dirty="0"/>
              <a:t>2019 End of Year Expectations</a:t>
            </a:r>
          </a:p>
        </p:txBody>
      </p:sp>
      <p:sp>
        <p:nvSpPr>
          <p:cNvPr id="3" name="Subtitle 2">
            <a:extLst>
              <a:ext uri="{FF2B5EF4-FFF2-40B4-BE49-F238E27FC236}">
                <a16:creationId xmlns:a16="http://schemas.microsoft.com/office/drawing/2014/main" id="{6CDCF756-39C4-4CA9-9180-493B5888BD7B}"/>
              </a:ext>
            </a:extLst>
          </p:cNvPr>
          <p:cNvSpPr>
            <a:spLocks noGrp="1"/>
          </p:cNvSpPr>
          <p:nvPr>
            <p:ph type="subTitle" idx="1"/>
          </p:nvPr>
        </p:nvSpPr>
        <p:spPr/>
        <p:txBody>
          <a:bodyPr/>
          <a:lstStyle/>
          <a:p>
            <a:r>
              <a:rPr lang="en-US" dirty="0"/>
              <a:t>The Walker Way: </a:t>
            </a:r>
          </a:p>
          <a:p>
            <a:r>
              <a:rPr lang="en-US" dirty="0"/>
              <a:t>Be Respectful, Be Responsible, Be Safe</a:t>
            </a:r>
          </a:p>
        </p:txBody>
      </p:sp>
    </p:spTree>
    <p:extLst>
      <p:ext uri="{BB962C8B-B14F-4D97-AF65-F5344CB8AC3E}">
        <p14:creationId xmlns:p14="http://schemas.microsoft.com/office/powerpoint/2010/main" val="234234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55040D-721E-4496-B3A4-17A6FE54A6C2}"/>
              </a:ext>
            </a:extLst>
          </p:cNvPr>
          <p:cNvSpPr>
            <a:spLocks noGrp="1"/>
          </p:cNvSpPr>
          <p:nvPr>
            <p:ph type="title"/>
          </p:nvPr>
        </p:nvSpPr>
        <p:spPr/>
        <p:txBody>
          <a:bodyPr/>
          <a:lstStyle/>
          <a:p>
            <a:pPr algn="ctr"/>
            <a:r>
              <a:rPr lang="en-US" dirty="0"/>
              <a:t>What is the Walker Way?</a:t>
            </a:r>
          </a:p>
        </p:txBody>
      </p:sp>
      <p:sp>
        <p:nvSpPr>
          <p:cNvPr id="5" name="Content Placeholder 4">
            <a:extLst>
              <a:ext uri="{FF2B5EF4-FFF2-40B4-BE49-F238E27FC236}">
                <a16:creationId xmlns:a16="http://schemas.microsoft.com/office/drawing/2014/main" id="{A4673CAF-F2E3-410B-8E5A-D66FCFBDAB91}"/>
              </a:ext>
            </a:extLst>
          </p:cNvPr>
          <p:cNvSpPr>
            <a:spLocks noGrp="1"/>
          </p:cNvSpPr>
          <p:nvPr>
            <p:ph idx="1"/>
          </p:nvPr>
        </p:nvSpPr>
        <p:spPr/>
        <p:txBody>
          <a:bodyPr/>
          <a:lstStyle/>
          <a:p>
            <a:r>
              <a:rPr lang="en-US" sz="2400" dirty="0"/>
              <a:t>What does the </a:t>
            </a:r>
            <a:r>
              <a:rPr lang="en-US" sz="2400" b="1" dirty="0"/>
              <a:t>Walker Way </a:t>
            </a:r>
            <a:r>
              <a:rPr lang="en-US" sz="2400" dirty="0"/>
              <a:t>look like:</a:t>
            </a:r>
          </a:p>
          <a:p>
            <a:pPr lvl="1"/>
            <a:r>
              <a:rPr lang="en-US" sz="2400" dirty="0"/>
              <a:t>In your Classroom?</a:t>
            </a:r>
          </a:p>
          <a:p>
            <a:pPr lvl="1"/>
            <a:r>
              <a:rPr lang="en-US" sz="2400" dirty="0"/>
              <a:t>In the Hallways?</a:t>
            </a:r>
          </a:p>
          <a:p>
            <a:pPr lvl="1"/>
            <a:r>
              <a:rPr lang="en-US" sz="2400" dirty="0"/>
              <a:t>At Lunch?</a:t>
            </a:r>
          </a:p>
          <a:p>
            <a:pPr lvl="1"/>
            <a:r>
              <a:rPr lang="en-US" sz="2400" dirty="0"/>
              <a:t>In Intramurals?</a:t>
            </a:r>
          </a:p>
          <a:p>
            <a:pPr lvl="1"/>
            <a:r>
              <a:rPr lang="en-US" sz="2400" dirty="0"/>
              <a:t>Towards your Teachers?</a:t>
            </a:r>
          </a:p>
          <a:p>
            <a:pPr lvl="1"/>
            <a:r>
              <a:rPr lang="en-US" sz="2400" dirty="0"/>
              <a:t>With your Classmates?</a:t>
            </a:r>
          </a:p>
          <a:p>
            <a:pPr lvl="1"/>
            <a:r>
              <a:rPr lang="en-US" sz="2400" dirty="0"/>
              <a:t>On your Bus?</a:t>
            </a:r>
          </a:p>
          <a:p>
            <a:pPr lvl="1"/>
            <a:endParaRPr lang="en-US" dirty="0"/>
          </a:p>
          <a:p>
            <a:pPr lvl="1"/>
            <a:endParaRPr lang="en-US" dirty="0"/>
          </a:p>
        </p:txBody>
      </p:sp>
      <p:sp>
        <p:nvSpPr>
          <p:cNvPr id="6" name="Text Placeholder 5">
            <a:extLst>
              <a:ext uri="{FF2B5EF4-FFF2-40B4-BE49-F238E27FC236}">
                <a16:creationId xmlns:a16="http://schemas.microsoft.com/office/drawing/2014/main" id="{7962798D-0D35-4CEA-B076-E0EFC0944192}"/>
              </a:ext>
            </a:extLst>
          </p:cNvPr>
          <p:cNvSpPr>
            <a:spLocks noGrp="1"/>
          </p:cNvSpPr>
          <p:nvPr>
            <p:ph type="body" sz="half" idx="2"/>
          </p:nvPr>
        </p:nvSpPr>
        <p:spPr/>
        <p:txBody>
          <a:bodyPr>
            <a:normAutofit/>
          </a:bodyPr>
          <a:lstStyle/>
          <a:p>
            <a:pPr marL="285750" indent="-285750">
              <a:buFont typeface="Arial" panose="020B0604020202020204" pitchFamily="34" charset="0"/>
              <a:buChar char="•"/>
            </a:pPr>
            <a:r>
              <a:rPr lang="en-US" sz="4000" dirty="0"/>
              <a:t>Be Respectful</a:t>
            </a:r>
          </a:p>
          <a:p>
            <a:pPr marL="285750" indent="-285750">
              <a:buFont typeface="Arial" panose="020B0604020202020204" pitchFamily="34" charset="0"/>
              <a:buChar char="•"/>
            </a:pPr>
            <a:r>
              <a:rPr lang="en-US" sz="4000" dirty="0"/>
              <a:t>Be Responsible</a:t>
            </a:r>
          </a:p>
          <a:p>
            <a:pPr marL="285750" indent="-285750">
              <a:buFont typeface="Arial" panose="020B0604020202020204" pitchFamily="34" charset="0"/>
              <a:buChar char="•"/>
            </a:pPr>
            <a:r>
              <a:rPr lang="en-US" sz="4000" dirty="0"/>
              <a:t>Be Safe</a:t>
            </a:r>
          </a:p>
        </p:txBody>
      </p:sp>
    </p:spTree>
    <p:extLst>
      <p:ext uri="{BB962C8B-B14F-4D97-AF65-F5344CB8AC3E}">
        <p14:creationId xmlns:p14="http://schemas.microsoft.com/office/powerpoint/2010/main" val="2726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E84BE-25C1-4CDB-AEB0-9B5A8404E0E4}"/>
              </a:ext>
            </a:extLst>
          </p:cNvPr>
          <p:cNvSpPr>
            <a:spLocks noGrp="1"/>
          </p:cNvSpPr>
          <p:nvPr>
            <p:ph type="title"/>
          </p:nvPr>
        </p:nvSpPr>
        <p:spPr/>
        <p:txBody>
          <a:bodyPr/>
          <a:lstStyle/>
          <a:p>
            <a:pPr algn="ctr"/>
            <a:r>
              <a:rPr lang="en-US" dirty="0"/>
              <a:t>May and June End of Year Activities</a:t>
            </a:r>
          </a:p>
        </p:txBody>
      </p:sp>
      <p:sp>
        <p:nvSpPr>
          <p:cNvPr id="3" name="Content Placeholder 2">
            <a:extLst>
              <a:ext uri="{FF2B5EF4-FFF2-40B4-BE49-F238E27FC236}">
                <a16:creationId xmlns:a16="http://schemas.microsoft.com/office/drawing/2014/main" id="{10549EE7-9668-45C7-B340-26FB0500ED80}"/>
              </a:ext>
            </a:extLst>
          </p:cNvPr>
          <p:cNvSpPr>
            <a:spLocks noGrp="1"/>
          </p:cNvSpPr>
          <p:nvPr>
            <p:ph idx="1"/>
          </p:nvPr>
        </p:nvSpPr>
        <p:spPr>
          <a:xfrm>
            <a:off x="6256020" y="685800"/>
            <a:ext cx="5212080" cy="6172200"/>
          </a:xfrm>
        </p:spPr>
        <p:txBody>
          <a:bodyPr>
            <a:normAutofit/>
          </a:bodyPr>
          <a:lstStyle/>
          <a:p>
            <a:r>
              <a:rPr lang="en-US" dirty="0"/>
              <a:t>Attending end of year activities is a privilege reserved for students who are following the Walker Way</a:t>
            </a:r>
          </a:p>
          <a:p>
            <a:r>
              <a:rPr lang="en-US" dirty="0"/>
              <a:t>Beginning May 1, 2019 you can lose opportunities to attend the end of year activities if you are not following our school expectations.</a:t>
            </a:r>
          </a:p>
          <a:p>
            <a:r>
              <a:rPr lang="en-US" dirty="0"/>
              <a:t>Students who are not following our school expectations should expect to receive office discipline referrals that may result in losing the privilege to attend these activities with your friends.</a:t>
            </a:r>
          </a:p>
          <a:p>
            <a:r>
              <a:rPr lang="en-US" dirty="0"/>
              <a:t>Your participation in these events is dependent on your ability to complete your classwork and assignments, to treat others with respect and to behave safely at all times at school</a:t>
            </a:r>
          </a:p>
          <a:p>
            <a:pPr marL="0" indent="0">
              <a:buNone/>
            </a:pPr>
            <a:r>
              <a:rPr lang="en-US" dirty="0"/>
              <a:t>.</a:t>
            </a:r>
          </a:p>
          <a:p>
            <a:endParaRPr lang="en-US" dirty="0"/>
          </a:p>
        </p:txBody>
      </p:sp>
      <p:sp>
        <p:nvSpPr>
          <p:cNvPr id="4" name="Text Placeholder 3">
            <a:extLst>
              <a:ext uri="{FF2B5EF4-FFF2-40B4-BE49-F238E27FC236}">
                <a16:creationId xmlns:a16="http://schemas.microsoft.com/office/drawing/2014/main" id="{66C1B7F7-5514-40CB-9F79-C056B2FA83D5}"/>
              </a:ext>
            </a:extLst>
          </p:cNvPr>
          <p:cNvSpPr>
            <a:spLocks noGrp="1"/>
          </p:cNvSpPr>
          <p:nvPr>
            <p:ph type="body" sz="half" idx="2"/>
          </p:nvPr>
        </p:nvSpPr>
        <p:spPr>
          <a:xfrm>
            <a:off x="389507" y="2553195"/>
            <a:ext cx="4524505" cy="4049486"/>
          </a:xfrm>
        </p:spPr>
        <p:txBody>
          <a:bodyPr>
            <a:normAutofit/>
          </a:bodyPr>
          <a:lstStyle/>
          <a:p>
            <a:pPr lvl="0">
              <a:lnSpc>
                <a:spcPct val="107000"/>
              </a:lnSpc>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Battle of the Books- 5/1(for those already attending)</a:t>
            </a:r>
          </a:p>
          <a:p>
            <a:pPr marL="342900" lvl="0" indent="-342900">
              <a:lnSpc>
                <a:spcPct val="107000"/>
              </a:lnSpc>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Talent Show- 5/21</a:t>
            </a:r>
          </a:p>
          <a:p>
            <a:pPr marL="342900" indent="-342900">
              <a:lnSpc>
                <a:spcPct val="107000"/>
              </a:lnSpc>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6</a:t>
            </a:r>
            <a:r>
              <a:rPr lang="en-US" sz="1800" baseline="30000" dirty="0">
                <a:latin typeface="Calibri" panose="020F0502020204030204" pitchFamily="34" charset="0"/>
                <a:ea typeface="Calibri" panose="020F0502020204030204" pitchFamily="34" charset="0"/>
                <a:cs typeface="Times New Roman" panose="02020603050405020304" pitchFamily="18" charset="0"/>
              </a:rPr>
              <a:t>th</a:t>
            </a:r>
            <a:r>
              <a:rPr lang="en-US" sz="1800" dirty="0">
                <a:latin typeface="Calibri" panose="020F0502020204030204" pitchFamily="34" charset="0"/>
                <a:ea typeface="Calibri" panose="020F0502020204030204" pitchFamily="34" charset="0"/>
                <a:cs typeface="Times New Roman" panose="02020603050405020304" pitchFamily="18" charset="0"/>
              </a:rPr>
              <a:t> Grade Lunch- 5/28</a:t>
            </a:r>
          </a:p>
          <a:p>
            <a:pPr marL="342900" indent="-342900">
              <a:lnSpc>
                <a:spcPct val="107000"/>
              </a:lnSpc>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5</a:t>
            </a:r>
            <a:r>
              <a:rPr lang="en-US" sz="1800" baseline="30000" dirty="0">
                <a:latin typeface="Calibri" panose="020F0502020204030204" pitchFamily="34" charset="0"/>
                <a:ea typeface="Calibri" panose="020F0502020204030204" pitchFamily="34" charset="0"/>
                <a:cs typeface="Times New Roman" panose="02020603050405020304" pitchFamily="18" charset="0"/>
              </a:rPr>
              <a:t>th</a:t>
            </a:r>
            <a:r>
              <a:rPr lang="en-US" sz="1800" dirty="0">
                <a:latin typeface="Calibri" panose="020F0502020204030204" pitchFamily="34" charset="0"/>
                <a:ea typeface="Calibri" panose="020F0502020204030204" pitchFamily="34" charset="0"/>
                <a:cs typeface="Times New Roman" panose="02020603050405020304" pitchFamily="18" charset="0"/>
              </a:rPr>
              <a:t> Grade Lewis and Clark Assembly-5/31</a:t>
            </a:r>
          </a:p>
          <a:p>
            <a:pPr marL="342900" indent="-342900">
              <a:lnSpc>
                <a:spcPct val="107000"/>
              </a:lnSpc>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Field Day- 6/5</a:t>
            </a:r>
          </a:p>
          <a:p>
            <a:pPr marL="342900" lvl="0" indent="-342900">
              <a:lnSpc>
                <a:spcPct val="107000"/>
              </a:lnSpc>
              <a:spcAft>
                <a:spcPts val="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Any teacher/Team celebrations-TBD</a:t>
            </a:r>
          </a:p>
          <a:p>
            <a:pPr marL="342900" lvl="0" indent="-342900">
              <a:lnSpc>
                <a:spcPct val="107000"/>
              </a:lnSpc>
              <a:spcAft>
                <a:spcPts val="8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Yearbook signing-6/6</a:t>
            </a:r>
          </a:p>
          <a:p>
            <a:endParaRPr lang="en-US" dirty="0"/>
          </a:p>
        </p:txBody>
      </p:sp>
    </p:spTree>
    <p:extLst>
      <p:ext uri="{BB962C8B-B14F-4D97-AF65-F5344CB8AC3E}">
        <p14:creationId xmlns:p14="http://schemas.microsoft.com/office/powerpoint/2010/main" val="397723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34E74-8CD5-4ACF-A3DC-FAA164494AB6}"/>
              </a:ext>
            </a:extLst>
          </p:cNvPr>
          <p:cNvSpPr>
            <a:spLocks noGrp="1"/>
          </p:cNvSpPr>
          <p:nvPr>
            <p:ph type="title"/>
          </p:nvPr>
        </p:nvSpPr>
        <p:spPr>
          <a:xfrm>
            <a:off x="723900" y="685800"/>
            <a:ext cx="3855720" cy="1732280"/>
          </a:xfrm>
        </p:spPr>
        <p:txBody>
          <a:bodyPr/>
          <a:lstStyle/>
          <a:p>
            <a:pPr algn="ctr"/>
            <a:r>
              <a:rPr lang="en-US" dirty="0"/>
              <a:t>4</a:t>
            </a:r>
            <a:r>
              <a:rPr lang="en-US" baseline="30000" dirty="0"/>
              <a:t>th</a:t>
            </a:r>
            <a:r>
              <a:rPr lang="en-US" dirty="0"/>
              <a:t> Quarter Incentive….</a:t>
            </a:r>
          </a:p>
        </p:txBody>
      </p:sp>
      <p:sp>
        <p:nvSpPr>
          <p:cNvPr id="3" name="Content Placeholder 2">
            <a:extLst>
              <a:ext uri="{FF2B5EF4-FFF2-40B4-BE49-F238E27FC236}">
                <a16:creationId xmlns:a16="http://schemas.microsoft.com/office/drawing/2014/main" id="{68B934F0-63B2-40AE-A552-C0AAF3C1E390}"/>
              </a:ext>
            </a:extLst>
          </p:cNvPr>
          <p:cNvSpPr>
            <a:spLocks noGrp="1"/>
          </p:cNvSpPr>
          <p:nvPr>
            <p:ph idx="1"/>
          </p:nvPr>
        </p:nvSpPr>
        <p:spPr/>
        <p:txBody>
          <a:bodyPr/>
          <a:lstStyle/>
          <a:p>
            <a:r>
              <a:rPr lang="en-US" dirty="0"/>
              <a:t>Did you know that over 80% of our students have never received an ODR?</a:t>
            </a:r>
          </a:p>
          <a:p>
            <a:r>
              <a:rPr lang="en-US" dirty="0"/>
              <a:t>Let’s finish the year strong and make May our best month yet!</a:t>
            </a:r>
          </a:p>
          <a:p>
            <a:r>
              <a:rPr lang="en-US" b="1" dirty="0"/>
              <a:t>Remember</a:t>
            </a:r>
            <a:r>
              <a:rPr lang="en-US" dirty="0"/>
              <a:t> student who does not receive a major referral and has 2 or fewer minors during May will be invited to attend an Ice Cream Social during lunch on June 3</a:t>
            </a:r>
            <a:r>
              <a:rPr lang="en-US" baseline="30000" dirty="0"/>
              <a:t>rd</a:t>
            </a:r>
            <a:r>
              <a:rPr lang="en-US" dirty="0"/>
              <a:t> 2019 during lunch.</a:t>
            </a:r>
          </a:p>
          <a:p>
            <a:r>
              <a:rPr lang="en-US" dirty="0"/>
              <a:t>We know you can do it!</a:t>
            </a:r>
          </a:p>
          <a:p>
            <a:pPr marL="0" indent="0" algn="ctr">
              <a:buNone/>
            </a:pPr>
            <a:endParaRPr lang="en-US" dirty="0"/>
          </a:p>
        </p:txBody>
      </p:sp>
      <p:sp>
        <p:nvSpPr>
          <p:cNvPr id="4" name="Text Placeholder 3">
            <a:extLst>
              <a:ext uri="{FF2B5EF4-FFF2-40B4-BE49-F238E27FC236}">
                <a16:creationId xmlns:a16="http://schemas.microsoft.com/office/drawing/2014/main" id="{8AADBB99-ADDF-416D-B9D0-1B04318565F0}"/>
              </a:ext>
            </a:extLst>
          </p:cNvPr>
          <p:cNvSpPr>
            <a:spLocks noGrp="1"/>
          </p:cNvSpPr>
          <p:nvPr>
            <p:ph type="body" sz="half" idx="2"/>
          </p:nvPr>
        </p:nvSpPr>
        <p:spPr>
          <a:xfrm>
            <a:off x="723900" y="2164080"/>
            <a:ext cx="3855720" cy="3703320"/>
          </a:xfrm>
        </p:spPr>
        <p:txBody>
          <a:bodyPr>
            <a:noAutofit/>
          </a:bodyPr>
          <a:lstStyle/>
          <a:p>
            <a:pPr algn="ctr"/>
            <a:r>
              <a:rPr lang="en-US" sz="5400" b="1" u="sng" dirty="0"/>
              <a:t>No Majors</a:t>
            </a:r>
          </a:p>
          <a:p>
            <a:pPr algn="ctr"/>
            <a:r>
              <a:rPr lang="en-US" sz="5400" dirty="0"/>
              <a:t>2 or fewer Minors</a:t>
            </a:r>
          </a:p>
        </p:txBody>
      </p:sp>
      <p:pic>
        <p:nvPicPr>
          <p:cNvPr id="5" name="Picture 4">
            <a:extLst>
              <a:ext uri="{FF2B5EF4-FFF2-40B4-BE49-F238E27FC236}">
                <a16:creationId xmlns:a16="http://schemas.microsoft.com/office/drawing/2014/main" id="{81A92D60-DEE7-4090-BA8E-039F6035C162}"/>
              </a:ext>
            </a:extLst>
          </p:cNvPr>
          <p:cNvPicPr>
            <a:picLocks noChangeAspect="1"/>
          </p:cNvPicPr>
          <p:nvPr/>
        </p:nvPicPr>
        <p:blipFill>
          <a:blip r:embed="rId2"/>
          <a:stretch>
            <a:fillRect/>
          </a:stretch>
        </p:blipFill>
        <p:spPr>
          <a:xfrm>
            <a:off x="7743033" y="4361872"/>
            <a:ext cx="2238054" cy="2174240"/>
          </a:xfrm>
          <a:prstGeom prst="rect">
            <a:avLst/>
          </a:prstGeom>
        </p:spPr>
      </p:pic>
    </p:spTree>
    <p:extLst>
      <p:ext uri="{BB962C8B-B14F-4D97-AF65-F5344CB8AC3E}">
        <p14:creationId xmlns:p14="http://schemas.microsoft.com/office/powerpoint/2010/main" val="2315088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5819F-8516-479A-AA89-44A61160EF85}"/>
              </a:ext>
            </a:extLst>
          </p:cNvPr>
          <p:cNvSpPr>
            <a:spLocks noGrp="1"/>
          </p:cNvSpPr>
          <p:nvPr>
            <p:ph type="title"/>
          </p:nvPr>
        </p:nvSpPr>
        <p:spPr/>
        <p:txBody>
          <a:bodyPr/>
          <a:lstStyle/>
          <a:p>
            <a:pPr algn="ctr"/>
            <a:r>
              <a:rPr lang="en-US" dirty="0"/>
              <a:t>How about a friendly competition?</a:t>
            </a:r>
          </a:p>
        </p:txBody>
      </p:sp>
      <p:sp>
        <p:nvSpPr>
          <p:cNvPr id="3" name="Content Placeholder 2">
            <a:extLst>
              <a:ext uri="{FF2B5EF4-FFF2-40B4-BE49-F238E27FC236}">
                <a16:creationId xmlns:a16="http://schemas.microsoft.com/office/drawing/2014/main" id="{EEF0C17A-605F-444C-A798-E2FAD7A72C46}"/>
              </a:ext>
            </a:extLst>
          </p:cNvPr>
          <p:cNvSpPr>
            <a:spLocks noGrp="1"/>
          </p:cNvSpPr>
          <p:nvPr>
            <p:ph idx="1"/>
          </p:nvPr>
        </p:nvSpPr>
        <p:spPr/>
        <p:txBody>
          <a:bodyPr/>
          <a:lstStyle/>
          <a:p>
            <a:r>
              <a:rPr lang="en-US" dirty="0"/>
              <a:t>OK teams, it’s time to pull together and show us what you’ve got!</a:t>
            </a:r>
          </a:p>
          <a:p>
            <a:r>
              <a:rPr lang="en-US" dirty="0"/>
              <a:t>The 5</a:t>
            </a:r>
            <a:r>
              <a:rPr lang="en-US" baseline="30000" dirty="0"/>
              <a:t>th</a:t>
            </a:r>
            <a:r>
              <a:rPr lang="en-US" dirty="0"/>
              <a:t> grade and 6</a:t>
            </a:r>
            <a:r>
              <a:rPr lang="en-US" baseline="30000" dirty="0"/>
              <a:t>th</a:t>
            </a:r>
            <a:r>
              <a:rPr lang="en-US" dirty="0"/>
              <a:t> grade teams with the least amount of referrals during the month of May will earn a team reward.</a:t>
            </a:r>
          </a:p>
          <a:p>
            <a:r>
              <a:rPr lang="en-US" dirty="0"/>
              <a:t>Rewards will be voted on in homeroom by each team.</a:t>
            </a:r>
          </a:p>
          <a:p>
            <a:r>
              <a:rPr lang="en-US" dirty="0"/>
              <a:t>Winning teams will be announced on June 3rd and rewards will be on June 6</a:t>
            </a:r>
            <a:r>
              <a:rPr lang="en-US" baseline="30000" dirty="0"/>
              <a:t>th</a:t>
            </a:r>
            <a:r>
              <a:rPr lang="en-US" dirty="0"/>
              <a:t> </a:t>
            </a:r>
          </a:p>
          <a:p>
            <a:r>
              <a:rPr lang="en-US" dirty="0"/>
              <a:t>Students who earn 2 or more referrals in May will be unable to participate in the team reward.</a:t>
            </a:r>
          </a:p>
        </p:txBody>
      </p:sp>
      <p:sp>
        <p:nvSpPr>
          <p:cNvPr id="4" name="Text Placeholder 3">
            <a:extLst>
              <a:ext uri="{FF2B5EF4-FFF2-40B4-BE49-F238E27FC236}">
                <a16:creationId xmlns:a16="http://schemas.microsoft.com/office/drawing/2014/main" id="{EA7AF26C-993F-4E83-BA2D-AD17C40E3EEC}"/>
              </a:ext>
            </a:extLst>
          </p:cNvPr>
          <p:cNvSpPr>
            <a:spLocks noGrp="1"/>
          </p:cNvSpPr>
          <p:nvPr>
            <p:ph type="body" sz="half" idx="2"/>
          </p:nvPr>
        </p:nvSpPr>
        <p:spPr/>
        <p:txBody>
          <a:bodyPr/>
          <a:lstStyle/>
          <a:p>
            <a:endParaRPr lang="en-US" dirty="0"/>
          </a:p>
        </p:txBody>
      </p:sp>
      <p:pic>
        <p:nvPicPr>
          <p:cNvPr id="5" name="Picture 4">
            <a:extLst>
              <a:ext uri="{FF2B5EF4-FFF2-40B4-BE49-F238E27FC236}">
                <a16:creationId xmlns:a16="http://schemas.microsoft.com/office/drawing/2014/main" id="{7B7BCBEE-49B3-4BFF-801D-BB407D8406B1}"/>
              </a:ext>
            </a:extLst>
          </p:cNvPr>
          <p:cNvPicPr>
            <a:picLocks noChangeAspect="1"/>
          </p:cNvPicPr>
          <p:nvPr/>
        </p:nvPicPr>
        <p:blipFill>
          <a:blip r:embed="rId2"/>
          <a:stretch>
            <a:fillRect/>
          </a:stretch>
        </p:blipFill>
        <p:spPr>
          <a:xfrm>
            <a:off x="114703" y="2754744"/>
            <a:ext cx="5074114" cy="2858656"/>
          </a:xfrm>
          <a:prstGeom prst="rect">
            <a:avLst/>
          </a:prstGeom>
        </p:spPr>
      </p:pic>
    </p:spTree>
    <p:extLst>
      <p:ext uri="{BB962C8B-B14F-4D97-AF65-F5344CB8AC3E}">
        <p14:creationId xmlns:p14="http://schemas.microsoft.com/office/powerpoint/2010/main" val="2843845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BB81E-C3A2-4386-94CC-39168006BF3D}"/>
              </a:ext>
            </a:extLst>
          </p:cNvPr>
          <p:cNvSpPr>
            <a:spLocks noGrp="1"/>
          </p:cNvSpPr>
          <p:nvPr>
            <p:ph type="title"/>
          </p:nvPr>
        </p:nvSpPr>
        <p:spPr/>
        <p:txBody>
          <a:bodyPr/>
          <a:lstStyle/>
          <a:p>
            <a:r>
              <a:rPr lang="en-US" dirty="0"/>
              <a:t>To our students….</a:t>
            </a:r>
          </a:p>
        </p:txBody>
      </p:sp>
      <p:sp>
        <p:nvSpPr>
          <p:cNvPr id="3" name="Content Placeholder 2">
            <a:extLst>
              <a:ext uri="{FF2B5EF4-FFF2-40B4-BE49-F238E27FC236}">
                <a16:creationId xmlns:a16="http://schemas.microsoft.com/office/drawing/2014/main" id="{957B17C4-8BD5-4BF8-9506-42B99803B9AF}"/>
              </a:ext>
            </a:extLst>
          </p:cNvPr>
          <p:cNvSpPr>
            <a:spLocks noGrp="1"/>
          </p:cNvSpPr>
          <p:nvPr>
            <p:ph idx="1"/>
          </p:nvPr>
        </p:nvSpPr>
        <p:spPr>
          <a:xfrm>
            <a:off x="6256020" y="685800"/>
            <a:ext cx="5212080" cy="5694679"/>
          </a:xfrm>
        </p:spPr>
        <p:txBody>
          <a:bodyPr>
            <a:normAutofit lnSpcReduction="10000"/>
          </a:bodyPr>
          <a:lstStyle/>
          <a:p>
            <a:pPr marL="0" indent="0">
              <a:buNone/>
            </a:pPr>
            <a:r>
              <a:rPr lang="en-US" dirty="0"/>
              <a:t>Dear Walker Students,</a:t>
            </a:r>
          </a:p>
          <a:p>
            <a:pPr marL="0" indent="0">
              <a:buNone/>
            </a:pPr>
            <a:endParaRPr lang="en-US" dirty="0"/>
          </a:p>
          <a:p>
            <a:pPr marL="0" indent="0">
              <a:buNone/>
            </a:pPr>
            <a:r>
              <a:rPr lang="en-US" dirty="0"/>
              <a:t>We are confident that many of you will continue to do your best to follow our school expectations throughout the last month of school.  Believe it or not, we are as excited for the events that come with the end of the school year as you are!  It is our hope that </a:t>
            </a:r>
            <a:r>
              <a:rPr lang="en-US" b="1" dirty="0"/>
              <a:t>all</a:t>
            </a:r>
            <a:r>
              <a:rPr lang="en-US" dirty="0"/>
              <a:t> of you will be able to participate in the many fun activities that take place during May.  We encourage you to remain focused on your classwork and to behave respectfully toward your teachers, other students and yourselves.  Help one another to finish this school year strong.  We want to serve up 700 scoops of ice cream and see </a:t>
            </a:r>
            <a:r>
              <a:rPr lang="en-US" b="1" u="sng" dirty="0"/>
              <a:t>all</a:t>
            </a:r>
            <a:r>
              <a:rPr lang="en-US" dirty="0"/>
              <a:t> of you out there on Field Day!</a:t>
            </a:r>
          </a:p>
          <a:p>
            <a:pPr marL="0" indent="0">
              <a:buNone/>
            </a:pPr>
            <a:endParaRPr lang="en-US" dirty="0"/>
          </a:p>
          <a:p>
            <a:pPr marL="0" indent="0">
              <a:buNone/>
            </a:pPr>
            <a:r>
              <a:rPr lang="en-US" dirty="0"/>
              <a:t>Ms. Goebel &amp; Ms. Carroll</a:t>
            </a:r>
          </a:p>
        </p:txBody>
      </p:sp>
      <p:pic>
        <p:nvPicPr>
          <p:cNvPr id="5" name="Picture 4">
            <a:extLst>
              <a:ext uri="{FF2B5EF4-FFF2-40B4-BE49-F238E27FC236}">
                <a16:creationId xmlns:a16="http://schemas.microsoft.com/office/drawing/2014/main" id="{8CFE333F-9F3E-4C13-A230-5510B33D789A}"/>
              </a:ext>
            </a:extLst>
          </p:cNvPr>
          <p:cNvPicPr>
            <a:picLocks noChangeAspect="1"/>
          </p:cNvPicPr>
          <p:nvPr/>
        </p:nvPicPr>
        <p:blipFill>
          <a:blip r:embed="rId2"/>
          <a:stretch>
            <a:fillRect/>
          </a:stretch>
        </p:blipFill>
        <p:spPr>
          <a:xfrm flipH="1">
            <a:off x="723900" y="2519681"/>
            <a:ext cx="3753486" cy="3684382"/>
          </a:xfrm>
          <a:prstGeom prst="rect">
            <a:avLst/>
          </a:prstGeom>
        </p:spPr>
      </p:pic>
      <p:sp>
        <p:nvSpPr>
          <p:cNvPr id="4" name="Text Placeholder 3">
            <a:extLst>
              <a:ext uri="{FF2B5EF4-FFF2-40B4-BE49-F238E27FC236}">
                <a16:creationId xmlns:a16="http://schemas.microsoft.com/office/drawing/2014/main" id="{5F0A2F97-67D6-415D-8800-3922A69AB189}"/>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39916633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
  <TotalTime>141</TotalTime>
  <Words>521</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Franklin Gothic Book</vt:lpstr>
      <vt:lpstr>Symbol</vt:lpstr>
      <vt:lpstr>Crop</vt:lpstr>
      <vt:lpstr>2019 End of Year Expectations</vt:lpstr>
      <vt:lpstr>What is the Walker Way?</vt:lpstr>
      <vt:lpstr>May and June End of Year Activities</vt:lpstr>
      <vt:lpstr>4th Quarter Incentive….</vt:lpstr>
      <vt:lpstr>How about a friendly competition?</vt:lpstr>
      <vt:lpstr>To our 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End of Year Expectations</dc:title>
  <dc:creator>Maura Carroll</dc:creator>
  <cp:lastModifiedBy>Maura Carroll</cp:lastModifiedBy>
  <cp:revision>16</cp:revision>
  <dcterms:created xsi:type="dcterms:W3CDTF">2018-04-26T03:37:01Z</dcterms:created>
  <dcterms:modified xsi:type="dcterms:W3CDTF">2019-04-26T21:15:36Z</dcterms:modified>
</cp:coreProperties>
</file>