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111" d="100"/>
          <a:sy n="111" d="100"/>
        </p:scale>
        <p:origin x="86" y="2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7B63D0-3DDF-47AA-AE89-80D65DA4FD68}"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3A34CCB9-74F2-49EA-BFB6-99E69A56857F}">
      <dgm:prSet phldrT="[Text]" custT="1"/>
      <dgm:spPr/>
      <dgm:t>
        <a:bodyPr/>
        <a:lstStyle/>
        <a:p>
          <a:r>
            <a:rPr lang="en-US" sz="6000" dirty="0" smtClean="0">
              <a:solidFill>
                <a:schemeClr val="accent6"/>
              </a:solidFill>
            </a:rPr>
            <a:t>IRONY</a:t>
          </a:r>
          <a:endParaRPr lang="en-US" sz="6000" dirty="0">
            <a:solidFill>
              <a:schemeClr val="accent6"/>
            </a:solidFill>
          </a:endParaRPr>
        </a:p>
      </dgm:t>
    </dgm:pt>
    <dgm:pt modelId="{6C64DCEE-D372-49E1-BB15-5397FBC46D03}" type="parTrans" cxnId="{BB01399D-B247-4823-BDE5-AE5EB876538F}">
      <dgm:prSet/>
      <dgm:spPr/>
      <dgm:t>
        <a:bodyPr/>
        <a:lstStyle/>
        <a:p>
          <a:endParaRPr lang="en-US"/>
        </a:p>
      </dgm:t>
    </dgm:pt>
    <dgm:pt modelId="{A922C078-6C9B-4214-9E23-3C84A745E7D4}" type="sibTrans" cxnId="{BB01399D-B247-4823-BDE5-AE5EB876538F}">
      <dgm:prSet/>
      <dgm:spPr/>
      <dgm:t>
        <a:bodyPr/>
        <a:lstStyle/>
        <a:p>
          <a:endParaRPr lang="en-US"/>
        </a:p>
      </dgm:t>
    </dgm:pt>
    <dgm:pt modelId="{2E81FFAF-8570-40F2-9A6D-AE757E5C7CD8}">
      <dgm:prSet phldrT="[Text]"/>
      <dgm:spPr/>
      <dgm:t>
        <a:bodyPr/>
        <a:lstStyle/>
        <a:p>
          <a:r>
            <a:rPr lang="en-US" dirty="0" smtClean="0"/>
            <a:t>VERBAL IRONY</a:t>
          </a:r>
          <a:endParaRPr lang="en-US" dirty="0"/>
        </a:p>
      </dgm:t>
    </dgm:pt>
    <dgm:pt modelId="{600C5FCA-F014-4439-B2FC-2373CF83D4CD}" type="parTrans" cxnId="{8F33504D-76B9-4426-95E5-96F7576D0441}">
      <dgm:prSet/>
      <dgm:spPr/>
      <dgm:t>
        <a:bodyPr/>
        <a:lstStyle/>
        <a:p>
          <a:endParaRPr lang="en-US"/>
        </a:p>
      </dgm:t>
    </dgm:pt>
    <dgm:pt modelId="{509A1DA1-CD9A-4459-8D19-41F35F49EEFB}" type="sibTrans" cxnId="{8F33504D-76B9-4426-95E5-96F7576D0441}">
      <dgm:prSet/>
      <dgm:spPr/>
      <dgm:t>
        <a:bodyPr/>
        <a:lstStyle/>
        <a:p>
          <a:endParaRPr lang="en-US"/>
        </a:p>
      </dgm:t>
    </dgm:pt>
    <dgm:pt modelId="{1D077A8B-7FBB-4846-848C-D2B516ECC50E}">
      <dgm:prSet phldrT="[Text]" custT="1"/>
      <dgm:spPr/>
      <dgm:t>
        <a:bodyPr/>
        <a:lstStyle/>
        <a:p>
          <a:r>
            <a:rPr lang="en-US" sz="2400" dirty="0" smtClean="0"/>
            <a:t>DRAMATIC</a:t>
          </a:r>
        </a:p>
        <a:p>
          <a:r>
            <a:rPr lang="en-US" sz="2400" dirty="0" smtClean="0"/>
            <a:t>IRONY</a:t>
          </a:r>
          <a:endParaRPr lang="en-US" sz="2400" dirty="0"/>
        </a:p>
      </dgm:t>
    </dgm:pt>
    <dgm:pt modelId="{08FF315C-05E8-4D8C-9D5B-9ABCF067882C}" type="parTrans" cxnId="{076E65CC-2B8C-4EDF-A8CE-48495ADBA9EE}">
      <dgm:prSet/>
      <dgm:spPr/>
      <dgm:t>
        <a:bodyPr/>
        <a:lstStyle/>
        <a:p>
          <a:endParaRPr lang="en-US"/>
        </a:p>
      </dgm:t>
    </dgm:pt>
    <dgm:pt modelId="{540E6847-D303-4A4B-A80C-EC3FC56B586C}" type="sibTrans" cxnId="{076E65CC-2B8C-4EDF-A8CE-48495ADBA9EE}">
      <dgm:prSet/>
      <dgm:spPr/>
      <dgm:t>
        <a:bodyPr/>
        <a:lstStyle/>
        <a:p>
          <a:endParaRPr lang="en-US"/>
        </a:p>
      </dgm:t>
    </dgm:pt>
    <dgm:pt modelId="{69338ABE-088F-4814-98E9-ECFDF0B4942F}">
      <dgm:prSet phldrT="[Text]" custT="1"/>
      <dgm:spPr/>
      <dgm:t>
        <a:bodyPr/>
        <a:lstStyle/>
        <a:p>
          <a:r>
            <a:rPr lang="en-US" sz="2400" dirty="0" smtClean="0"/>
            <a:t>SITUATIONAL </a:t>
          </a:r>
        </a:p>
        <a:p>
          <a:r>
            <a:rPr lang="en-US" sz="2400" dirty="0" smtClean="0"/>
            <a:t>IRONY</a:t>
          </a:r>
          <a:endParaRPr lang="en-US" sz="2400" dirty="0"/>
        </a:p>
      </dgm:t>
    </dgm:pt>
    <dgm:pt modelId="{79288B73-1067-49E7-A418-5FACC5AAA84D}" type="parTrans" cxnId="{C99AF682-0282-4025-A508-B11F4932E53D}">
      <dgm:prSet/>
      <dgm:spPr/>
      <dgm:t>
        <a:bodyPr/>
        <a:lstStyle/>
        <a:p>
          <a:endParaRPr lang="en-US"/>
        </a:p>
      </dgm:t>
    </dgm:pt>
    <dgm:pt modelId="{AF77E25F-AA15-44D1-98F9-2A65377F6767}" type="sibTrans" cxnId="{C99AF682-0282-4025-A508-B11F4932E53D}">
      <dgm:prSet/>
      <dgm:spPr/>
      <dgm:t>
        <a:bodyPr/>
        <a:lstStyle/>
        <a:p>
          <a:endParaRPr lang="en-US"/>
        </a:p>
      </dgm:t>
    </dgm:pt>
    <dgm:pt modelId="{E81DD85C-E60E-407D-9404-88D4A1E8605D}" type="pres">
      <dgm:prSet presAssocID="{027B63D0-3DDF-47AA-AE89-80D65DA4FD68}" presName="Name0" presStyleCnt="0">
        <dgm:presLayoutVars>
          <dgm:chMax val="1"/>
          <dgm:chPref val="1"/>
          <dgm:dir/>
          <dgm:animOne val="branch"/>
          <dgm:animLvl val="lvl"/>
        </dgm:presLayoutVars>
      </dgm:prSet>
      <dgm:spPr/>
      <dgm:t>
        <a:bodyPr/>
        <a:lstStyle/>
        <a:p>
          <a:endParaRPr lang="en-US"/>
        </a:p>
      </dgm:t>
    </dgm:pt>
    <dgm:pt modelId="{A82FC9C7-8198-42EA-B6FE-FAC961066684}" type="pres">
      <dgm:prSet presAssocID="{3A34CCB9-74F2-49EA-BFB6-99E69A56857F}" presName="singleCycle" presStyleCnt="0"/>
      <dgm:spPr/>
    </dgm:pt>
    <dgm:pt modelId="{EBE1A0BF-B670-44CC-BD3E-1BC8B37D217D}" type="pres">
      <dgm:prSet presAssocID="{3A34CCB9-74F2-49EA-BFB6-99E69A56857F}" presName="singleCenter" presStyleLbl="node1" presStyleIdx="0" presStyleCnt="4" custScaleX="214718" custScaleY="114358" custLinFactNeighborX="-9266" custLinFactNeighborY="-12500">
        <dgm:presLayoutVars>
          <dgm:chMax val="7"/>
          <dgm:chPref val="7"/>
        </dgm:presLayoutVars>
      </dgm:prSet>
      <dgm:spPr/>
      <dgm:t>
        <a:bodyPr/>
        <a:lstStyle/>
        <a:p>
          <a:endParaRPr lang="en-US"/>
        </a:p>
      </dgm:t>
    </dgm:pt>
    <dgm:pt modelId="{1733BDD7-D879-4E54-BC52-BE4B458B3B5F}" type="pres">
      <dgm:prSet presAssocID="{600C5FCA-F014-4439-B2FC-2373CF83D4CD}" presName="Name56" presStyleLbl="parChTrans1D2" presStyleIdx="0" presStyleCnt="3"/>
      <dgm:spPr/>
      <dgm:t>
        <a:bodyPr/>
        <a:lstStyle/>
        <a:p>
          <a:endParaRPr lang="en-US"/>
        </a:p>
      </dgm:t>
    </dgm:pt>
    <dgm:pt modelId="{CB17E4D2-B2E4-4DA1-94B5-3902948A80B0}" type="pres">
      <dgm:prSet presAssocID="{2E81FFAF-8570-40F2-9A6D-AE757E5C7CD8}" presName="text0" presStyleLbl="node1" presStyleIdx="1" presStyleCnt="4" custScaleX="573508" custScaleY="104022" custRadScaleRad="107016" custRadScaleInc="-16620">
        <dgm:presLayoutVars>
          <dgm:bulletEnabled val="1"/>
        </dgm:presLayoutVars>
      </dgm:prSet>
      <dgm:spPr/>
      <dgm:t>
        <a:bodyPr/>
        <a:lstStyle/>
        <a:p>
          <a:endParaRPr lang="en-US"/>
        </a:p>
      </dgm:t>
    </dgm:pt>
    <dgm:pt modelId="{7A257F8E-026F-4638-A68A-0D9003B6E7A0}" type="pres">
      <dgm:prSet presAssocID="{08FF315C-05E8-4D8C-9D5B-9ABCF067882C}" presName="Name56" presStyleLbl="parChTrans1D2" presStyleIdx="1" presStyleCnt="3"/>
      <dgm:spPr/>
      <dgm:t>
        <a:bodyPr/>
        <a:lstStyle/>
        <a:p>
          <a:endParaRPr lang="en-US"/>
        </a:p>
      </dgm:t>
    </dgm:pt>
    <dgm:pt modelId="{7D00F9AC-C1E5-4DCA-A983-492B08F98BAC}" type="pres">
      <dgm:prSet presAssocID="{1D077A8B-7FBB-4846-848C-D2B516ECC50E}" presName="text0" presStyleLbl="node1" presStyleIdx="2" presStyleCnt="4" custScaleX="372400" custRadScaleRad="117910" custRadScaleInc="-12327">
        <dgm:presLayoutVars>
          <dgm:bulletEnabled val="1"/>
        </dgm:presLayoutVars>
      </dgm:prSet>
      <dgm:spPr/>
      <dgm:t>
        <a:bodyPr/>
        <a:lstStyle/>
        <a:p>
          <a:endParaRPr lang="en-US"/>
        </a:p>
      </dgm:t>
    </dgm:pt>
    <dgm:pt modelId="{41082293-F90E-4F81-80B8-87402AC95C6F}" type="pres">
      <dgm:prSet presAssocID="{79288B73-1067-49E7-A418-5FACC5AAA84D}" presName="Name56" presStyleLbl="parChTrans1D2" presStyleIdx="2" presStyleCnt="3"/>
      <dgm:spPr/>
      <dgm:t>
        <a:bodyPr/>
        <a:lstStyle/>
        <a:p>
          <a:endParaRPr lang="en-US"/>
        </a:p>
      </dgm:t>
    </dgm:pt>
    <dgm:pt modelId="{C888911E-895B-4993-B261-E8CB303F18CC}" type="pres">
      <dgm:prSet presAssocID="{69338ABE-088F-4814-98E9-ECFDF0B4942F}" presName="text0" presStyleLbl="node1" presStyleIdx="3" presStyleCnt="4" custScaleX="389883" custRadScaleRad="125169" custRadScaleInc="7959">
        <dgm:presLayoutVars>
          <dgm:bulletEnabled val="1"/>
        </dgm:presLayoutVars>
      </dgm:prSet>
      <dgm:spPr/>
      <dgm:t>
        <a:bodyPr/>
        <a:lstStyle/>
        <a:p>
          <a:endParaRPr lang="en-US"/>
        </a:p>
      </dgm:t>
    </dgm:pt>
  </dgm:ptLst>
  <dgm:cxnLst>
    <dgm:cxn modelId="{B83F2976-A945-4643-9CB8-FF75C8FB5AA1}" type="presOf" srcId="{3A34CCB9-74F2-49EA-BFB6-99E69A56857F}" destId="{EBE1A0BF-B670-44CC-BD3E-1BC8B37D217D}" srcOrd="0" destOrd="0" presId="urn:microsoft.com/office/officeart/2008/layout/RadialCluster"/>
    <dgm:cxn modelId="{C0389459-5984-41F6-9D06-2F2C6CE5C8FA}" type="presOf" srcId="{08FF315C-05E8-4D8C-9D5B-9ABCF067882C}" destId="{7A257F8E-026F-4638-A68A-0D9003B6E7A0}" srcOrd="0" destOrd="0" presId="urn:microsoft.com/office/officeart/2008/layout/RadialCluster"/>
    <dgm:cxn modelId="{076E65CC-2B8C-4EDF-A8CE-48495ADBA9EE}" srcId="{3A34CCB9-74F2-49EA-BFB6-99E69A56857F}" destId="{1D077A8B-7FBB-4846-848C-D2B516ECC50E}" srcOrd="1" destOrd="0" parTransId="{08FF315C-05E8-4D8C-9D5B-9ABCF067882C}" sibTransId="{540E6847-D303-4A4B-A80C-EC3FC56B586C}"/>
    <dgm:cxn modelId="{0EBF6116-AE6C-4F6C-B52B-33B76F784A83}" type="presOf" srcId="{027B63D0-3DDF-47AA-AE89-80D65DA4FD68}" destId="{E81DD85C-E60E-407D-9404-88D4A1E8605D}" srcOrd="0" destOrd="0" presId="urn:microsoft.com/office/officeart/2008/layout/RadialCluster"/>
    <dgm:cxn modelId="{BB01399D-B247-4823-BDE5-AE5EB876538F}" srcId="{027B63D0-3DDF-47AA-AE89-80D65DA4FD68}" destId="{3A34CCB9-74F2-49EA-BFB6-99E69A56857F}" srcOrd="0" destOrd="0" parTransId="{6C64DCEE-D372-49E1-BB15-5397FBC46D03}" sibTransId="{A922C078-6C9B-4214-9E23-3C84A745E7D4}"/>
    <dgm:cxn modelId="{6CAA1B58-BB28-4013-A4DA-F681AFA50C40}" type="presOf" srcId="{79288B73-1067-49E7-A418-5FACC5AAA84D}" destId="{41082293-F90E-4F81-80B8-87402AC95C6F}" srcOrd="0" destOrd="0" presId="urn:microsoft.com/office/officeart/2008/layout/RadialCluster"/>
    <dgm:cxn modelId="{D0EB582E-E38B-4420-A25E-5A97DAE54738}" type="presOf" srcId="{69338ABE-088F-4814-98E9-ECFDF0B4942F}" destId="{C888911E-895B-4993-B261-E8CB303F18CC}" srcOrd="0" destOrd="0" presId="urn:microsoft.com/office/officeart/2008/layout/RadialCluster"/>
    <dgm:cxn modelId="{C99AF682-0282-4025-A508-B11F4932E53D}" srcId="{3A34CCB9-74F2-49EA-BFB6-99E69A56857F}" destId="{69338ABE-088F-4814-98E9-ECFDF0B4942F}" srcOrd="2" destOrd="0" parTransId="{79288B73-1067-49E7-A418-5FACC5AAA84D}" sibTransId="{AF77E25F-AA15-44D1-98F9-2A65377F6767}"/>
    <dgm:cxn modelId="{8F33504D-76B9-4426-95E5-96F7576D0441}" srcId="{3A34CCB9-74F2-49EA-BFB6-99E69A56857F}" destId="{2E81FFAF-8570-40F2-9A6D-AE757E5C7CD8}" srcOrd="0" destOrd="0" parTransId="{600C5FCA-F014-4439-B2FC-2373CF83D4CD}" sibTransId="{509A1DA1-CD9A-4459-8D19-41F35F49EEFB}"/>
    <dgm:cxn modelId="{5DF91648-21BC-497C-8589-E00FC398CB61}" type="presOf" srcId="{2E81FFAF-8570-40F2-9A6D-AE757E5C7CD8}" destId="{CB17E4D2-B2E4-4DA1-94B5-3902948A80B0}" srcOrd="0" destOrd="0" presId="urn:microsoft.com/office/officeart/2008/layout/RadialCluster"/>
    <dgm:cxn modelId="{8D593AF8-CC98-41B9-A4E3-C006B95E742C}" type="presOf" srcId="{1D077A8B-7FBB-4846-848C-D2B516ECC50E}" destId="{7D00F9AC-C1E5-4DCA-A983-492B08F98BAC}" srcOrd="0" destOrd="0" presId="urn:microsoft.com/office/officeart/2008/layout/RadialCluster"/>
    <dgm:cxn modelId="{9C50B307-5040-46E2-B1FB-2B935FE81EFC}" type="presOf" srcId="{600C5FCA-F014-4439-B2FC-2373CF83D4CD}" destId="{1733BDD7-D879-4E54-BC52-BE4B458B3B5F}" srcOrd="0" destOrd="0" presId="urn:microsoft.com/office/officeart/2008/layout/RadialCluster"/>
    <dgm:cxn modelId="{6D74BC52-F07D-48FC-A63B-42B1E3E08D1E}" type="presParOf" srcId="{E81DD85C-E60E-407D-9404-88D4A1E8605D}" destId="{A82FC9C7-8198-42EA-B6FE-FAC961066684}" srcOrd="0" destOrd="0" presId="urn:microsoft.com/office/officeart/2008/layout/RadialCluster"/>
    <dgm:cxn modelId="{B9819A2D-391D-4F23-ACB3-2EFC29B403A3}" type="presParOf" srcId="{A82FC9C7-8198-42EA-B6FE-FAC961066684}" destId="{EBE1A0BF-B670-44CC-BD3E-1BC8B37D217D}" srcOrd="0" destOrd="0" presId="urn:microsoft.com/office/officeart/2008/layout/RadialCluster"/>
    <dgm:cxn modelId="{A4915B95-9999-4C77-9527-503F6DF85468}" type="presParOf" srcId="{A82FC9C7-8198-42EA-B6FE-FAC961066684}" destId="{1733BDD7-D879-4E54-BC52-BE4B458B3B5F}" srcOrd="1" destOrd="0" presId="urn:microsoft.com/office/officeart/2008/layout/RadialCluster"/>
    <dgm:cxn modelId="{F1C0662F-4702-492A-B899-EC723A1CE03B}" type="presParOf" srcId="{A82FC9C7-8198-42EA-B6FE-FAC961066684}" destId="{CB17E4D2-B2E4-4DA1-94B5-3902948A80B0}" srcOrd="2" destOrd="0" presId="urn:microsoft.com/office/officeart/2008/layout/RadialCluster"/>
    <dgm:cxn modelId="{82033937-9980-45C1-ABE6-5274ED79F4AA}" type="presParOf" srcId="{A82FC9C7-8198-42EA-B6FE-FAC961066684}" destId="{7A257F8E-026F-4638-A68A-0D9003B6E7A0}" srcOrd="3" destOrd="0" presId="urn:microsoft.com/office/officeart/2008/layout/RadialCluster"/>
    <dgm:cxn modelId="{CA382461-59CE-4DC5-8879-A35252CAADEC}" type="presParOf" srcId="{A82FC9C7-8198-42EA-B6FE-FAC961066684}" destId="{7D00F9AC-C1E5-4DCA-A983-492B08F98BAC}" srcOrd="4" destOrd="0" presId="urn:microsoft.com/office/officeart/2008/layout/RadialCluster"/>
    <dgm:cxn modelId="{13D81675-5C61-491B-A615-AF033C54C699}" type="presParOf" srcId="{A82FC9C7-8198-42EA-B6FE-FAC961066684}" destId="{41082293-F90E-4F81-80B8-87402AC95C6F}" srcOrd="5" destOrd="0" presId="urn:microsoft.com/office/officeart/2008/layout/RadialCluster"/>
    <dgm:cxn modelId="{3179CA08-C9D6-4DD3-8700-016216646D86}" type="presParOf" srcId="{A82FC9C7-8198-42EA-B6FE-FAC961066684}" destId="{C888911E-895B-4993-B261-E8CB303F18CC}"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1A0BF-B670-44CC-BD3E-1BC8B37D217D}">
      <dsp:nvSpPr>
        <dsp:cNvPr id="0" name=""/>
        <dsp:cNvSpPr/>
      </dsp:nvSpPr>
      <dsp:spPr>
        <a:xfrm>
          <a:off x="2635467" y="1720388"/>
          <a:ext cx="3353247" cy="178592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accent6"/>
              </a:solidFill>
            </a:rPr>
            <a:t>IRONY</a:t>
          </a:r>
          <a:endParaRPr lang="en-US" sz="6000" kern="1200" dirty="0">
            <a:solidFill>
              <a:schemeClr val="accent6"/>
            </a:solidFill>
          </a:endParaRPr>
        </a:p>
      </dsp:txBody>
      <dsp:txXfrm>
        <a:off x="2722649" y="1807570"/>
        <a:ext cx="3178883" cy="1611563"/>
      </dsp:txXfrm>
    </dsp:sp>
    <dsp:sp modelId="{1733BDD7-D879-4E54-BC52-BE4B458B3B5F}">
      <dsp:nvSpPr>
        <dsp:cNvPr id="0" name=""/>
        <dsp:cNvSpPr/>
      </dsp:nvSpPr>
      <dsp:spPr>
        <a:xfrm rot="16200016">
          <a:off x="4066100" y="1474391"/>
          <a:ext cx="491993" cy="0"/>
        </a:xfrm>
        <a:custGeom>
          <a:avLst/>
          <a:gdLst/>
          <a:ahLst/>
          <a:cxnLst/>
          <a:rect l="0" t="0" r="0" b="0"/>
          <a:pathLst>
            <a:path>
              <a:moveTo>
                <a:pt x="0" y="0"/>
              </a:moveTo>
              <a:lnTo>
                <a:pt x="491993"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17E4D2-B2E4-4DA1-94B5-3902948A80B0}">
      <dsp:nvSpPr>
        <dsp:cNvPr id="0" name=""/>
        <dsp:cNvSpPr/>
      </dsp:nvSpPr>
      <dsp:spPr>
        <a:xfrm>
          <a:off x="1311684" y="139973"/>
          <a:ext cx="6000832" cy="108842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en-US" sz="3400" kern="1200" dirty="0" smtClean="0"/>
            <a:t>VERBAL IRONY</a:t>
          </a:r>
          <a:endParaRPr lang="en-US" sz="3400" kern="1200" dirty="0"/>
        </a:p>
      </dsp:txBody>
      <dsp:txXfrm>
        <a:off x="1364816" y="193105"/>
        <a:ext cx="5894568" cy="982157"/>
      </dsp:txXfrm>
    </dsp:sp>
    <dsp:sp modelId="{7A257F8E-026F-4638-A68A-0D9003B6E7A0}">
      <dsp:nvSpPr>
        <dsp:cNvPr id="0" name=""/>
        <dsp:cNvSpPr/>
      </dsp:nvSpPr>
      <dsp:spPr>
        <a:xfrm rot="1733986">
          <a:off x="5894769" y="3641901"/>
          <a:ext cx="561109" cy="0"/>
        </a:xfrm>
        <a:custGeom>
          <a:avLst/>
          <a:gdLst/>
          <a:ahLst/>
          <a:cxnLst/>
          <a:rect l="0" t="0" r="0" b="0"/>
          <a:pathLst>
            <a:path>
              <a:moveTo>
                <a:pt x="0" y="0"/>
              </a:moveTo>
              <a:lnTo>
                <a:pt x="561109"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00F9AC-C1E5-4DCA-A983-492B08F98BAC}">
      <dsp:nvSpPr>
        <dsp:cNvPr id="0" name=""/>
        <dsp:cNvSpPr/>
      </dsp:nvSpPr>
      <dsp:spPr>
        <a:xfrm>
          <a:off x="5420387" y="3777488"/>
          <a:ext cx="3896562" cy="10463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DRAMATIC</a:t>
          </a:r>
        </a:p>
        <a:p>
          <a:pPr lvl="0" algn="ctr" defTabSz="1066800">
            <a:lnSpc>
              <a:spcPct val="90000"/>
            </a:lnSpc>
            <a:spcBef>
              <a:spcPct val="0"/>
            </a:spcBef>
            <a:spcAft>
              <a:spcPct val="35000"/>
            </a:spcAft>
          </a:pPr>
          <a:r>
            <a:rPr lang="en-US" sz="2400" kern="1200" dirty="0" smtClean="0"/>
            <a:t>IRONY</a:t>
          </a:r>
          <a:endParaRPr lang="en-US" sz="2400" kern="1200" dirty="0"/>
        </a:p>
      </dsp:txBody>
      <dsp:txXfrm>
        <a:off x="5471465" y="3828566"/>
        <a:ext cx="3794406" cy="944182"/>
      </dsp:txXfrm>
    </dsp:sp>
    <dsp:sp modelId="{41082293-F90E-4F81-80B8-87402AC95C6F}">
      <dsp:nvSpPr>
        <dsp:cNvPr id="0" name=""/>
        <dsp:cNvSpPr/>
      </dsp:nvSpPr>
      <dsp:spPr>
        <a:xfrm rot="8424017">
          <a:off x="2588686" y="3738163"/>
          <a:ext cx="727456" cy="0"/>
        </a:xfrm>
        <a:custGeom>
          <a:avLst/>
          <a:gdLst/>
          <a:ahLst/>
          <a:cxnLst/>
          <a:rect l="0" t="0" r="0" b="0"/>
          <a:pathLst>
            <a:path>
              <a:moveTo>
                <a:pt x="0" y="0"/>
              </a:moveTo>
              <a:lnTo>
                <a:pt x="727456"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88911E-895B-4993-B261-E8CB303F18CC}">
      <dsp:nvSpPr>
        <dsp:cNvPr id="0" name=""/>
        <dsp:cNvSpPr/>
      </dsp:nvSpPr>
      <dsp:spPr>
        <a:xfrm>
          <a:off x="0" y="3970011"/>
          <a:ext cx="4079494" cy="10463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SITUATIONAL </a:t>
          </a:r>
        </a:p>
        <a:p>
          <a:pPr lvl="0" algn="ctr" defTabSz="1066800">
            <a:lnSpc>
              <a:spcPct val="90000"/>
            </a:lnSpc>
            <a:spcBef>
              <a:spcPct val="0"/>
            </a:spcBef>
            <a:spcAft>
              <a:spcPct val="35000"/>
            </a:spcAft>
          </a:pPr>
          <a:r>
            <a:rPr lang="en-US" sz="2400" kern="1200" dirty="0" smtClean="0"/>
            <a:t>IRONY</a:t>
          </a:r>
          <a:endParaRPr lang="en-US" sz="2400" kern="1200" dirty="0"/>
        </a:p>
      </dsp:txBody>
      <dsp:txXfrm>
        <a:off x="51078" y="4021089"/>
        <a:ext cx="3977338" cy="94418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11/10/2017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What is Irony?</a:t>
            </a:r>
            <a:endParaRPr lang="en-US" sz="6000" dirty="0"/>
          </a:p>
        </p:txBody>
      </p:sp>
      <p:sp>
        <p:nvSpPr>
          <p:cNvPr id="3" name="Subtitle 2"/>
          <p:cNvSpPr>
            <a:spLocks noGrp="1"/>
          </p:cNvSpPr>
          <p:nvPr>
            <p:ph type="subTitle" idx="1"/>
          </p:nvPr>
        </p:nvSpPr>
        <p:spPr>
          <a:xfrm>
            <a:off x="8207960" y="6378520"/>
            <a:ext cx="6400800" cy="1947333"/>
          </a:xfrm>
        </p:spPr>
        <p:txBody>
          <a:bodyPr/>
          <a:lstStyle/>
          <a:p>
            <a:endParaRPr lang="en-US" dirty="0"/>
          </a:p>
        </p:txBody>
      </p:sp>
      <p:pic>
        <p:nvPicPr>
          <p:cNvPr id="1026" name="Picture 2" descr="http://hdwallnpics.com/wp-content/gallery/thinking-cartoon-images/thinking-happy-f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7248" y="2398128"/>
            <a:ext cx="3095625"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311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28338"/>
            <a:ext cx="3679241" cy="1251284"/>
          </a:xfrm>
        </p:spPr>
        <p:txBody>
          <a:bodyPr>
            <a:noAutofit/>
          </a:bodyPr>
          <a:lstStyle/>
          <a:p>
            <a:r>
              <a:rPr lang="en-US" sz="8000" dirty="0" smtClean="0"/>
              <a:t>IRONY</a:t>
            </a:r>
            <a:endParaRPr lang="en-US" sz="8000" dirty="0"/>
          </a:p>
        </p:txBody>
      </p:sp>
      <p:sp>
        <p:nvSpPr>
          <p:cNvPr id="3" name="Subtitle 2"/>
          <p:cNvSpPr>
            <a:spLocks noGrp="1"/>
          </p:cNvSpPr>
          <p:nvPr>
            <p:ph type="subTitle" idx="1"/>
          </p:nvPr>
        </p:nvSpPr>
        <p:spPr>
          <a:xfrm>
            <a:off x="112295" y="1379622"/>
            <a:ext cx="11165305" cy="5245767"/>
          </a:xfrm>
        </p:spPr>
        <p:txBody>
          <a:bodyPr>
            <a:noAutofit/>
          </a:bodyPr>
          <a:lstStyle/>
          <a:p>
            <a:pPr marL="342900" indent="-342900">
              <a:buFont typeface="Arial" panose="020B0604020202020204" pitchFamily="34" charset="0"/>
              <a:buChar char="•"/>
            </a:pPr>
            <a:r>
              <a:rPr lang="en-US" sz="4000" dirty="0" smtClean="0"/>
              <a:t>It’s a surprise!</a:t>
            </a:r>
          </a:p>
          <a:p>
            <a:pPr marL="342900" indent="-342900">
              <a:buFont typeface="Arial" panose="020B0604020202020204" pitchFamily="34" charset="0"/>
              <a:buChar char="•"/>
            </a:pPr>
            <a:r>
              <a:rPr lang="en-US" sz="4000" dirty="0" smtClean="0"/>
              <a:t>It is the difference between what we expect to happen and what actually happens.</a:t>
            </a:r>
          </a:p>
          <a:p>
            <a:pPr marL="342900" indent="-342900">
              <a:buFont typeface="Arial" panose="020B0604020202020204" pitchFamily="34" charset="0"/>
              <a:buChar char="•"/>
            </a:pPr>
            <a:r>
              <a:rPr lang="en-US" sz="4000" dirty="0" smtClean="0"/>
              <a:t>It is often used to add suspense and interest.</a:t>
            </a:r>
          </a:p>
          <a:p>
            <a:pPr marL="342900" indent="-342900">
              <a:buFont typeface="Arial" panose="020B0604020202020204" pitchFamily="34" charset="0"/>
              <a:buChar char="•"/>
            </a:pPr>
            <a:r>
              <a:rPr lang="en-US" sz="3600" dirty="0" smtClean="0"/>
              <a:t>It is also used to keep the reader thinking about the theme</a:t>
            </a:r>
            <a:r>
              <a:rPr lang="en-US" sz="3600" dirty="0"/>
              <a:t> </a:t>
            </a:r>
            <a:r>
              <a:rPr lang="en-US" sz="3600" dirty="0" smtClean="0"/>
              <a:t>(message) of the story.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9978" y="128338"/>
            <a:ext cx="4999539" cy="2277978"/>
          </a:xfrm>
          <a:prstGeom prst="rect">
            <a:avLst/>
          </a:prstGeom>
        </p:spPr>
      </p:pic>
    </p:spTree>
    <p:extLst>
      <p:ext uri="{BB962C8B-B14F-4D97-AF65-F5344CB8AC3E}">
        <p14:creationId xmlns:p14="http://schemas.microsoft.com/office/powerpoint/2010/main" val="1206390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2000" y="1"/>
            <a:ext cx="8555788" cy="1395662"/>
          </a:xfrm>
        </p:spPr>
        <p:txBody>
          <a:bodyPr>
            <a:normAutofit/>
          </a:bodyPr>
          <a:lstStyle/>
          <a:p>
            <a:r>
              <a:rPr lang="en-US" sz="7200" dirty="0" smtClean="0"/>
              <a:t>THE BIG PICTURE</a:t>
            </a:r>
            <a:endParaRPr lang="en-US" sz="7200" dirty="0"/>
          </a:p>
        </p:txBody>
      </p:sp>
      <p:sp>
        <p:nvSpPr>
          <p:cNvPr id="3" name="Subtitle 2"/>
          <p:cNvSpPr>
            <a:spLocks noGrp="1"/>
          </p:cNvSpPr>
          <p:nvPr>
            <p:ph type="subTitle" idx="1"/>
          </p:nvPr>
        </p:nvSpPr>
        <p:spPr>
          <a:xfrm>
            <a:off x="684212" y="2085475"/>
            <a:ext cx="8716462" cy="4772524"/>
          </a:xfrm>
        </p:spPr>
        <p:txBody>
          <a:bodyPr/>
          <a:lstStyle/>
          <a:p>
            <a:endParaRPr lang="en-US" dirty="0"/>
          </a:p>
        </p:txBody>
      </p:sp>
      <p:graphicFrame>
        <p:nvGraphicFramePr>
          <p:cNvPr id="4" name="Diagram 3"/>
          <p:cNvGraphicFramePr/>
          <p:nvPr>
            <p:extLst>
              <p:ext uri="{D42A27DB-BD31-4B8C-83A1-F6EECF244321}">
                <p14:modId xmlns:p14="http://schemas.microsoft.com/office/powerpoint/2010/main" val="118042532"/>
              </p:ext>
            </p:extLst>
          </p:nvPr>
        </p:nvGraphicFramePr>
        <p:xfrm>
          <a:off x="2032000" y="1652338"/>
          <a:ext cx="9422063" cy="5205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4353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191127"/>
          </a:xfrm>
        </p:spPr>
        <p:txBody>
          <a:bodyPr>
            <a:normAutofit/>
          </a:bodyPr>
          <a:lstStyle/>
          <a:p>
            <a:r>
              <a:rPr lang="en-US" sz="6600" dirty="0" smtClean="0"/>
              <a:t>3 types of irony</a:t>
            </a:r>
            <a:endParaRPr lang="en-US" sz="6600" dirty="0"/>
          </a:p>
        </p:txBody>
      </p:sp>
      <p:sp>
        <p:nvSpPr>
          <p:cNvPr id="3" name="Subtitle 2"/>
          <p:cNvSpPr>
            <a:spLocks noGrp="1"/>
          </p:cNvSpPr>
          <p:nvPr>
            <p:ph type="subTitle" idx="1"/>
          </p:nvPr>
        </p:nvSpPr>
        <p:spPr>
          <a:xfrm>
            <a:off x="684212" y="2310063"/>
            <a:ext cx="6400800" cy="3481137"/>
          </a:xfrm>
        </p:spPr>
        <p:txBody>
          <a:bodyPr>
            <a:noAutofit/>
          </a:bodyPr>
          <a:lstStyle/>
          <a:p>
            <a:pPr marL="685800" indent="-685800">
              <a:buFont typeface="Arial" panose="020B0604020202020204" pitchFamily="34" charset="0"/>
              <a:buChar char="•"/>
            </a:pPr>
            <a:r>
              <a:rPr lang="en-US" sz="4800" dirty="0" smtClean="0"/>
              <a:t>Verbal Irony</a:t>
            </a:r>
          </a:p>
          <a:p>
            <a:pPr marL="685800" indent="-685800">
              <a:buFont typeface="Arial" panose="020B0604020202020204" pitchFamily="34" charset="0"/>
              <a:buChar char="•"/>
            </a:pPr>
            <a:r>
              <a:rPr lang="en-US" sz="4800" dirty="0" smtClean="0"/>
              <a:t>Situational Irony</a:t>
            </a:r>
          </a:p>
          <a:p>
            <a:pPr marL="685800" indent="-685800">
              <a:buFont typeface="Arial" panose="020B0604020202020204" pitchFamily="34" charset="0"/>
              <a:buChar char="•"/>
            </a:pPr>
            <a:r>
              <a:rPr lang="en-US" sz="4800" dirty="0" smtClean="0"/>
              <a:t>Dramatic Irony</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8337" y="1143043"/>
            <a:ext cx="4443663" cy="4571913"/>
          </a:xfrm>
          <a:prstGeom prst="rect">
            <a:avLst/>
          </a:prstGeom>
        </p:spPr>
      </p:pic>
    </p:spTree>
    <p:extLst>
      <p:ext uri="{BB962C8B-B14F-4D97-AF65-F5344CB8AC3E}">
        <p14:creationId xmlns:p14="http://schemas.microsoft.com/office/powerpoint/2010/main" val="2921330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24589"/>
            <a:ext cx="4625725" cy="1010653"/>
          </a:xfrm>
        </p:spPr>
        <p:txBody>
          <a:bodyPr/>
          <a:lstStyle/>
          <a:p>
            <a:r>
              <a:rPr lang="en-US" dirty="0" smtClean="0"/>
              <a:t>Verbal irony</a:t>
            </a:r>
            <a:endParaRPr lang="en-US" dirty="0"/>
          </a:p>
        </p:txBody>
      </p:sp>
      <p:sp>
        <p:nvSpPr>
          <p:cNvPr id="3" name="Subtitle 2"/>
          <p:cNvSpPr>
            <a:spLocks noGrp="1"/>
          </p:cNvSpPr>
          <p:nvPr>
            <p:ph type="subTitle" idx="1"/>
          </p:nvPr>
        </p:nvSpPr>
        <p:spPr>
          <a:xfrm>
            <a:off x="684212" y="1475875"/>
            <a:ext cx="10577346" cy="4315326"/>
          </a:xfrm>
        </p:spPr>
        <p:txBody>
          <a:bodyPr>
            <a:normAutofit/>
          </a:bodyPr>
          <a:lstStyle/>
          <a:p>
            <a:pPr marL="342900" indent="-342900">
              <a:buFont typeface="Arial" panose="020B0604020202020204" pitchFamily="34" charset="0"/>
              <a:buChar char="•"/>
            </a:pPr>
            <a:r>
              <a:rPr lang="en-US" sz="3200" dirty="0" smtClean="0"/>
              <a:t>The simplest kind of irony</a:t>
            </a:r>
          </a:p>
          <a:p>
            <a:pPr marL="342900" indent="-342900">
              <a:buFont typeface="Arial" panose="020B0604020202020204" pitchFamily="34" charset="0"/>
              <a:buChar char="•"/>
            </a:pPr>
            <a:r>
              <a:rPr lang="en-US" sz="3200" dirty="0" smtClean="0"/>
              <a:t>You use it every day when you say one thing and mean another.</a:t>
            </a:r>
          </a:p>
          <a:p>
            <a:pPr marL="342900" indent="-342900">
              <a:buFont typeface="Arial" panose="020B0604020202020204" pitchFamily="34" charset="0"/>
              <a:buChar char="•"/>
            </a:pPr>
            <a:r>
              <a:rPr lang="en-US" sz="3200" dirty="0" smtClean="0"/>
              <a:t>It is often similar to sarcasm.</a:t>
            </a:r>
          </a:p>
          <a:p>
            <a:r>
              <a:rPr lang="en-US" dirty="0"/>
              <a:t>	</a:t>
            </a:r>
            <a:r>
              <a:rPr lang="en-US" sz="2800" dirty="0" smtClean="0"/>
              <a:t>Example:  When you appear to be sick and </a:t>
            </a:r>
          </a:p>
          <a:p>
            <a:r>
              <a:rPr lang="en-US" sz="2800" dirty="0" smtClean="0"/>
              <a:t>Someone asks you if you are okay.  You say, “No, I’m just great!”  But in the meantime, you are pale and sweaty.</a:t>
            </a:r>
            <a:endParaRPr lang="en-US" sz="2800" dirty="0"/>
          </a:p>
        </p:txBody>
      </p:sp>
    </p:spTree>
    <p:extLst>
      <p:ext uri="{BB962C8B-B14F-4D97-AF65-F5344CB8AC3E}">
        <p14:creationId xmlns:p14="http://schemas.microsoft.com/office/powerpoint/2010/main" val="29631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1062790"/>
          </a:xfrm>
        </p:spPr>
        <p:txBody>
          <a:bodyPr/>
          <a:lstStyle/>
          <a:p>
            <a:r>
              <a:rPr lang="en-US" dirty="0" smtClean="0"/>
              <a:t>SITUATIONAL IRONY</a:t>
            </a:r>
            <a:endParaRPr lang="en-US" dirty="0"/>
          </a:p>
        </p:txBody>
      </p:sp>
      <p:sp>
        <p:nvSpPr>
          <p:cNvPr id="3" name="Subtitle 2"/>
          <p:cNvSpPr>
            <a:spLocks noGrp="1"/>
          </p:cNvSpPr>
          <p:nvPr>
            <p:ph type="subTitle" idx="1"/>
          </p:nvPr>
        </p:nvSpPr>
        <p:spPr>
          <a:xfrm>
            <a:off x="684212" y="2390275"/>
            <a:ext cx="10882146" cy="3400926"/>
          </a:xfrm>
        </p:spPr>
        <p:txBody>
          <a:bodyPr>
            <a:normAutofit/>
          </a:bodyPr>
          <a:lstStyle/>
          <a:p>
            <a:r>
              <a:rPr lang="en-US" sz="2800" dirty="0" smtClean="0"/>
              <a:t>Occurs when a situation </a:t>
            </a:r>
            <a:r>
              <a:rPr lang="en-US" sz="2800" smtClean="0"/>
              <a:t>turns </a:t>
            </a:r>
            <a:r>
              <a:rPr lang="en-US" sz="2800" smtClean="0"/>
              <a:t>out </a:t>
            </a:r>
            <a:r>
              <a:rPr lang="en-US" sz="2800" dirty="0" smtClean="0"/>
              <a:t>to be the opposite of what you thought it would be.</a:t>
            </a:r>
          </a:p>
          <a:p>
            <a:r>
              <a:rPr lang="en-US" dirty="0"/>
              <a:t>	</a:t>
            </a:r>
            <a:r>
              <a:rPr lang="en-US" sz="2400" dirty="0" smtClean="0"/>
              <a:t>Example:  </a:t>
            </a:r>
          </a:p>
          <a:p>
            <a:pPr marL="342900" indent="-342900">
              <a:buFont typeface="Arial" panose="020B0604020202020204" pitchFamily="34" charset="0"/>
              <a:buChar char="•"/>
            </a:pPr>
            <a:r>
              <a:rPr lang="en-US" sz="2400" dirty="0"/>
              <a:t>	</a:t>
            </a:r>
            <a:r>
              <a:rPr lang="en-US" sz="2400" dirty="0" smtClean="0"/>
              <a:t>The principal’s daughter is a high school dropout.</a:t>
            </a:r>
          </a:p>
          <a:p>
            <a:pPr marL="342900" indent="-342900">
              <a:buFont typeface="Arial" panose="020B0604020202020204" pitchFamily="34" charset="0"/>
              <a:buChar char="•"/>
            </a:pPr>
            <a:r>
              <a:rPr lang="en-US" sz="2400" dirty="0"/>
              <a:t>	</a:t>
            </a:r>
            <a:r>
              <a:rPr lang="en-US" sz="2400" dirty="0" smtClean="0"/>
              <a:t>The mayor’s wife gets caught stealing.</a:t>
            </a:r>
          </a:p>
          <a:p>
            <a:pPr marL="342900" indent="-342900">
              <a:buFont typeface="Arial" panose="020B0604020202020204" pitchFamily="34" charset="0"/>
              <a:buChar char="•"/>
            </a:pPr>
            <a:r>
              <a:rPr lang="en-US" sz="2400" dirty="0"/>
              <a:t>	</a:t>
            </a:r>
            <a:r>
              <a:rPr lang="en-US" sz="2400" dirty="0" smtClean="0"/>
              <a:t>The chef hates to cook.</a:t>
            </a:r>
            <a:endParaRPr lang="en-US" sz="2400" dirty="0"/>
          </a:p>
        </p:txBody>
      </p:sp>
    </p:spTree>
    <p:extLst>
      <p:ext uri="{BB962C8B-B14F-4D97-AF65-F5344CB8AC3E}">
        <p14:creationId xmlns:p14="http://schemas.microsoft.com/office/powerpoint/2010/main" val="51983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191127"/>
          </a:xfrm>
        </p:spPr>
        <p:txBody>
          <a:bodyPr/>
          <a:lstStyle/>
          <a:p>
            <a:r>
              <a:rPr lang="en-US" dirty="0" smtClean="0"/>
              <a:t>DRAMATIC IRONY</a:t>
            </a:r>
            <a:endParaRPr lang="en-US" dirty="0"/>
          </a:p>
        </p:txBody>
      </p:sp>
      <p:sp>
        <p:nvSpPr>
          <p:cNvPr id="3" name="Subtitle 2"/>
          <p:cNvSpPr>
            <a:spLocks noGrp="1"/>
          </p:cNvSpPr>
          <p:nvPr>
            <p:ph type="subTitle" idx="1"/>
          </p:nvPr>
        </p:nvSpPr>
        <p:spPr>
          <a:xfrm>
            <a:off x="684212" y="2149643"/>
            <a:ext cx="10882146" cy="4395536"/>
          </a:xfrm>
        </p:spPr>
        <p:txBody>
          <a:bodyPr>
            <a:normAutofit/>
          </a:bodyPr>
          <a:lstStyle/>
          <a:p>
            <a:r>
              <a:rPr lang="en-US" sz="3200" dirty="0" smtClean="0"/>
              <a:t>Occurs when the audience knows something that the characters in the story, on the screen, or on the stage do not know.  It’s like the audience is more aware of what is going on than the people in the production.</a:t>
            </a:r>
          </a:p>
          <a:p>
            <a:endParaRPr lang="en-US" sz="2400" dirty="0" smtClean="0"/>
          </a:p>
          <a:p>
            <a:r>
              <a:rPr lang="en-US" dirty="0"/>
              <a:t>	</a:t>
            </a:r>
            <a:r>
              <a:rPr lang="en-US" dirty="0" smtClean="0"/>
              <a:t>[This is used to engage the audience and keep them actively involved in the story line.]</a:t>
            </a:r>
          </a:p>
          <a:p>
            <a:r>
              <a:rPr lang="en-US" dirty="0"/>
              <a:t>	</a:t>
            </a:r>
            <a:r>
              <a:rPr lang="en-US" dirty="0" smtClean="0"/>
              <a:t>Example:   In all scary movies, the audience knows the killer is hiding in the attic, but the characters never seem to know.</a:t>
            </a:r>
          </a:p>
          <a:p>
            <a:endParaRPr lang="en-US" dirty="0"/>
          </a:p>
        </p:txBody>
      </p:sp>
    </p:spTree>
    <p:extLst>
      <p:ext uri="{BB962C8B-B14F-4D97-AF65-F5344CB8AC3E}">
        <p14:creationId xmlns:p14="http://schemas.microsoft.com/office/powerpoint/2010/main" val="2341955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24590"/>
            <a:ext cx="8001000" cy="1106905"/>
          </a:xfrm>
        </p:spPr>
        <p:txBody>
          <a:bodyPr/>
          <a:lstStyle/>
          <a:p>
            <a:r>
              <a:rPr lang="en-US" dirty="0" smtClean="0"/>
              <a:t>IRONY REVIEW</a:t>
            </a:r>
            <a:endParaRPr lang="en-US" dirty="0"/>
          </a:p>
        </p:txBody>
      </p:sp>
      <p:sp>
        <p:nvSpPr>
          <p:cNvPr id="4" name="TextBox 3"/>
          <p:cNvSpPr txBox="1"/>
          <p:nvPr/>
        </p:nvSpPr>
        <p:spPr>
          <a:xfrm>
            <a:off x="684212" y="1331495"/>
            <a:ext cx="10700085" cy="517064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200" dirty="0" smtClean="0"/>
              <a:t>Irony is a kind of surprise.  It is the difference between what is expected to happen and what actually happens.</a:t>
            </a:r>
          </a:p>
          <a:p>
            <a:r>
              <a:rPr lang="en-US" sz="3200" dirty="0" smtClean="0"/>
              <a:t>Irony is like a twist or a last  minute change-up.  It is an interruption of events that cause an unexpected outcome.</a:t>
            </a:r>
          </a:p>
          <a:p>
            <a:endParaRPr lang="en-US" dirty="0"/>
          </a:p>
          <a:p>
            <a:r>
              <a:rPr lang="en-US" sz="2400" dirty="0" smtClean="0"/>
              <a:t>THERE ARE 3 TYPES OF IRONY:</a:t>
            </a:r>
          </a:p>
          <a:p>
            <a:r>
              <a:rPr lang="en-US" sz="2400" dirty="0" smtClean="0"/>
              <a:t>																</a:t>
            </a:r>
            <a:endParaRPr lang="en-US" sz="2400" dirty="0"/>
          </a:p>
          <a:p>
            <a:pPr marL="342900" indent="-342900">
              <a:buFont typeface="Arial" panose="020B0604020202020204" pitchFamily="34" charset="0"/>
              <a:buChar char="•"/>
            </a:pPr>
            <a:r>
              <a:rPr lang="en-US" sz="2400" dirty="0" smtClean="0"/>
              <a:t>VERBAL</a:t>
            </a:r>
          </a:p>
          <a:p>
            <a:pPr marL="342900" indent="-342900">
              <a:buFont typeface="Arial" panose="020B0604020202020204" pitchFamily="34" charset="0"/>
              <a:buChar char="•"/>
            </a:pPr>
            <a:r>
              <a:rPr lang="en-US" sz="2400" dirty="0" smtClean="0"/>
              <a:t>SITUATIONAL</a:t>
            </a:r>
          </a:p>
          <a:p>
            <a:pPr marL="342900" indent="-342900">
              <a:buFont typeface="Arial" panose="020B0604020202020204" pitchFamily="34" charset="0"/>
              <a:buChar char="•"/>
            </a:pPr>
            <a:r>
              <a:rPr lang="en-US" sz="2400" dirty="0" smtClean="0"/>
              <a:t>DRAMATIC</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5242" y="3999573"/>
            <a:ext cx="1693445" cy="1866900"/>
          </a:xfrm>
          <a:prstGeom prst="rect">
            <a:avLst/>
          </a:prstGeom>
        </p:spPr>
      </p:pic>
    </p:spTree>
    <p:extLst>
      <p:ext uri="{BB962C8B-B14F-4D97-AF65-F5344CB8AC3E}">
        <p14:creationId xmlns:p14="http://schemas.microsoft.com/office/powerpoint/2010/main" val="1185200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117</TotalTime>
  <Words>221</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Slice</vt:lpstr>
      <vt:lpstr>What is Irony?</vt:lpstr>
      <vt:lpstr>IRONY</vt:lpstr>
      <vt:lpstr>THE BIG PICTURE</vt:lpstr>
      <vt:lpstr>3 types of irony</vt:lpstr>
      <vt:lpstr>Verbal irony</vt:lpstr>
      <vt:lpstr>SITUATIONAL IRONY</vt:lpstr>
      <vt:lpstr>DRAMATIC IRONY</vt:lpstr>
      <vt:lpstr>IRONY 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Irony?</dc:title>
  <dc:creator>PC User</dc:creator>
  <cp:lastModifiedBy>PC User</cp:lastModifiedBy>
  <cp:revision>7</cp:revision>
  <dcterms:created xsi:type="dcterms:W3CDTF">2015-12-17T21:44:18Z</dcterms:created>
  <dcterms:modified xsi:type="dcterms:W3CDTF">2017-11-10T14:48:26Z</dcterms:modified>
</cp:coreProperties>
</file>