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2" r:id="rId2"/>
    <p:sldId id="256" r:id="rId3"/>
    <p:sldId id="273" r:id="rId4"/>
    <p:sldId id="280" r:id="rId5"/>
    <p:sldId id="269" r:id="rId6"/>
    <p:sldId id="275" r:id="rId7"/>
    <p:sldId id="274" r:id="rId8"/>
    <p:sldId id="276" r:id="rId9"/>
    <p:sldId id="278" r:id="rId10"/>
    <p:sldId id="277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7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0" autoAdjust="0"/>
  </p:normalViewPr>
  <p:slideViewPr>
    <p:cSldViewPr>
      <p:cViewPr varScale="1">
        <p:scale>
          <a:sx n="75" d="100"/>
          <a:sy n="75" d="100"/>
        </p:scale>
        <p:origin x="3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A8F7B-BBD0-49DF-A166-ECBF7EB45B08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88F61-DBFB-4F01-8DCB-FB0101ECE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4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*Please remember, this PowerPoint is one way to facilitate teaching this lesson.  You know best how to reach your students, so add, rearrange or delete as you see fit!*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Here for your convenience.</a:t>
            </a:r>
            <a:r>
              <a:rPr lang="en-US" baseline="0" dirty="0" smtClean="0"/>
              <a:t>  Use as is or convert to content and language objectives or “I can” statements.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08157-7520-452C-BF40-3E5681CBC3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25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Student workbook pg. </a:t>
            </a:r>
            <a:r>
              <a:rPr lang="en-US" smtClean="0"/>
              <a:t>55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88F61-DBFB-4F01-8DCB-FB0101ECE0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71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Student workbook pg. </a:t>
            </a:r>
            <a:r>
              <a:rPr lang="en-US" smtClean="0"/>
              <a:t>55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88F61-DBFB-4F01-8DCB-FB0101ECE0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18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 workbook pg.</a:t>
            </a:r>
            <a:r>
              <a:rPr lang="en-US" baseline="0" dirty="0" smtClean="0"/>
              <a:t> 55.  See notes in teacher’s edition.  Students should be able to make an argument for their numeric equations.  It is important that they </a:t>
            </a:r>
            <a:r>
              <a:rPr lang="en-US" baseline="0" dirty="0" err="1" smtClean="0"/>
              <a:t>connec</a:t>
            </a:r>
            <a:r>
              <a:rPr lang="en-US" baseline="0" dirty="0" smtClean="0"/>
              <a:t> their models with their numeric representations.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88F61-DBFB-4F01-8DCB-FB0101ECE0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46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 workbook pg.</a:t>
            </a:r>
            <a:r>
              <a:rPr lang="en-US" baseline="0" dirty="0" smtClean="0"/>
              <a:t> 55.  See notes in teacher’s edition.  Students should be able to make an argument for their numeric equations.  It is important that they </a:t>
            </a:r>
            <a:r>
              <a:rPr lang="en-US" baseline="0" dirty="0" err="1" smtClean="0"/>
              <a:t>connec</a:t>
            </a:r>
            <a:r>
              <a:rPr lang="en-US" baseline="0" dirty="0" smtClean="0"/>
              <a:t> their models with their numeric representations.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88F61-DBFB-4F01-8DCB-FB0101ECE0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67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 included in student workbook.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08157-7520-452C-BF40-3E5681CBC3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42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 workbook pg. 55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88F61-DBFB-4F01-8DCB-FB0101ECE0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13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Optional additional example to work with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percents</a:t>
            </a:r>
            <a:r>
              <a:rPr lang="en-US" baseline="0" dirty="0" smtClean="0"/>
              <a:t> that are not quite so easy as 10%, 25% and 20%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88F61-DBFB-4F01-8DCB-FB0101ECE0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40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Student workbook pg. 55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88F61-DBFB-4F01-8DCB-FB0101ECE0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75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Student workbook pg. 55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88F61-DBFB-4F01-8DCB-FB0101ECE0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34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Student workbook pg. 55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88F61-DBFB-4F01-8DCB-FB0101ECE0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4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060-15AC-4A15-8604-F721B5C16C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8D-F8B3-471F-8E37-A092253EBF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8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060-15AC-4A15-8604-F721B5C16C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8D-F8B3-471F-8E37-A092253EBF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060-15AC-4A15-8604-F721B5C16C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8D-F8B3-471F-8E37-A092253EBF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060-15AC-4A15-8604-F721B5C16C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8D-F8B3-471F-8E37-A092253EBF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060-15AC-4A15-8604-F721B5C16C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8D-F8B3-471F-8E37-A092253EBF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060-15AC-4A15-8604-F721B5C16C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8D-F8B3-471F-8E37-A092253EBF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4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060-15AC-4A15-8604-F721B5C16C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8D-F8B3-471F-8E37-A092253EBF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1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060-15AC-4A15-8604-F721B5C16C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8D-F8B3-471F-8E37-A092253EBF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2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060-15AC-4A15-8604-F721B5C16C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8D-F8B3-471F-8E37-A092253EBF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5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060-15AC-4A15-8604-F721B5C16C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8D-F8B3-471F-8E37-A092253EBF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4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060-15AC-4A15-8604-F721B5C16C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648D-F8B3-471F-8E37-A092253EBF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3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43060-15AC-4A15-8604-F721B5C16C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648D-F8B3-471F-8E37-A092253EBF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7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830997"/>
            <a:ext cx="8686800" cy="427809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			      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  <a:endParaRPr lang="en-US" sz="2400" dirty="0" smtClean="0"/>
          </a:p>
          <a:p>
            <a:pPr marL="457200" lvl="0" indent="-457200">
              <a:buAutoNum type="arabicPeriod"/>
            </a:pPr>
            <a:r>
              <a:rPr lang="en-US" sz="2400" dirty="0" smtClean="0"/>
              <a:t>Find </a:t>
            </a:r>
            <a:r>
              <a:rPr lang="en-US" sz="2400" dirty="0"/>
              <a:t>a percent or fractional portion of a whole with or without a </a:t>
            </a:r>
            <a:r>
              <a:rPr lang="en-US" sz="2400" dirty="0" smtClean="0"/>
              <a:t>model.</a:t>
            </a:r>
          </a:p>
          <a:p>
            <a:pPr marL="457200" lvl="0" indent="-457200">
              <a:buAutoNum type="arabicPeriod"/>
            </a:pPr>
            <a:endParaRPr lang="en-US" sz="2400" dirty="0" smtClean="0"/>
          </a:p>
          <a:p>
            <a:pPr marL="457200" lvl="0" indent="-457200">
              <a:buAutoNum type="arabicPeriod"/>
            </a:pPr>
            <a:r>
              <a:rPr lang="en-US" sz="2400" dirty="0" smtClean="0"/>
              <a:t>Solve </a:t>
            </a:r>
            <a:r>
              <a:rPr lang="en-US" sz="2400" dirty="0"/>
              <a:t>percent problems involving percent increase and decrease (including discounts, interest, taxes, tips, etc.). </a:t>
            </a:r>
          </a:p>
          <a:p>
            <a:pPr marL="457200" lvl="0" indent="-457200">
              <a:buAutoNum type="arabicPeriod"/>
            </a:pPr>
            <a:endParaRPr lang="en-US" sz="2400" dirty="0"/>
          </a:p>
          <a:p>
            <a:pPr marL="457200" lvl="0" indent="-457200">
              <a:buAutoNum type="arabicPeriod"/>
            </a:pPr>
            <a:r>
              <a:rPr lang="en-US" sz="2400" dirty="0" smtClean="0"/>
              <a:t>Develop </a:t>
            </a:r>
            <a:r>
              <a:rPr lang="en-US" sz="2400" dirty="0"/>
              <a:t>numeric expressions from percent and fraction </a:t>
            </a:r>
            <a:r>
              <a:rPr lang="en-US" sz="2400" dirty="0" smtClean="0"/>
              <a:t>models.</a:t>
            </a:r>
          </a:p>
          <a:p>
            <a:pPr lvl="0"/>
            <a:endParaRPr lang="en-US" sz="2400" dirty="0"/>
          </a:p>
          <a:p>
            <a:endParaRPr lang="en-US" i="1" dirty="0"/>
          </a:p>
        </p:txBody>
      </p:sp>
      <p:sp>
        <p:nvSpPr>
          <p:cNvPr id="5" name="Rectangle 4"/>
          <p:cNvSpPr/>
          <p:nvPr/>
        </p:nvSpPr>
        <p:spPr>
          <a:xfrm>
            <a:off x="304800" y="954108"/>
            <a:ext cx="76048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000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lonna MT" pitchFamily="82" charset="0"/>
              </a:rPr>
              <a:t>Concepts and Skills to be Mastered:</a:t>
            </a:r>
            <a:endParaRPr lang="en-US" sz="4000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lonna MT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73291" y="0"/>
            <a:ext cx="92906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lonna MT" pitchFamily="82" charset="0"/>
              </a:rPr>
              <a:t>Lesson 1.3a:  Model Percent &amp; Fraction Problems</a:t>
            </a:r>
            <a:endParaRPr lang="en-US" sz="3600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13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67842" y="0"/>
            <a:ext cx="9479776" cy="5693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100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lonna MT" pitchFamily="82" charset="0"/>
              </a:rPr>
              <a:t>Lesson 1.3a:  Modeling Increase/Decrease Word Problems</a:t>
            </a:r>
            <a:endParaRPr lang="en-US" sz="3100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lonna MT" pitchFamily="8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28651" y="660149"/>
            <a:ext cx="8686800" cy="6039862"/>
            <a:chOff x="228600" y="762000"/>
            <a:chExt cx="8686800" cy="6039862"/>
          </a:xfrm>
        </p:grpSpPr>
        <p:sp>
          <p:nvSpPr>
            <p:cNvPr id="10" name="TextBox 9"/>
            <p:cNvSpPr txBox="1"/>
            <p:nvPr/>
          </p:nvSpPr>
          <p:spPr>
            <a:xfrm>
              <a:off x="228600" y="830997"/>
              <a:ext cx="8686800" cy="5970865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			      </a:t>
              </a:r>
            </a:p>
            <a:p>
              <a:endParaRPr lang="en-US" sz="1000" dirty="0" smtClean="0"/>
            </a:p>
            <a:p>
              <a:r>
                <a:rPr lang="en-US" dirty="0" smtClean="0"/>
                <a:t>		                          </a:t>
              </a:r>
            </a:p>
            <a:p>
              <a:r>
                <a:rPr lang="en-US" sz="2400" dirty="0" smtClean="0"/>
                <a:t>Use a model to solve each of the following multi-step problems.  Then write a number sentence that reflects your model and answer.</a:t>
              </a:r>
            </a:p>
            <a:p>
              <a:endParaRPr lang="en-US" dirty="0"/>
            </a:p>
            <a:p>
              <a:r>
                <a:rPr lang="en-US" sz="1000" dirty="0"/>
                <a:t>			      </a:t>
              </a:r>
            </a:p>
            <a:p>
              <a:pPr marL="342900" indent="-342900">
                <a:buAutoNum type="arabicParenR" startAt="5"/>
              </a:pPr>
              <a:r>
                <a:rPr lang="en-US" sz="2400" dirty="0" smtClean="0"/>
                <a:t>A </a:t>
              </a:r>
              <a:r>
                <a:rPr lang="en-US" sz="2400" dirty="0"/>
                <a:t>pair of boots was originally priced at $200.  The store put them on sale for 25% off.  A month later the boots were reduced an additional 50% off the previous sale price.  What is the price now?</a:t>
              </a:r>
            </a:p>
            <a:p>
              <a:pPr marL="342900" indent="-342900">
                <a:buAutoNum type="alphaLcParenR"/>
              </a:pPr>
              <a:endParaRPr lang="en-US" sz="2400" dirty="0" smtClean="0"/>
            </a:p>
            <a:p>
              <a:pPr marL="342900" indent="-342900">
                <a:buAutoNum type="alphaLcParenR"/>
              </a:pPr>
              <a:endParaRPr lang="en-US" sz="2400" dirty="0" smtClean="0"/>
            </a:p>
            <a:p>
              <a:pPr marL="342900" indent="-342900">
                <a:buAutoNum type="alphaLcParenR"/>
              </a:pPr>
              <a:endParaRPr lang="en-US" dirty="0"/>
            </a:p>
            <a:p>
              <a:pPr marL="342900" indent="-342900">
                <a:buAutoNum type="alphaLcParenR"/>
              </a:pPr>
              <a:endParaRPr lang="en-US" dirty="0" smtClean="0"/>
            </a:p>
            <a:p>
              <a:pPr marL="342900" indent="-342900">
                <a:buAutoNum type="alphaLcParenR"/>
              </a:pPr>
              <a:endParaRPr lang="en-US" dirty="0"/>
            </a:p>
            <a:p>
              <a:pPr marL="342900" indent="-342900">
                <a:buAutoNum type="alphaLcParenR"/>
              </a:pPr>
              <a:endParaRPr lang="en-US" dirty="0" smtClean="0"/>
            </a:p>
            <a:p>
              <a:endParaRPr lang="en-US" dirty="0"/>
            </a:p>
            <a:p>
              <a:pPr marL="342900" indent="-342900">
                <a:buAutoNum type="alphaLcParenR"/>
              </a:pPr>
              <a:endParaRPr lang="en-US" dirty="0" smtClean="0"/>
            </a:p>
            <a:p>
              <a:pPr marL="342900" indent="-342900">
                <a:buAutoNum type="alphaLcParenR"/>
              </a:pPr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600" y="762000"/>
              <a:ext cx="3178049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r>
                <a:rPr lang="en-US" sz="3600" b="1" spc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Colonna MT" pitchFamily="82" charset="0"/>
                </a:rPr>
                <a:t>Word Problems:</a:t>
              </a:r>
              <a:endParaRPr lang="en-US" sz="3600" b="1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lonna MT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318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67842" y="0"/>
            <a:ext cx="9479776" cy="5693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100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lonna MT" pitchFamily="82" charset="0"/>
              </a:rPr>
              <a:t>Lesson 1.3a:  Modeling Increase/Decrease Word Problems</a:t>
            </a:r>
            <a:endParaRPr lang="en-US" sz="3100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lonna MT" pitchFamily="8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28651" y="660149"/>
            <a:ext cx="8686800" cy="6039862"/>
            <a:chOff x="228600" y="762000"/>
            <a:chExt cx="8686800" cy="6039862"/>
          </a:xfrm>
        </p:grpSpPr>
        <p:sp>
          <p:nvSpPr>
            <p:cNvPr id="10" name="TextBox 9"/>
            <p:cNvSpPr txBox="1"/>
            <p:nvPr/>
          </p:nvSpPr>
          <p:spPr>
            <a:xfrm>
              <a:off x="228600" y="830997"/>
              <a:ext cx="8686800" cy="5970865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			      </a:t>
              </a:r>
            </a:p>
            <a:p>
              <a:endParaRPr lang="en-US" sz="1000" dirty="0" smtClean="0"/>
            </a:p>
            <a:p>
              <a:r>
                <a:rPr lang="en-US" dirty="0" smtClean="0"/>
                <a:t>		                          </a:t>
              </a:r>
            </a:p>
            <a:p>
              <a:r>
                <a:rPr lang="en-US" sz="2400" dirty="0" smtClean="0"/>
                <a:t>Use a model to solve each of the following multi-step problems.  Then write a number sentence that reflects your model and answer.</a:t>
              </a:r>
            </a:p>
            <a:p>
              <a:endParaRPr lang="en-US" dirty="0"/>
            </a:p>
            <a:p>
              <a:r>
                <a:rPr lang="en-US" sz="1000" dirty="0"/>
                <a:t>			      </a:t>
              </a:r>
            </a:p>
            <a:p>
              <a:pPr marL="342900" indent="-342900">
                <a:buAutoNum type="arabicParenR" startAt="6"/>
              </a:pPr>
              <a:r>
                <a:rPr lang="en-US" sz="2400" dirty="0"/>
                <a:t>Marie went out for dinner with her friend.  The dinner cost $24.  Tax is 5% and Marcie wants to leave a 15% tip.  (She computed tip on the cost of dinner and tax.)  How much will Marcie pay all together for dinner?</a:t>
              </a:r>
            </a:p>
            <a:p>
              <a:pPr marL="342900" indent="-342900">
                <a:buAutoNum type="alphaLcParenR"/>
              </a:pPr>
              <a:endParaRPr lang="en-US" sz="2400" dirty="0" smtClean="0"/>
            </a:p>
            <a:p>
              <a:pPr marL="342900" indent="-342900">
                <a:buAutoNum type="alphaLcParenR"/>
              </a:pPr>
              <a:endParaRPr lang="en-US" sz="2400" dirty="0" smtClean="0"/>
            </a:p>
            <a:p>
              <a:pPr marL="342900" indent="-342900">
                <a:buAutoNum type="alphaLcParenR"/>
              </a:pPr>
              <a:endParaRPr lang="en-US" dirty="0"/>
            </a:p>
            <a:p>
              <a:pPr marL="342900" indent="-342900">
                <a:buAutoNum type="alphaLcParenR"/>
              </a:pPr>
              <a:endParaRPr lang="en-US" dirty="0" smtClean="0"/>
            </a:p>
            <a:p>
              <a:pPr marL="342900" indent="-342900">
                <a:buAutoNum type="alphaLcParenR"/>
              </a:pPr>
              <a:endParaRPr lang="en-US" dirty="0"/>
            </a:p>
            <a:p>
              <a:pPr marL="342900" indent="-342900">
                <a:buAutoNum type="alphaLcParenR"/>
              </a:pPr>
              <a:endParaRPr lang="en-US" dirty="0" smtClean="0"/>
            </a:p>
            <a:p>
              <a:endParaRPr lang="en-US" dirty="0"/>
            </a:p>
            <a:p>
              <a:pPr marL="342900" indent="-342900">
                <a:buAutoNum type="alphaLcParenR"/>
              </a:pPr>
              <a:endParaRPr lang="en-US" dirty="0" smtClean="0"/>
            </a:p>
            <a:p>
              <a:pPr marL="342900" indent="-342900">
                <a:buAutoNum type="alphaLcParenR"/>
              </a:pPr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600" y="762000"/>
              <a:ext cx="3178049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r>
                <a:rPr lang="en-US" sz="3600" b="1" spc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Colonna MT" pitchFamily="82" charset="0"/>
                </a:rPr>
                <a:t>Word Problems:</a:t>
              </a:r>
              <a:endParaRPr lang="en-US" sz="3600" b="1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lonna MT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17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3291" y="0"/>
            <a:ext cx="92906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lonna MT" pitchFamily="82" charset="0"/>
              </a:rPr>
              <a:t>Lesson 1.3a:  Model Percent &amp; Fraction Problems</a:t>
            </a:r>
            <a:endParaRPr lang="en-US" sz="3600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lonna MT" pitchFamily="8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28651" y="660149"/>
            <a:ext cx="8686800" cy="6009085"/>
            <a:chOff x="228600" y="762000"/>
            <a:chExt cx="8686800" cy="6009085"/>
          </a:xfrm>
        </p:grpSpPr>
        <p:sp>
          <p:nvSpPr>
            <p:cNvPr id="9" name="TextBox 8"/>
            <p:cNvSpPr txBox="1"/>
            <p:nvPr/>
          </p:nvSpPr>
          <p:spPr>
            <a:xfrm>
              <a:off x="228600" y="830997"/>
              <a:ext cx="8686800" cy="5940088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			      </a:t>
              </a:r>
            </a:p>
            <a:p>
              <a:endParaRPr lang="en-US" sz="1000" dirty="0" smtClean="0"/>
            </a:p>
            <a:p>
              <a:r>
                <a:rPr lang="en-US" dirty="0" smtClean="0"/>
                <a:t>		                          </a:t>
              </a:r>
            </a:p>
            <a:p>
              <a:r>
                <a:rPr lang="en-US" sz="2400" dirty="0" smtClean="0"/>
                <a:t>Use a model to solve each of the following multi-step problems.  Then write a number sentence that reflects your model and answer.</a:t>
              </a:r>
            </a:p>
            <a:p>
              <a:endParaRPr lang="en-US" dirty="0"/>
            </a:p>
            <a:p>
              <a:pPr marL="342900" indent="-342900">
                <a:buAutoNum type="arabicParenR"/>
              </a:pPr>
              <a:r>
                <a:rPr lang="en-US" sz="2400" dirty="0" smtClean="0"/>
                <a:t>Larry has a piece of rope that’s 12 feet long.</a:t>
              </a:r>
            </a:p>
            <a:p>
              <a:pPr marL="342900" indent="-342900">
                <a:buAutoNum type="arabicParenR"/>
              </a:pPr>
              <a:endParaRPr lang="en-US" sz="2400" dirty="0"/>
            </a:p>
            <a:p>
              <a:pPr marL="342900" indent="-342900">
                <a:buAutoNum type="alphaLcParenR"/>
              </a:pPr>
              <a:r>
                <a:rPr lang="en-US" sz="2400" dirty="0" smtClean="0"/>
                <a:t>He cuts 25% of the rope off.  How long is the rope now?</a:t>
              </a:r>
            </a:p>
            <a:p>
              <a:pPr marL="342900" indent="-342900">
                <a:buAutoNum type="alphaLcParenR"/>
              </a:pPr>
              <a:endParaRPr lang="en-US" sz="2400" dirty="0"/>
            </a:p>
            <a:p>
              <a:pPr marL="342900" indent="-342900">
                <a:buAutoNum type="alphaLcParenR"/>
              </a:pPr>
              <a:endParaRPr lang="en-US" sz="2400" dirty="0" smtClean="0"/>
            </a:p>
            <a:p>
              <a:pPr marL="342900" indent="-342900">
                <a:buAutoNum type="alphaLcParenR"/>
              </a:pPr>
              <a:endParaRPr lang="en-US" sz="2400" dirty="0" smtClean="0"/>
            </a:p>
            <a:p>
              <a:pPr marL="342900" indent="-342900">
                <a:buAutoNum type="alphaLcParenR"/>
              </a:pPr>
              <a:endParaRPr lang="en-US" dirty="0"/>
            </a:p>
            <a:p>
              <a:pPr marL="342900" indent="-342900">
                <a:buAutoNum type="alphaLcParenR"/>
              </a:pPr>
              <a:endParaRPr lang="en-US" dirty="0" smtClean="0"/>
            </a:p>
            <a:p>
              <a:pPr marL="342900" indent="-342900">
                <a:buAutoNum type="alphaLcParenR"/>
              </a:pPr>
              <a:endParaRPr lang="en-US" dirty="0"/>
            </a:p>
            <a:p>
              <a:pPr marL="342900" indent="-342900">
                <a:buAutoNum type="alphaLcParenR"/>
              </a:pPr>
              <a:endParaRPr lang="en-US" dirty="0" smtClean="0"/>
            </a:p>
            <a:p>
              <a:endParaRPr lang="en-US" dirty="0"/>
            </a:p>
            <a:p>
              <a:pPr marL="342900" indent="-342900">
                <a:buAutoNum type="alphaLcParenR"/>
              </a:pPr>
              <a:endParaRPr lang="en-US" dirty="0" smtClean="0"/>
            </a:p>
            <a:p>
              <a:pPr marL="342900" indent="-342900">
                <a:buAutoNum type="alphaLcParenR"/>
              </a:pPr>
              <a:endParaRPr lang="en-US" dirty="0" smtClean="0"/>
            </a:p>
            <a:p>
              <a:endParaRPr lang="en-US" sz="800" i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762000"/>
              <a:ext cx="3178049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r>
                <a:rPr lang="en-US" sz="3600" b="1" spc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Colonna MT" pitchFamily="82" charset="0"/>
                </a:rPr>
                <a:t>Word Problems:</a:t>
              </a:r>
              <a:endParaRPr lang="en-US" sz="3600" b="1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lonna MT" pitchFamily="82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453466"/>
            <a:ext cx="3899245" cy="219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84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3291" y="0"/>
            <a:ext cx="92906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lonna MT" pitchFamily="82" charset="0"/>
              </a:rPr>
              <a:t>Lesson 1.3a:  Model Percent &amp; Fraction Problems</a:t>
            </a:r>
            <a:endParaRPr lang="en-US" sz="3600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lonna MT" pitchFamily="8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28651" y="660149"/>
            <a:ext cx="8686800" cy="6009085"/>
            <a:chOff x="228600" y="762000"/>
            <a:chExt cx="8686800" cy="6009085"/>
          </a:xfrm>
        </p:grpSpPr>
        <p:sp>
          <p:nvSpPr>
            <p:cNvPr id="9" name="TextBox 8"/>
            <p:cNvSpPr txBox="1"/>
            <p:nvPr/>
          </p:nvSpPr>
          <p:spPr>
            <a:xfrm>
              <a:off x="228600" y="830997"/>
              <a:ext cx="8686800" cy="5940088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			      </a:t>
              </a:r>
            </a:p>
            <a:p>
              <a:endParaRPr lang="en-US" sz="1000" dirty="0" smtClean="0"/>
            </a:p>
            <a:p>
              <a:r>
                <a:rPr lang="en-US" dirty="0" smtClean="0"/>
                <a:t>		                          </a:t>
              </a:r>
            </a:p>
            <a:p>
              <a:r>
                <a:rPr lang="en-US" sz="2400" dirty="0" smtClean="0"/>
                <a:t>Use a model to solve each of the following multi-step problems.  Then write a number sentence that reflects your model and answer.</a:t>
              </a:r>
            </a:p>
            <a:p>
              <a:endParaRPr lang="en-US" dirty="0"/>
            </a:p>
            <a:p>
              <a:pPr marL="342900" indent="-342900">
                <a:buAutoNum type="arabicParenR"/>
              </a:pPr>
              <a:r>
                <a:rPr lang="en-US" sz="2400" dirty="0" smtClean="0"/>
                <a:t>Larry has a piece of rope that’s 12 feet long.</a:t>
              </a:r>
            </a:p>
            <a:p>
              <a:pPr marL="342900" indent="-342900">
                <a:buAutoNum type="arabicParenR"/>
              </a:pPr>
              <a:endParaRPr lang="en-US" sz="2400" dirty="0"/>
            </a:p>
            <a:p>
              <a:r>
                <a:rPr lang="en-US" sz="2400" dirty="0" smtClean="0"/>
                <a:t>b) </a:t>
              </a:r>
              <a:r>
                <a:rPr lang="en-US" sz="2400" dirty="0"/>
                <a:t>Joe has a rope that is 25% longer than Larry’s 12 foot long </a:t>
              </a:r>
              <a:r>
                <a:rPr lang="en-US" sz="2400" dirty="0" smtClean="0"/>
                <a:t>rope.  How long is Joe’s rope?</a:t>
              </a:r>
              <a:endParaRPr lang="en-US" sz="2400" dirty="0"/>
            </a:p>
            <a:p>
              <a:pPr marL="342900" indent="-342900">
                <a:buAutoNum type="alphaLcParenR"/>
              </a:pPr>
              <a:endParaRPr lang="en-US" sz="2400" dirty="0" smtClean="0"/>
            </a:p>
            <a:p>
              <a:pPr marL="342900" indent="-342900">
                <a:buAutoNum type="alphaLcParenR"/>
              </a:pPr>
              <a:endParaRPr lang="en-US" sz="2400" dirty="0" smtClean="0"/>
            </a:p>
            <a:p>
              <a:pPr marL="342900" indent="-342900">
                <a:buAutoNum type="alphaLcParenR"/>
              </a:pPr>
              <a:endParaRPr lang="en-US" dirty="0"/>
            </a:p>
            <a:p>
              <a:pPr marL="342900" indent="-342900">
                <a:buAutoNum type="alphaLcParenR"/>
              </a:pPr>
              <a:endParaRPr lang="en-US" dirty="0" smtClean="0"/>
            </a:p>
            <a:p>
              <a:pPr marL="342900" indent="-342900">
                <a:buAutoNum type="alphaLcParenR"/>
              </a:pPr>
              <a:endParaRPr lang="en-US" dirty="0"/>
            </a:p>
            <a:p>
              <a:pPr marL="342900" indent="-342900">
                <a:buAutoNum type="alphaLcParenR"/>
              </a:pPr>
              <a:endParaRPr lang="en-US" dirty="0" smtClean="0"/>
            </a:p>
            <a:p>
              <a:endParaRPr lang="en-US" dirty="0"/>
            </a:p>
            <a:p>
              <a:pPr marL="342900" indent="-342900">
                <a:buAutoNum type="alphaLcParenR"/>
              </a:pPr>
              <a:endParaRPr lang="en-US" dirty="0" smtClean="0"/>
            </a:p>
            <a:p>
              <a:pPr marL="342900" indent="-342900">
                <a:buAutoNum type="alphaLcParenR"/>
              </a:pPr>
              <a:endParaRPr lang="en-US" dirty="0" smtClean="0"/>
            </a:p>
            <a:p>
              <a:endParaRPr lang="en-US" sz="800" i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762000"/>
              <a:ext cx="3178049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r>
                <a:rPr lang="en-US" sz="3600" b="1" spc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Colonna MT" pitchFamily="82" charset="0"/>
                </a:rPr>
                <a:t>Word Problems:</a:t>
              </a:r>
              <a:endParaRPr lang="en-US" sz="3600" b="1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lonna MT" pitchFamily="82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99" y="3962400"/>
            <a:ext cx="5883992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39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830997"/>
            <a:ext cx="8686800" cy="206210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			      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</a:p>
          <a:p>
            <a:r>
              <a:rPr lang="en-US" sz="1200" dirty="0" smtClean="0"/>
              <a:t>	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2400" dirty="0" smtClean="0"/>
              <a:t> Sort each term.</a:t>
            </a:r>
          </a:p>
          <a:p>
            <a:r>
              <a:rPr lang="en-US" sz="2400" dirty="0" smtClean="0"/>
              <a:t>Add any other words you think may belong.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954108"/>
            <a:ext cx="26495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000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lonna MT" pitchFamily="82" charset="0"/>
              </a:rPr>
              <a:t>Vocabulary:</a:t>
            </a:r>
            <a:endParaRPr lang="en-US" sz="4000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lonna MT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73291" y="0"/>
            <a:ext cx="92906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lonna MT" pitchFamily="82" charset="0"/>
              </a:rPr>
              <a:t>Lesson 1.3a:  Model Percent &amp; Fraction Problems</a:t>
            </a:r>
            <a:endParaRPr lang="en-US" sz="3600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lonna MT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05400" y="962388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tax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765503" y="960619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tip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195724" y="1981599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investment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708997" y="1451084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sale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486106" y="970308"/>
            <a:ext cx="2220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discount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637072" y="1435244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earn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872124" y="1427999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increase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485023" y="1990144"/>
            <a:ext cx="1647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decrease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7176924" y="196749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coupon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019800" y="914400"/>
            <a:ext cx="2228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wholesale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836439" y="1451189"/>
            <a:ext cx="1461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retail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848160"/>
              </p:ext>
            </p:extLst>
          </p:nvPr>
        </p:nvGraphicFramePr>
        <p:xfrm>
          <a:off x="234634" y="2971800"/>
          <a:ext cx="8680767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3589"/>
                <a:gridCol w="2893589"/>
                <a:gridCol w="2893589"/>
              </a:tblGrid>
              <a:tr h="607861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Final Amount is </a:t>
                      </a:r>
                      <a:r>
                        <a:rPr lang="en-US" sz="2800" dirty="0" smtClean="0"/>
                        <a:t>Smaller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Original Amount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Final Amount is</a:t>
                      </a:r>
                      <a:r>
                        <a:rPr lang="en-US" sz="2800" dirty="0" smtClean="0"/>
                        <a:t> Larger</a:t>
                      </a:r>
                      <a:endParaRPr lang="en-US" sz="2800" dirty="0"/>
                    </a:p>
                  </a:txBody>
                  <a:tcPr anchor="ctr"/>
                </a:tc>
              </a:tr>
              <a:tr h="129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20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8600" y="457200"/>
            <a:ext cx="8686800" cy="6224528"/>
            <a:chOff x="228600" y="762000"/>
            <a:chExt cx="8686800" cy="6224528"/>
          </a:xfrm>
        </p:grpSpPr>
        <p:sp>
          <p:nvSpPr>
            <p:cNvPr id="5" name="TextBox 4"/>
            <p:cNvSpPr txBox="1"/>
            <p:nvPr/>
          </p:nvSpPr>
          <p:spPr>
            <a:xfrm>
              <a:off x="228600" y="830997"/>
              <a:ext cx="8686800" cy="6155531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			      </a:t>
              </a:r>
            </a:p>
            <a:p>
              <a:r>
                <a:rPr lang="en-US" dirty="0" smtClean="0"/>
                <a:t>		                         </a:t>
              </a:r>
            </a:p>
            <a:p>
              <a:pPr lvl="0"/>
              <a:r>
                <a:rPr lang="en-US" sz="2400" dirty="0">
                  <a:solidFill>
                    <a:prstClr val="black"/>
                  </a:solidFill>
                </a:rPr>
                <a:t>Use a model to solve each of the following multi-step problems.  Then write a number sentence that reflects your model and </a:t>
              </a:r>
              <a:r>
                <a:rPr lang="en-US" sz="2400" dirty="0" smtClean="0">
                  <a:solidFill>
                    <a:prstClr val="black"/>
                  </a:solidFill>
                </a:rPr>
                <a:t>answer.</a:t>
              </a:r>
            </a:p>
            <a:p>
              <a:pPr lvl="0"/>
              <a:r>
                <a:rPr lang="en-US" sz="800" dirty="0"/>
                <a:t>	      </a:t>
              </a:r>
            </a:p>
            <a:p>
              <a:pPr marL="342900" indent="-342900">
                <a:buAutoNum type="arabicParenR" startAt="2"/>
              </a:pPr>
              <a:r>
                <a:rPr lang="en-US" sz="2400" dirty="0"/>
                <a:t>Lydia invested $150.</a:t>
              </a:r>
            </a:p>
            <a:p>
              <a:pPr marL="342900" indent="-342900">
                <a:buAutoNum type="arabicParenR" startAt="2"/>
              </a:pPr>
              <a:endParaRPr lang="en-US" sz="2400" dirty="0"/>
            </a:p>
            <a:p>
              <a:pPr marL="342900" indent="-342900">
                <a:buAutoNum type="alphaLcParenR"/>
              </a:pPr>
              <a:r>
                <a:rPr lang="en-US" sz="2400" dirty="0"/>
                <a:t>Lydia earned 10% on her investment.  How much money does she have now?</a:t>
              </a:r>
            </a:p>
            <a:p>
              <a:pPr marL="342900" indent="-342900">
                <a:buAutoNum type="alphaLcParenR"/>
              </a:pPr>
              <a:endParaRPr lang="en-US" sz="2400" dirty="0"/>
            </a:p>
            <a:p>
              <a:pPr marL="342900" indent="-342900">
                <a:buAutoNum type="alphaLcParenR"/>
              </a:pPr>
              <a:endParaRPr lang="en-US" sz="2400" dirty="0"/>
            </a:p>
            <a:p>
              <a:pPr marL="342900" indent="-342900">
                <a:buAutoNum type="alphaLcParenR"/>
              </a:pPr>
              <a:endParaRPr lang="en-US" sz="2400" dirty="0"/>
            </a:p>
            <a:p>
              <a:pPr marL="342900" indent="-342900">
                <a:buAutoNum type="alphaLcParenR"/>
              </a:pPr>
              <a:r>
                <a:rPr lang="en-US" sz="2400" dirty="0"/>
                <a:t>How much money would Lydia have if she lost 10% on her investment?</a:t>
              </a:r>
            </a:p>
            <a:p>
              <a:pPr marL="342900" indent="-342900">
                <a:buAutoNum type="alphaLcParenR"/>
              </a:pPr>
              <a:endParaRPr lang="en-US" sz="2400" dirty="0"/>
            </a:p>
            <a:p>
              <a:pPr marL="342900" indent="-342900">
                <a:buAutoNum type="alphaLcParenR"/>
              </a:pPr>
              <a:endParaRPr lang="en-US" sz="2400" dirty="0"/>
            </a:p>
            <a:p>
              <a:endParaRPr lang="en-US" sz="2400" dirty="0"/>
            </a:p>
            <a:p>
              <a:endParaRPr lang="en-US" sz="800" i="1" dirty="0" smtClean="0"/>
            </a:p>
            <a:p>
              <a:endParaRPr lang="en-US" sz="800" i="1" dirty="0"/>
            </a:p>
            <a:p>
              <a:endParaRPr lang="en-US" sz="800" i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28600" y="762000"/>
              <a:ext cx="3178049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r>
                <a:rPr lang="en-US" sz="3600" b="1" spc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Colonna MT" pitchFamily="82" charset="0"/>
                </a:rPr>
                <a:t>Word Problems:</a:t>
              </a:r>
              <a:endParaRPr lang="en-US" sz="3600" b="1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lonna MT" pitchFamily="82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-167842" y="0"/>
            <a:ext cx="9479776" cy="5693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100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lonna MT" pitchFamily="82" charset="0"/>
              </a:rPr>
              <a:t>Lesson 1.3a:  Modeling Increase/Decrease Word Problems</a:t>
            </a:r>
            <a:endParaRPr lang="en-US" sz="3100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46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2400" y="457200"/>
            <a:ext cx="8839200" cy="627864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			      </a:t>
            </a:r>
          </a:p>
          <a:p>
            <a:endParaRPr lang="en-US" sz="2400" dirty="0" smtClean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Use </a:t>
            </a:r>
            <a:r>
              <a:rPr lang="en-US" sz="2400" dirty="0">
                <a:solidFill>
                  <a:prstClr val="black"/>
                </a:solidFill>
              </a:rPr>
              <a:t>a model to solve each of the following multi-step problems.  Then write a number sentence that reflects your model and answer.</a:t>
            </a:r>
          </a:p>
          <a:p>
            <a:endParaRPr lang="en-US" sz="1200" dirty="0" smtClean="0"/>
          </a:p>
          <a:p>
            <a:pPr marL="342900" indent="-342900">
              <a:buAutoNum type="arabicParenR" startAt="2"/>
            </a:pPr>
            <a:r>
              <a:rPr lang="en-US" sz="2400" dirty="0" smtClean="0"/>
              <a:t>Lydia invested $150.</a:t>
            </a:r>
          </a:p>
          <a:p>
            <a:pPr marL="342900" indent="-342900">
              <a:buAutoNum type="arabicParenR" startAt="2"/>
            </a:pPr>
            <a:endParaRPr lang="en-US" sz="2400" dirty="0"/>
          </a:p>
          <a:p>
            <a:r>
              <a:rPr lang="en-US" sz="2400" dirty="0" smtClean="0"/>
              <a:t>c)  How much would she have if she earned ____% on her investment?</a:t>
            </a:r>
          </a:p>
          <a:p>
            <a:pPr marL="342900" indent="-342900">
              <a:buAutoNum type="alphaLcParenR"/>
            </a:pPr>
            <a:endParaRPr lang="en-US" sz="2400" dirty="0"/>
          </a:p>
          <a:p>
            <a:pPr marL="342900" indent="-342900">
              <a:buAutoNum type="alphaLcParenR"/>
            </a:pPr>
            <a:endParaRPr lang="en-US" sz="2400" dirty="0" smtClean="0"/>
          </a:p>
          <a:p>
            <a:pPr marL="342900" indent="-342900">
              <a:buAutoNum type="alphaLcParenR"/>
            </a:pPr>
            <a:endParaRPr lang="en-US" sz="2400" dirty="0" smtClean="0"/>
          </a:p>
          <a:p>
            <a:pPr marL="342900" indent="-342900">
              <a:buAutoNum type="alphaLcParenR"/>
            </a:pPr>
            <a:endParaRPr lang="en-US" sz="2400" dirty="0" smtClean="0"/>
          </a:p>
          <a:p>
            <a:r>
              <a:rPr lang="en-US" sz="2400" dirty="0" smtClean="0"/>
              <a:t>d)  How much would she have if she lost that percent instead?</a:t>
            </a:r>
          </a:p>
          <a:p>
            <a:pPr marL="342900" indent="-342900">
              <a:buAutoNum type="alphaLcParenR"/>
            </a:pPr>
            <a:endParaRPr lang="en-US" dirty="0"/>
          </a:p>
          <a:p>
            <a:endParaRPr lang="en-US" i="1" dirty="0" smtClean="0"/>
          </a:p>
          <a:p>
            <a:endParaRPr lang="en-US" i="1" dirty="0"/>
          </a:p>
          <a:p>
            <a:pPr marL="228600" indent="-228600">
              <a:buAutoNum type="arabicParenR" startAt="3"/>
            </a:pPr>
            <a:endParaRPr lang="en-US" sz="800" i="1" dirty="0" smtClean="0"/>
          </a:p>
          <a:p>
            <a:pPr marL="228600" indent="-228600">
              <a:buAutoNum type="arabicParenR" startAt="3"/>
            </a:pPr>
            <a:endParaRPr lang="en-US" sz="800" i="1" dirty="0" smtClean="0"/>
          </a:p>
          <a:p>
            <a:pPr marL="342900" indent="-342900">
              <a:buAutoNum type="arabicPeriod" startAt="4"/>
            </a:pPr>
            <a:endParaRPr lang="en-US" sz="800" i="1" dirty="0"/>
          </a:p>
          <a:p>
            <a:pPr marL="342900" indent="-342900">
              <a:buAutoNum type="arabicPeriod" startAt="4"/>
            </a:pPr>
            <a:endParaRPr lang="en-US" sz="800" i="1" dirty="0" smtClean="0"/>
          </a:p>
          <a:p>
            <a:pPr marL="342900" indent="-342900">
              <a:buAutoNum type="arabicPeriod" startAt="4"/>
            </a:pPr>
            <a:endParaRPr lang="en-US" sz="800" i="1" dirty="0"/>
          </a:p>
        </p:txBody>
      </p:sp>
      <p:sp>
        <p:nvSpPr>
          <p:cNvPr id="6" name="Rectangle 5"/>
          <p:cNvSpPr/>
          <p:nvPr/>
        </p:nvSpPr>
        <p:spPr>
          <a:xfrm>
            <a:off x="228600" y="457200"/>
            <a:ext cx="31780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3600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lonna MT" pitchFamily="82" charset="0"/>
              </a:rPr>
              <a:t>Word Problems:</a:t>
            </a:r>
            <a:endParaRPr lang="en-US" sz="3600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lonna MT" pitchFamily="8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67842" y="0"/>
            <a:ext cx="9479776" cy="5693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100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lonna MT" pitchFamily="82" charset="0"/>
              </a:rPr>
              <a:t>Lesson 1.3a:  Modeling Increase/Decrease Word Problems</a:t>
            </a:r>
            <a:endParaRPr lang="en-US" sz="3100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96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67842" y="0"/>
            <a:ext cx="9479776" cy="5693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100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lonna MT" pitchFamily="82" charset="0"/>
              </a:rPr>
              <a:t>Lesson 1.3a:  Modeling Increase/Decrease Word Problems</a:t>
            </a:r>
            <a:endParaRPr lang="en-US" sz="3100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lonna MT" pitchFamily="8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28651" y="660149"/>
            <a:ext cx="8686800" cy="6009085"/>
            <a:chOff x="228600" y="762000"/>
            <a:chExt cx="8686800" cy="6009085"/>
          </a:xfrm>
        </p:grpSpPr>
        <p:sp>
          <p:nvSpPr>
            <p:cNvPr id="10" name="TextBox 9"/>
            <p:cNvSpPr txBox="1"/>
            <p:nvPr/>
          </p:nvSpPr>
          <p:spPr>
            <a:xfrm>
              <a:off x="228600" y="830997"/>
              <a:ext cx="8686800" cy="5940088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			      </a:t>
              </a:r>
            </a:p>
            <a:p>
              <a:endParaRPr lang="en-US" sz="1000" dirty="0" smtClean="0"/>
            </a:p>
            <a:p>
              <a:r>
                <a:rPr lang="en-US" dirty="0" smtClean="0"/>
                <a:t>		                          </a:t>
              </a:r>
            </a:p>
            <a:p>
              <a:r>
                <a:rPr lang="en-US" sz="2400" dirty="0" smtClean="0"/>
                <a:t>Use a model to solve each of the following multi-step problems.  Then write a number sentence that reflects your model and answer.</a:t>
              </a:r>
            </a:p>
            <a:p>
              <a:endParaRPr lang="en-US" dirty="0"/>
            </a:p>
            <a:p>
              <a:pPr marL="342900" indent="-342900">
                <a:buAutoNum type="arabicParenR" startAt="3"/>
              </a:pPr>
              <a:r>
                <a:rPr lang="en-US" sz="2400" dirty="0"/>
                <a:t>A refrigerator costs $1200 wholesale.  If the mark-up on the refrigerator is 20%, what is the new price</a:t>
              </a:r>
              <a:r>
                <a:rPr lang="en-US" sz="2400" dirty="0" smtClean="0"/>
                <a:t>?</a:t>
              </a:r>
            </a:p>
            <a:p>
              <a:pPr marL="342900" indent="-342900">
                <a:buAutoNum type="arabicParenR" startAt="3"/>
              </a:pPr>
              <a:endParaRPr lang="en-US" sz="2400" dirty="0"/>
            </a:p>
            <a:p>
              <a:pPr marL="342900" indent="-342900">
                <a:buAutoNum type="arabicParenR" startAt="3"/>
              </a:pPr>
              <a:endParaRPr lang="en-US" sz="2400" dirty="0"/>
            </a:p>
            <a:p>
              <a:pPr marL="342900" indent="-342900">
                <a:buAutoNum type="alphaLcParenR"/>
              </a:pPr>
              <a:endParaRPr lang="en-US" sz="2400" dirty="0" smtClean="0"/>
            </a:p>
            <a:p>
              <a:pPr marL="342900" indent="-342900">
                <a:buAutoNum type="alphaLcParenR"/>
              </a:pPr>
              <a:endParaRPr lang="en-US" sz="2400" dirty="0" smtClean="0"/>
            </a:p>
            <a:p>
              <a:pPr marL="342900" indent="-342900">
                <a:buAutoNum type="alphaLcParenR"/>
              </a:pPr>
              <a:endParaRPr lang="en-US" dirty="0"/>
            </a:p>
            <a:p>
              <a:pPr marL="342900" indent="-342900">
                <a:buAutoNum type="alphaLcParenR"/>
              </a:pPr>
              <a:endParaRPr lang="en-US" dirty="0" smtClean="0"/>
            </a:p>
            <a:p>
              <a:pPr marL="342900" indent="-342900">
                <a:buAutoNum type="alphaLcParenR"/>
              </a:pPr>
              <a:endParaRPr lang="en-US" dirty="0"/>
            </a:p>
            <a:p>
              <a:pPr marL="342900" indent="-342900">
                <a:buAutoNum type="alphaLcParenR"/>
              </a:pPr>
              <a:endParaRPr lang="en-US" dirty="0" smtClean="0"/>
            </a:p>
            <a:p>
              <a:endParaRPr lang="en-US" dirty="0"/>
            </a:p>
            <a:p>
              <a:pPr marL="342900" indent="-342900">
                <a:buAutoNum type="alphaLcParenR"/>
              </a:pPr>
              <a:endParaRPr lang="en-US" dirty="0" smtClean="0"/>
            </a:p>
            <a:p>
              <a:pPr marL="342900" indent="-342900">
                <a:buAutoNum type="alphaLcParenR"/>
              </a:pPr>
              <a:endParaRPr lang="en-US" dirty="0" smtClean="0"/>
            </a:p>
            <a:p>
              <a:endParaRPr lang="en-US" sz="800" i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600" y="762000"/>
              <a:ext cx="3178049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r>
                <a:rPr lang="en-US" sz="3600" b="1" spc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Colonna MT" pitchFamily="82" charset="0"/>
                </a:rPr>
                <a:t>Word Problems:</a:t>
              </a:r>
              <a:endParaRPr lang="en-US" sz="3600" b="1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lonna MT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358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67842" y="0"/>
            <a:ext cx="9479776" cy="5693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100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lonna MT" pitchFamily="82" charset="0"/>
              </a:rPr>
              <a:t>Lesson 1.3a:  Modeling Increase/Decrease Word Problems</a:t>
            </a:r>
            <a:endParaRPr lang="en-US" sz="3100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lonna MT" pitchFamily="8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28651" y="660149"/>
            <a:ext cx="8686800" cy="6039862"/>
            <a:chOff x="228600" y="762000"/>
            <a:chExt cx="8686800" cy="6039862"/>
          </a:xfrm>
        </p:grpSpPr>
        <p:sp>
          <p:nvSpPr>
            <p:cNvPr id="10" name="TextBox 9"/>
            <p:cNvSpPr txBox="1"/>
            <p:nvPr/>
          </p:nvSpPr>
          <p:spPr>
            <a:xfrm>
              <a:off x="228600" y="830997"/>
              <a:ext cx="8686800" cy="5970865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			      </a:t>
              </a:r>
            </a:p>
            <a:p>
              <a:endParaRPr lang="en-US" sz="1000" dirty="0" smtClean="0"/>
            </a:p>
            <a:p>
              <a:r>
                <a:rPr lang="en-US" dirty="0" smtClean="0"/>
                <a:t>		                          </a:t>
              </a:r>
            </a:p>
            <a:p>
              <a:r>
                <a:rPr lang="en-US" sz="2400" dirty="0" smtClean="0"/>
                <a:t>Use a model to solve each of the following multi-step problems.  Then write a number sentence that reflects your model and answer.</a:t>
              </a:r>
            </a:p>
            <a:p>
              <a:endParaRPr lang="en-US" dirty="0"/>
            </a:p>
            <a:p>
              <a:r>
                <a:rPr lang="en-US" sz="1000" dirty="0"/>
                <a:t>			      </a:t>
              </a:r>
            </a:p>
            <a:p>
              <a:pPr marL="342900" indent="-342900">
                <a:buAutoNum type="arabicParenR" startAt="4"/>
              </a:pPr>
              <a:r>
                <a:rPr lang="en-US" sz="2400" dirty="0"/>
                <a:t>Rico’s resting heart rate is 50 beats per minute.  </a:t>
              </a:r>
            </a:p>
            <a:p>
              <a:pPr marL="342900" indent="-342900">
                <a:buAutoNum type="arabicParenR" startAt="4"/>
              </a:pPr>
              <a:endParaRPr lang="en-US" sz="2400" dirty="0"/>
            </a:p>
            <a:p>
              <a:r>
                <a:rPr lang="en-US" sz="2400" dirty="0"/>
                <a:t>His target exercise rate is 350% of his resting rate.  What is his target rate?</a:t>
              </a:r>
            </a:p>
            <a:p>
              <a:pPr marL="342900" indent="-342900">
                <a:buAutoNum type="alphaLcParenR"/>
              </a:pPr>
              <a:endParaRPr lang="en-US" sz="2400" dirty="0" smtClean="0"/>
            </a:p>
            <a:p>
              <a:pPr marL="342900" indent="-342900">
                <a:buAutoNum type="alphaLcParenR"/>
              </a:pPr>
              <a:endParaRPr lang="en-US" sz="2400" dirty="0" smtClean="0"/>
            </a:p>
            <a:p>
              <a:pPr marL="342900" indent="-342900">
                <a:buAutoNum type="alphaLcParenR"/>
              </a:pPr>
              <a:endParaRPr lang="en-US" dirty="0"/>
            </a:p>
            <a:p>
              <a:pPr marL="342900" indent="-342900">
                <a:buAutoNum type="alphaLcParenR"/>
              </a:pPr>
              <a:endParaRPr lang="en-US" dirty="0" smtClean="0"/>
            </a:p>
            <a:p>
              <a:pPr marL="342900" indent="-342900">
                <a:buAutoNum type="alphaLcParenR"/>
              </a:pPr>
              <a:endParaRPr lang="en-US" dirty="0"/>
            </a:p>
            <a:p>
              <a:pPr marL="342900" indent="-342900">
                <a:buAutoNum type="alphaLcParenR"/>
              </a:pPr>
              <a:endParaRPr lang="en-US" dirty="0" smtClean="0"/>
            </a:p>
            <a:p>
              <a:endParaRPr lang="en-US" dirty="0"/>
            </a:p>
            <a:p>
              <a:pPr marL="342900" indent="-342900">
                <a:buAutoNum type="alphaLcParenR"/>
              </a:pPr>
              <a:endParaRPr lang="en-US" dirty="0"/>
            </a:p>
            <a:p>
              <a:pPr marL="342900" indent="-342900">
                <a:buAutoNum type="alphaLcParenR"/>
              </a:pPr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600" y="762000"/>
              <a:ext cx="3178049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r>
                <a:rPr lang="en-US" sz="3600" b="1" spc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Colonna MT" pitchFamily="82" charset="0"/>
                </a:rPr>
                <a:t>Word Problems:</a:t>
              </a:r>
              <a:endParaRPr lang="en-US" sz="3600" b="1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lonna MT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193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67842" y="0"/>
            <a:ext cx="9479776" cy="5693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100" b="1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lonna MT" pitchFamily="82" charset="0"/>
              </a:rPr>
              <a:t>Lesson 1.3a:  Modeling Increase/Decrease Word Problems</a:t>
            </a:r>
            <a:endParaRPr lang="en-US" sz="3100" b="1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lonna MT" pitchFamily="8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28651" y="457200"/>
            <a:ext cx="8686800" cy="6193751"/>
            <a:chOff x="228600" y="762000"/>
            <a:chExt cx="8686800" cy="6193751"/>
          </a:xfrm>
        </p:grpSpPr>
        <p:sp>
          <p:nvSpPr>
            <p:cNvPr id="10" name="TextBox 9"/>
            <p:cNvSpPr txBox="1"/>
            <p:nvPr/>
          </p:nvSpPr>
          <p:spPr>
            <a:xfrm>
              <a:off x="228600" y="830997"/>
              <a:ext cx="8686800" cy="6124754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			      </a:t>
              </a:r>
            </a:p>
            <a:p>
              <a:endParaRPr lang="en-US" sz="1000" dirty="0" smtClean="0"/>
            </a:p>
            <a:p>
              <a:r>
                <a:rPr lang="en-US" dirty="0" smtClean="0"/>
                <a:t>		                          </a:t>
              </a:r>
            </a:p>
            <a:p>
              <a:r>
                <a:rPr lang="en-US" sz="2400" dirty="0" smtClean="0"/>
                <a:t>Use a model to solve each of the following multi-step problems.  Then write a number sentence that reflects your model and answer.</a:t>
              </a:r>
            </a:p>
            <a:p>
              <a:endParaRPr lang="en-US" dirty="0"/>
            </a:p>
            <a:p>
              <a:r>
                <a:rPr lang="en-US" sz="1000" dirty="0"/>
                <a:t>			      </a:t>
              </a:r>
            </a:p>
            <a:p>
              <a:pPr marL="342900" indent="-342900">
                <a:buAutoNum type="arabicParenR" startAt="4"/>
              </a:pPr>
              <a:r>
                <a:rPr lang="en-US" sz="2400" dirty="0"/>
                <a:t>Rico’s resting heart rate is 50 beats per minute.  </a:t>
              </a:r>
            </a:p>
            <a:p>
              <a:pPr marL="342900" indent="-342900">
                <a:buAutoNum type="arabicParenR" startAt="4"/>
              </a:pPr>
              <a:endParaRPr lang="en-US" sz="1200" dirty="0"/>
            </a:p>
            <a:p>
              <a:r>
                <a:rPr lang="en-US" sz="2400" dirty="0"/>
                <a:t>His target exercise rate is 350% of his resting rate.  What is his target rate</a:t>
              </a:r>
              <a:r>
                <a:rPr lang="en-US" sz="2400" dirty="0" smtClean="0"/>
                <a:t>?            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7(25</a:t>
              </a:r>
              <a:r>
                <a:rPr lang="en-US" sz="2400" b="1" dirty="0">
                  <a:solidFill>
                    <a:srgbClr val="FF0000"/>
                  </a:solidFill>
                </a:rPr>
                <a:t>) = 175 bpm</a:t>
              </a:r>
            </a:p>
            <a:p>
              <a:endParaRPr lang="en-US" sz="2400" dirty="0"/>
            </a:p>
            <a:p>
              <a:pPr marL="342900" indent="-342900">
                <a:buAutoNum type="alphaLcParenR"/>
              </a:pPr>
              <a:endParaRPr lang="en-US" sz="2400" dirty="0" smtClean="0"/>
            </a:p>
            <a:p>
              <a:pPr marL="342900" indent="-342900">
                <a:buAutoNum type="alphaLcParenR"/>
              </a:pPr>
              <a:endParaRPr lang="en-US" sz="2400" dirty="0" smtClean="0"/>
            </a:p>
            <a:p>
              <a:pPr marL="342900" indent="-342900">
                <a:buAutoNum type="alphaLcParenR"/>
              </a:pPr>
              <a:endParaRPr lang="en-US" dirty="0"/>
            </a:p>
            <a:p>
              <a:pPr marL="342900" indent="-342900">
                <a:buAutoNum type="alphaLcParenR"/>
              </a:pPr>
              <a:endParaRPr lang="en-US" dirty="0" smtClean="0"/>
            </a:p>
            <a:p>
              <a:pPr lvl="8"/>
              <a:r>
                <a:rPr lang="en-US" dirty="0" smtClean="0"/>
                <a:t>		</a:t>
              </a:r>
            </a:p>
            <a:p>
              <a:pPr lvl="8"/>
              <a:endParaRPr lang="en-US" dirty="0"/>
            </a:p>
            <a:p>
              <a:pPr lvl="8"/>
              <a:endParaRPr lang="en-US" dirty="0" smtClean="0"/>
            </a:p>
            <a:p>
              <a:endParaRPr lang="en-US" dirty="0"/>
            </a:p>
            <a:p>
              <a:endParaRPr lang="en-US" sz="800" i="1" dirty="0" smtClean="0"/>
            </a:p>
            <a:p>
              <a:endParaRPr lang="en-US" sz="800" i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600" y="762000"/>
              <a:ext cx="3178049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r>
                <a:rPr lang="en-US" sz="3600" b="1" spc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Colonna MT" pitchFamily="82" charset="0"/>
                </a:rPr>
                <a:t>Word Problems:</a:t>
              </a:r>
              <a:endParaRPr lang="en-US" sz="3600" b="1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lonna MT" pitchFamily="82" charset="0"/>
              </a:endParaRPr>
            </a:p>
          </p:txBody>
        </p:sp>
      </p:grpSp>
      <p:sp>
        <p:nvSpPr>
          <p:cNvPr id="2" name="Explosion 2 1"/>
          <p:cNvSpPr/>
          <p:nvPr/>
        </p:nvSpPr>
        <p:spPr>
          <a:xfrm>
            <a:off x="5334000" y="125380"/>
            <a:ext cx="4724451" cy="2362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Solution!  </a:t>
            </a:r>
          </a:p>
          <a:p>
            <a:pPr algn="ctr"/>
            <a:r>
              <a:rPr lang="en-US" sz="2400" b="1" dirty="0" smtClean="0"/>
              <a:t>How did we do?</a:t>
            </a:r>
            <a:endParaRPr 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564210"/>
              </p:ext>
            </p:extLst>
          </p:nvPr>
        </p:nvGraphicFramePr>
        <p:xfrm>
          <a:off x="540002" y="3675337"/>
          <a:ext cx="8077202" cy="763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3886"/>
                <a:gridCol w="1153886"/>
                <a:gridCol w="1153886"/>
                <a:gridCol w="1153886"/>
                <a:gridCol w="1153886"/>
                <a:gridCol w="1153886"/>
                <a:gridCol w="1153886"/>
              </a:tblGrid>
              <a:tr h="7637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33400" y="4750051"/>
            <a:ext cx="2286000" cy="0"/>
          </a:xfrm>
          <a:prstGeom prst="straightConnector1">
            <a:avLst/>
          </a:prstGeom>
          <a:ln w="444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66800" y="4445251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50 beats</a:t>
            </a:r>
          </a:p>
          <a:p>
            <a:pPr algn="ctr"/>
            <a:r>
              <a:rPr lang="en-US" dirty="0" smtClean="0"/>
              <a:t>Resting Heart Rate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33400" y="5664451"/>
            <a:ext cx="2286000" cy="0"/>
          </a:xfrm>
          <a:prstGeom prst="straightConnector1">
            <a:avLst/>
          </a:prstGeom>
          <a:ln w="444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66800" y="528345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100%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40002" y="5922340"/>
            <a:ext cx="4572001" cy="0"/>
          </a:xfrm>
          <a:prstGeom prst="straightConnector1">
            <a:avLst/>
          </a:prstGeom>
          <a:ln w="444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59403" y="558825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00%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40002" y="6180229"/>
            <a:ext cx="6864604" cy="0"/>
          </a:xfrm>
          <a:prstGeom prst="straightConnector1">
            <a:avLst/>
          </a:prstGeom>
          <a:ln w="444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52006" y="581685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00%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002" y="6438119"/>
            <a:ext cx="8070645" cy="0"/>
          </a:xfrm>
          <a:prstGeom prst="straightConnector1">
            <a:avLst/>
          </a:prstGeom>
          <a:ln w="444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391400" y="604545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350%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366</Words>
  <Application>Microsoft Office PowerPoint</Application>
  <PresentationFormat>On-screen Show (4:3)</PresentationFormat>
  <Paragraphs>243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Colonna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Granite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Rita Bottomley</cp:lastModifiedBy>
  <cp:revision>76</cp:revision>
  <dcterms:created xsi:type="dcterms:W3CDTF">2013-08-19T14:58:20Z</dcterms:created>
  <dcterms:modified xsi:type="dcterms:W3CDTF">2018-11-15T14:13:53Z</dcterms:modified>
</cp:coreProperties>
</file>