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4" r:id="rId21"/>
    <p:sldId id="275" r:id="rId22"/>
    <p:sldId id="276" r:id="rId23"/>
  </p:sldIdLst>
  <p:sldSz cx="9144000" cy="6858000" type="screen4x3"/>
  <p:notesSz cx="6858000" cy="9144000"/>
  <p:embeddedFontLst>
    <p:embeddedFont>
      <p:font typeface="Cooper Black" panose="0208090404030B020404" pitchFamily="18" charset="0"/>
      <p:regular r:id="rId25"/>
    </p:embeddedFont>
    <p:embeddedFont>
      <p:font typeface="Impact" panose="020B0806030902050204" pitchFamily="34" charset="0"/>
      <p:regular r:id="rId26"/>
    </p:embeddedFont>
    <p:embeddedFont>
      <p:font typeface="Arial Black" panose="020B0A04020102020204" pitchFamily="34" charset="0"/>
      <p:bold r:id="rId27"/>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2" d="100"/>
          <a:sy n="92" d="100"/>
        </p:scale>
        <p:origin x="-220" y="-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0500819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268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888707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64217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1848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425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33289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9878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94265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00210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66192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7402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40815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315747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3935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5893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6328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2033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56609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6427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844465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41866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4176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11708" y="992766"/>
            <a:ext cx="8520599" cy="27368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311700" y="3778833"/>
            <a:ext cx="8520599" cy="1056899"/>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474833"/>
            <a:ext cx="8520599" cy="2618099"/>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0" y="4202966"/>
            <a:ext cx="8520599" cy="17343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867800"/>
            <a:ext cx="8520599" cy="1122299"/>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593366"/>
            <a:ext cx="8520599" cy="7635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0" y="1536633"/>
            <a:ext cx="8520599" cy="45551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593366"/>
            <a:ext cx="8520599" cy="7635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536633"/>
            <a:ext cx="3999899" cy="4555199"/>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2" name="Shape 22"/>
          <p:cNvSpPr txBox="1">
            <a:spLocks noGrp="1"/>
          </p:cNvSpPr>
          <p:nvPr>
            <p:ph type="body" idx="2"/>
          </p:nvPr>
        </p:nvSpPr>
        <p:spPr>
          <a:xfrm>
            <a:off x="4832400" y="1536633"/>
            <a:ext cx="3999899" cy="4555199"/>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3" name="Shape 23"/>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6"/>
            <a:ext cx="8520599" cy="7635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740800"/>
            <a:ext cx="2807999" cy="1007700"/>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0" y="1852800"/>
            <a:ext cx="2807999" cy="42393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299"/>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36" name="Shape 36"/>
          <p:cNvSpPr txBox="1">
            <a:spLocks noGrp="1"/>
          </p:cNvSpPr>
          <p:nvPr>
            <p:ph type="title"/>
          </p:nvPr>
        </p:nvSpPr>
        <p:spPr>
          <a:xfrm>
            <a:off x="265500"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0" y="3737433"/>
            <a:ext cx="4045199" cy="16467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593366"/>
            <a:ext cx="8520599" cy="763500"/>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7" y="6217622"/>
            <a:ext cx="548699" cy="524699"/>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19.xml"/><Relationship Id="rId3" Type="http://schemas.openxmlformats.org/officeDocument/2006/relationships/image" Target="../media/image3.png"/><Relationship Id="rId7" Type="http://schemas.openxmlformats.org/officeDocument/2006/relationships/slide" Target="slide14.xml"/><Relationship Id="rId12"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slide" Target="slide18.xml"/><Relationship Id="rId5" Type="http://schemas.openxmlformats.org/officeDocument/2006/relationships/slide" Target="slide11.xml"/><Relationship Id="rId10"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16.xml"/><Relationship Id="rId1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Shape 50"/>
          <p:cNvPicPr preferRelativeResize="0"/>
          <p:nvPr/>
        </p:nvPicPr>
        <p:blipFill>
          <a:blip r:embed="rId3">
            <a:alphaModFix/>
          </a:blip>
          <a:stretch>
            <a:fillRect/>
          </a:stretch>
        </p:blipFill>
        <p:spPr>
          <a:xfrm>
            <a:off x="0" y="0"/>
            <a:ext cx="9144000" cy="6857999"/>
          </a:xfrm>
          <a:prstGeom prst="rect">
            <a:avLst/>
          </a:prstGeom>
          <a:noFill/>
          <a:ln>
            <a:noFill/>
          </a:ln>
        </p:spPr>
      </p:pic>
      <p:sp>
        <p:nvSpPr>
          <p:cNvPr id="51" name="Shape 51"/>
          <p:cNvSpPr/>
          <p:nvPr/>
        </p:nvSpPr>
        <p:spPr>
          <a:xfrm>
            <a:off x="388300" y="1948150"/>
            <a:ext cx="8413946" cy="1793453"/>
          </a:xfrm>
          <a:prstGeom prst="rect">
            <a:avLst/>
          </a:prstGeom>
        </p:spPr>
        <p:txBody>
          <a:bodyPr>
            <a:prstTxWarp prst="textPlain">
              <a:avLst/>
            </a:prstTxWarp>
          </a:bodyPr>
          <a:lstStyle/>
          <a:p>
            <a:pPr algn="ctr"/>
            <a:r>
              <a:rPr b="0" i="0" dirty="0">
                <a:ln w="38100" cap="flat" cmpd="sng">
                  <a:solidFill>
                    <a:srgbClr val="000000"/>
                  </a:solidFill>
                  <a:prstDash val="solid"/>
                  <a:round/>
                  <a:headEnd type="none" w="med" len="med"/>
                  <a:tailEnd type="none" w="med" len="med"/>
                </a:ln>
                <a:solidFill>
                  <a:srgbClr val="00FFFF"/>
                </a:solidFill>
                <a:latin typeface="American Typewriter"/>
                <a:cs typeface="American Typewriter"/>
              </a:rPr>
              <a:t>The Ohio River Valley: </a:t>
            </a:r>
            <a:br>
              <a:rPr b="0" i="0" dirty="0">
                <a:ln w="38100" cap="flat" cmpd="sng">
                  <a:solidFill>
                    <a:srgbClr val="000000"/>
                  </a:solidFill>
                  <a:prstDash val="solid"/>
                  <a:round/>
                  <a:headEnd type="none" w="med" len="med"/>
                  <a:tailEnd type="none" w="med" len="med"/>
                </a:ln>
                <a:solidFill>
                  <a:srgbClr val="00FFFF"/>
                </a:solidFill>
                <a:latin typeface="American Typewriter"/>
                <a:cs typeface="American Typewriter"/>
              </a:rPr>
            </a:br>
            <a:r>
              <a:rPr b="0" i="0" dirty="0">
                <a:ln w="38100" cap="flat" cmpd="sng">
                  <a:solidFill>
                    <a:srgbClr val="000000"/>
                  </a:solidFill>
                  <a:prstDash val="solid"/>
                  <a:round/>
                  <a:headEnd type="none" w="med" len="med"/>
                  <a:tailEnd type="none" w="med" len="med"/>
                </a:ln>
                <a:solidFill>
                  <a:srgbClr val="00FFFF"/>
                </a:solidFill>
                <a:latin typeface="American Typewriter"/>
                <a:cs typeface="American Typewriter"/>
              </a:rPr>
              <a:t>A Battle for Territory</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5" name="Picture 4" descr="Copy of French Indian War Presentation Simul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5" name="Shape 135"/>
          <p:cNvPicPr preferRelativeResize="0"/>
          <p:nvPr/>
        </p:nvPicPr>
        <p:blipFill>
          <a:blip r:embed="rId4">
            <a:alphaModFix/>
          </a:blip>
          <a:stretch>
            <a:fillRect/>
          </a:stretch>
        </p:blipFill>
        <p:spPr>
          <a:xfrm>
            <a:off x="3354705" y="249680"/>
            <a:ext cx="5309600" cy="6465624"/>
          </a:xfrm>
          <a:prstGeom prst="rect">
            <a:avLst/>
          </a:prstGeom>
          <a:noFill/>
          <a:ln>
            <a:noFill/>
          </a:ln>
        </p:spPr>
      </p:pic>
      <p:sp>
        <p:nvSpPr>
          <p:cNvPr id="136" name="Shape 136"/>
          <p:cNvSpPr txBox="1"/>
          <p:nvPr/>
        </p:nvSpPr>
        <p:spPr>
          <a:xfrm>
            <a:off x="3500750" y="312450"/>
            <a:ext cx="5017500" cy="6764699"/>
          </a:xfrm>
          <a:prstGeom prst="rect">
            <a:avLst/>
          </a:prstGeom>
          <a:noFill/>
          <a:ln>
            <a:noFill/>
          </a:ln>
        </p:spPr>
        <p:txBody>
          <a:bodyPr lIns="91425" tIns="91425" rIns="91425" bIns="91425" anchor="t" anchorCtr="0">
            <a:noAutofit/>
          </a:bodyPr>
          <a:lstStyle/>
          <a:p>
            <a:pPr lvl="0" rtl="0">
              <a:spcBef>
                <a:spcPts val="0"/>
              </a:spcBef>
              <a:buNone/>
            </a:pPr>
            <a:r>
              <a:rPr lang="en" sz="2100" dirty="0">
                <a:latin typeface="Coustard"/>
                <a:ea typeface="Coustard"/>
                <a:cs typeface="Coustard"/>
                <a:sym typeface="Coustard"/>
              </a:rPr>
              <a:t>You are a Native American .  You are part of the Shawnee tribe.  As colonists came to America, your tribe was pushed westward to the Ohio River Valley.  Recently, you found some British settlers trying to build houses on your hunting lands.  During the night, you and members of your tribe attack the British settlement.</a:t>
            </a:r>
          </a:p>
          <a:p>
            <a:pPr lvl="0" rtl="0">
              <a:spcBef>
                <a:spcPts val="0"/>
              </a:spcBef>
              <a:buNone/>
            </a:pPr>
            <a:endParaRPr sz="2100" dirty="0">
              <a:latin typeface="Coustard"/>
              <a:ea typeface="Coustard"/>
              <a:cs typeface="Coustard"/>
              <a:sym typeface="Coustard"/>
            </a:endParaRPr>
          </a:p>
          <a:p>
            <a:pPr lvl="0" rtl="0">
              <a:spcBef>
                <a:spcPts val="0"/>
              </a:spcBef>
              <a:buNone/>
            </a:pPr>
            <a:r>
              <a:rPr lang="en" sz="2100" dirty="0">
                <a:latin typeface="Coustard"/>
                <a:ea typeface="Coustard"/>
                <a:cs typeface="Coustard"/>
                <a:sym typeface="Coustard"/>
              </a:rPr>
              <a:t>Task:</a:t>
            </a:r>
          </a:p>
          <a:p>
            <a:pPr marL="457200" lvl="0" indent="-361950" rtl="0">
              <a:spcBef>
                <a:spcPts val="0"/>
              </a:spcBef>
              <a:buClr>
                <a:srgbClr val="000000"/>
              </a:buClr>
              <a:buSzPct val="100000"/>
              <a:buFont typeface="Coustard"/>
              <a:buAutoNum type="arabicParenR"/>
            </a:pPr>
            <a:r>
              <a:rPr lang="en" sz="2100" dirty="0">
                <a:latin typeface="Coustard"/>
                <a:ea typeface="Coustard"/>
                <a:cs typeface="Coustard"/>
                <a:sym typeface="Coustard"/>
              </a:rPr>
              <a:t>Take back your hunting lands.  Spin the spinner to determine how many.</a:t>
            </a:r>
          </a:p>
          <a:p>
            <a:pPr marL="457200" lvl="0" indent="-361950" rtl="0">
              <a:spcBef>
                <a:spcPts val="0"/>
              </a:spcBef>
              <a:buClr>
                <a:srgbClr val="000000"/>
              </a:buClr>
              <a:buSzPct val="100000"/>
              <a:buFont typeface="Coustard"/>
              <a:buAutoNum type="arabicParenR"/>
            </a:pPr>
            <a:r>
              <a:rPr lang="en" sz="2100" dirty="0">
                <a:latin typeface="Coustard"/>
                <a:ea typeface="Coustard"/>
                <a:cs typeface="Coustard"/>
                <a:sym typeface="Coustard"/>
              </a:rPr>
              <a:t>Destroy a British house.  Spin the spinner to determine how many.</a:t>
            </a:r>
          </a:p>
          <a:p>
            <a:pPr algn="ctr" rtl="0">
              <a:spcBef>
                <a:spcPts val="0"/>
              </a:spcBef>
              <a:buNone/>
            </a:pPr>
            <a:endParaRPr sz="2100" dirty="0">
              <a:latin typeface="Coustard"/>
              <a:ea typeface="Coustard"/>
              <a:cs typeface="Coustard"/>
              <a:sym typeface="Coustard"/>
            </a:endParaRPr>
          </a:p>
          <a:p>
            <a:pPr lvl="0" algn="ctr" rtl="0">
              <a:spcBef>
                <a:spcPts val="0"/>
              </a:spcBef>
              <a:buNone/>
            </a:pPr>
            <a:r>
              <a:rPr lang="en" sz="2400" u="sng" dirty="0">
                <a:solidFill>
                  <a:srgbClr val="FF0000"/>
                </a:solidFill>
                <a:latin typeface="Delius Swash Caps"/>
                <a:ea typeface="Delius Swash Caps"/>
                <a:cs typeface="Delius Swash Caps"/>
                <a:sym typeface="Delius Swash Caps"/>
                <a:hlinkClick r:id="rId5" action="ppaction://hlinksldjump"/>
              </a:rPr>
              <a:t>Go Back to Choice Screen</a:t>
            </a:r>
            <a:endParaRPr lang="en" sz="2400" u="sng" dirty="0">
              <a:solidFill>
                <a:srgbClr val="FF0000"/>
              </a:solidFill>
              <a:latin typeface="Delius Swash Caps"/>
              <a:ea typeface="Delius Swash Caps"/>
              <a:cs typeface="Delius Swash Caps"/>
              <a:sym typeface="Delius Swash Caps"/>
              <a:hlinkClick r:id=""/>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1000"/>
                                        <p:tgtEl>
                                          <p:spTgt spid="135"/>
                                        </p:tgtEl>
                                        <p:attrNameLst>
                                          <p:attrName>ppt_w</p:attrName>
                                        </p:attrNameLst>
                                      </p:cBhvr>
                                      <p:tavLst>
                                        <p:tav tm="0">
                                          <p:val>
                                            <p:strVal val="0"/>
                                          </p:val>
                                        </p:tav>
                                        <p:tav tm="100000">
                                          <p:val>
                                            <p:strVal val="#ppt_w"/>
                                          </p:val>
                                        </p:tav>
                                      </p:tavLst>
                                    </p:anim>
                                    <p:anim calcmode="lin" valueType="num">
                                      <p:cBhvr additive="base">
                                        <p:cTn id="8" dur="1000"/>
                                        <p:tgtEl>
                                          <p:spTgt spid="135"/>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descr="Copy of French Indian War Presentation Simulation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4" name="Shape 144"/>
          <p:cNvPicPr preferRelativeResize="0"/>
          <p:nvPr/>
        </p:nvPicPr>
        <p:blipFill>
          <a:blip r:embed="rId4">
            <a:alphaModFix/>
          </a:blip>
          <a:stretch>
            <a:fillRect/>
          </a:stretch>
        </p:blipFill>
        <p:spPr>
          <a:xfrm>
            <a:off x="373530" y="219080"/>
            <a:ext cx="5309600" cy="6465624"/>
          </a:xfrm>
          <a:prstGeom prst="rect">
            <a:avLst/>
          </a:prstGeom>
          <a:noFill/>
          <a:ln>
            <a:noFill/>
          </a:ln>
        </p:spPr>
      </p:pic>
      <p:sp>
        <p:nvSpPr>
          <p:cNvPr id="145" name="Shape 145"/>
          <p:cNvSpPr txBox="1"/>
          <p:nvPr/>
        </p:nvSpPr>
        <p:spPr>
          <a:xfrm>
            <a:off x="506375" y="261425"/>
            <a:ext cx="5017500" cy="6764699"/>
          </a:xfrm>
          <a:prstGeom prst="rect">
            <a:avLst/>
          </a:prstGeom>
          <a:noFill/>
          <a:ln>
            <a:noFill/>
          </a:ln>
        </p:spPr>
        <p:txBody>
          <a:bodyPr lIns="91425" tIns="91425" rIns="91425" bIns="91425" anchor="t" anchorCtr="0">
            <a:noAutofit/>
          </a:bodyPr>
          <a:lstStyle/>
          <a:p>
            <a:pPr lvl="0" rtl="0">
              <a:spcBef>
                <a:spcPts val="0"/>
              </a:spcBef>
              <a:buClr>
                <a:schemeClr val="dk1"/>
              </a:buClr>
              <a:buSzPct val="42307"/>
              <a:buFont typeface="Arial"/>
              <a:buNone/>
            </a:pPr>
            <a:r>
              <a:rPr lang="en" sz="2400" dirty="0">
                <a:latin typeface="Coustard"/>
                <a:ea typeface="Coustard"/>
                <a:cs typeface="Coustard"/>
                <a:sym typeface="Coustard"/>
              </a:rPr>
              <a:t>You are a French fur trapper who has worked in the Ohio River Valley for the last year.  You move from fort to fort and trade with the Native Americans.</a:t>
            </a:r>
          </a:p>
          <a:p>
            <a:pPr lvl="0" rtl="0">
              <a:spcBef>
                <a:spcPts val="0"/>
              </a:spcBef>
              <a:buClr>
                <a:schemeClr val="dk1"/>
              </a:buClr>
              <a:buFont typeface="Arial"/>
              <a:buNone/>
            </a:pPr>
            <a:endParaRPr sz="2400" dirty="0">
              <a:latin typeface="Coustard"/>
              <a:ea typeface="Coustard"/>
              <a:cs typeface="Coustard"/>
              <a:sym typeface="Coustard"/>
            </a:endParaRPr>
          </a:p>
          <a:p>
            <a:pPr lvl="0" rtl="0">
              <a:spcBef>
                <a:spcPts val="0"/>
              </a:spcBef>
              <a:buClr>
                <a:schemeClr val="dk1"/>
              </a:buClr>
              <a:buSzPct val="42307"/>
              <a:buFont typeface="Arial"/>
              <a:buNone/>
            </a:pPr>
            <a:r>
              <a:rPr lang="en" sz="2400" dirty="0">
                <a:latin typeface="Coustard"/>
                <a:ea typeface="Coustard"/>
                <a:cs typeface="Coustard"/>
                <a:sym typeface="Coustard"/>
              </a:rPr>
              <a:t>Task:</a:t>
            </a:r>
          </a:p>
          <a:p>
            <a:pPr marL="457200" lvl="0" indent="-393700" rtl="0">
              <a:spcBef>
                <a:spcPts val="0"/>
              </a:spcBef>
              <a:buClr>
                <a:srgbClr val="000000"/>
              </a:buClr>
              <a:buSzPct val="100000"/>
              <a:buFont typeface="Coustard"/>
              <a:buAutoNum type="arabicParenR"/>
            </a:pPr>
            <a:r>
              <a:rPr lang="en" sz="2400" dirty="0">
                <a:latin typeface="Coustard"/>
                <a:ea typeface="Coustard"/>
                <a:cs typeface="Coustard"/>
                <a:sym typeface="Coustard"/>
              </a:rPr>
              <a:t>Build forts.  Spin the spinner to determine how many</a:t>
            </a:r>
            <a:r>
              <a:rPr lang="en" sz="2400" dirty="0" smtClean="0">
                <a:latin typeface="Coustard"/>
                <a:ea typeface="Coustard"/>
                <a:cs typeface="Coustard"/>
                <a:sym typeface="Coustard"/>
              </a:rPr>
              <a:t>.</a:t>
            </a:r>
            <a:endParaRPr lang="en-US" sz="2400" dirty="0" smtClean="0">
              <a:latin typeface="Coustard"/>
              <a:ea typeface="Coustard"/>
              <a:cs typeface="Coustard"/>
              <a:sym typeface="Coustard"/>
            </a:endParaRPr>
          </a:p>
          <a:p>
            <a:pPr marL="457200" lvl="0" indent="-393700" rtl="0">
              <a:spcBef>
                <a:spcPts val="0"/>
              </a:spcBef>
              <a:buClr>
                <a:srgbClr val="000000"/>
              </a:buClr>
              <a:buSzPct val="100000"/>
              <a:buFont typeface="Coustard"/>
              <a:buAutoNum type="arabicParenR"/>
            </a:pPr>
            <a:r>
              <a:rPr lang="en-US" sz="2400" dirty="0" smtClean="0">
                <a:latin typeface="Coustard"/>
                <a:ea typeface="Coustard"/>
                <a:cs typeface="Coustard"/>
                <a:sym typeface="Coustard"/>
              </a:rPr>
              <a:t>Your alliance helps build one Native American hunting ground.</a:t>
            </a:r>
            <a:endParaRPr lang="en" sz="2400" dirty="0">
              <a:latin typeface="Coustard"/>
              <a:ea typeface="Coustard"/>
              <a:cs typeface="Coustard"/>
              <a:sym typeface="Coustard"/>
            </a:endParaRPr>
          </a:p>
          <a:p>
            <a:pPr marL="457200" lvl="0" indent="-393700" rtl="0">
              <a:spcBef>
                <a:spcPts val="0"/>
              </a:spcBef>
              <a:buClr>
                <a:srgbClr val="000000"/>
              </a:buClr>
              <a:buSzPct val="100000"/>
              <a:buFont typeface="Coustard"/>
              <a:buAutoNum type="arabicParenR"/>
            </a:pPr>
            <a:r>
              <a:rPr lang="en" sz="2400" dirty="0">
                <a:latin typeface="Coustard"/>
                <a:ea typeface="Coustard"/>
                <a:cs typeface="Coustard"/>
                <a:sym typeface="Coustard"/>
              </a:rPr>
              <a:t>Destroy a British house.  Spin the spinner to determine how many.</a:t>
            </a:r>
          </a:p>
          <a:p>
            <a:pPr lvl="0" algn="ctr"/>
            <a:r>
              <a:rPr lang="en" sz="2400" u="sng" dirty="0">
                <a:solidFill>
                  <a:srgbClr val="FF0000"/>
                </a:solidFill>
                <a:latin typeface="Delius Swash Caps"/>
                <a:ea typeface="Delius Swash Caps"/>
                <a:cs typeface="Delius Swash Caps"/>
                <a:sym typeface="Delius Swash Caps"/>
                <a:hlinkClick r:id="rId5" action="ppaction://hlinksldjump"/>
              </a:rPr>
              <a:t>Go Back to Choice Screen</a:t>
            </a:r>
            <a:endParaRPr lang="en" sz="2400" u="sng" dirty="0">
              <a:solidFill>
                <a:srgbClr val="FF0000"/>
              </a:solidFill>
              <a:latin typeface="Delius Swash Caps"/>
              <a:ea typeface="Delius Swash Caps"/>
              <a:cs typeface="Delius Swash Caps"/>
              <a:sym typeface="Delius Swash Caps"/>
              <a:hlinkClick r:id=""/>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additive="base">
                                        <p:cTn id="7" dur="1000"/>
                                        <p:tgtEl>
                                          <p:spTgt spid="144"/>
                                        </p:tgtEl>
                                        <p:attrNameLst>
                                          <p:attrName>ppt_w</p:attrName>
                                        </p:attrNameLst>
                                      </p:cBhvr>
                                      <p:tavLst>
                                        <p:tav tm="0">
                                          <p:val>
                                            <p:strVal val="0"/>
                                          </p:val>
                                        </p:tav>
                                        <p:tav tm="100000">
                                          <p:val>
                                            <p:strVal val="#ppt_w"/>
                                          </p:val>
                                        </p:tav>
                                      </p:tavLst>
                                    </p:anim>
                                    <p:anim calcmode="lin" valueType="num">
                                      <p:cBhvr additive="base">
                                        <p:cTn id="8" dur="1000"/>
                                        <p:tgtEl>
                                          <p:spTgt spid="144"/>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45"/>
                                        </p:tgtEl>
                                        <p:attrNameLst>
                                          <p:attrName>style.visibility</p:attrName>
                                        </p:attrNameLst>
                                      </p:cBhvr>
                                      <p:to>
                                        <p:strVal val="visible"/>
                                      </p:to>
                                    </p:set>
                                    <p:animEffect transition="in" filter="fade">
                                      <p:cBhvr>
                                        <p:cTn id="11" dur="1000"/>
                                        <p:tgtEl>
                                          <p:spTgt spid="145"/>
                                        </p:tgtEl>
                                      </p:cBhvr>
                                    </p:animEffect>
                                  </p:childTnLst>
                                </p:cTn>
                              </p:par>
                              <p:par>
                                <p:cTn id="12" presetID="10" presetClass="entr" presetSubtype="0" fill="hold" nodeType="with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fade">
                                      <p:cBhvr>
                                        <p:cTn id="14"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2" name="Picture 1" descr="Screen Shot 2015-10-16 at 5.54.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34300"/>
          </a:xfrm>
          <a:prstGeom prst="rect">
            <a:avLst/>
          </a:prstGeom>
        </p:spPr>
      </p:pic>
      <p:pic>
        <p:nvPicPr>
          <p:cNvPr id="152" name="Shape 152"/>
          <p:cNvPicPr preferRelativeResize="0"/>
          <p:nvPr/>
        </p:nvPicPr>
        <p:blipFill>
          <a:blip r:embed="rId4">
            <a:alphaModFix/>
          </a:blip>
          <a:stretch>
            <a:fillRect/>
          </a:stretch>
        </p:blipFill>
        <p:spPr>
          <a:xfrm>
            <a:off x="2108455" y="331355"/>
            <a:ext cx="5309600" cy="6465624"/>
          </a:xfrm>
          <a:prstGeom prst="rect">
            <a:avLst/>
          </a:prstGeom>
          <a:noFill/>
          <a:ln>
            <a:noFill/>
          </a:ln>
        </p:spPr>
      </p:pic>
      <p:sp>
        <p:nvSpPr>
          <p:cNvPr id="153" name="Shape 153"/>
          <p:cNvSpPr txBox="1"/>
          <p:nvPr/>
        </p:nvSpPr>
        <p:spPr>
          <a:xfrm>
            <a:off x="2211500" y="414525"/>
            <a:ext cx="5017500" cy="6012900"/>
          </a:xfrm>
          <a:prstGeom prst="rect">
            <a:avLst/>
          </a:prstGeom>
          <a:noFill/>
          <a:ln>
            <a:noFill/>
          </a:ln>
        </p:spPr>
        <p:txBody>
          <a:bodyPr lIns="91425" tIns="91425" rIns="91425" bIns="91425" anchor="t" anchorCtr="0">
            <a:noAutofit/>
          </a:bodyPr>
          <a:lstStyle/>
          <a:p>
            <a:pPr lvl="0" rtl="0">
              <a:spcBef>
                <a:spcPts val="0"/>
              </a:spcBef>
              <a:buNone/>
            </a:pPr>
            <a:r>
              <a:rPr lang="en" sz="2200" dirty="0">
                <a:latin typeface="Coustard"/>
                <a:ea typeface="Coustard"/>
                <a:cs typeface="Coustard"/>
                <a:sym typeface="Coustard"/>
              </a:rPr>
              <a:t>You are a colonial family living in Virginia.  You found it very difficult to find a decent sized farm in your area and the ones you have found are way too expensive for you and your small family.  You found that the Ohio company is selling land for half of what it costs in Virginia.  You decide to start a new life and move out west.</a:t>
            </a:r>
          </a:p>
          <a:p>
            <a:pPr lvl="0" rtl="0">
              <a:spcBef>
                <a:spcPts val="0"/>
              </a:spcBef>
              <a:buNone/>
            </a:pPr>
            <a:endParaRPr sz="2200" dirty="0">
              <a:latin typeface="Coustard"/>
              <a:ea typeface="Coustard"/>
              <a:cs typeface="Coustard"/>
              <a:sym typeface="Coustard"/>
            </a:endParaRPr>
          </a:p>
          <a:p>
            <a:pPr lvl="0" rtl="0">
              <a:spcBef>
                <a:spcPts val="0"/>
              </a:spcBef>
              <a:buNone/>
            </a:pPr>
            <a:r>
              <a:rPr lang="en" sz="2200" dirty="0">
                <a:latin typeface="Coustard"/>
                <a:ea typeface="Coustard"/>
                <a:cs typeface="Coustard"/>
                <a:sym typeface="Coustard"/>
              </a:rPr>
              <a:t>Task:</a:t>
            </a:r>
          </a:p>
          <a:p>
            <a:pPr marL="457200" lvl="0" indent="-368300" rtl="0">
              <a:spcBef>
                <a:spcPts val="0"/>
              </a:spcBef>
              <a:buClr>
                <a:srgbClr val="000000"/>
              </a:buClr>
              <a:buSzPct val="100000"/>
              <a:buFont typeface="Coustard"/>
              <a:buAutoNum type="arabicParenR"/>
            </a:pPr>
            <a:r>
              <a:rPr lang="en" sz="2200" dirty="0">
                <a:latin typeface="Coustard"/>
                <a:ea typeface="Coustard"/>
                <a:cs typeface="Coustard"/>
                <a:sym typeface="Coustard"/>
              </a:rPr>
              <a:t>Build houses.  Spin the spinner to determine how many.</a:t>
            </a:r>
          </a:p>
          <a:p>
            <a:pPr marL="457200" lvl="0" indent="-368300" rtl="0">
              <a:spcBef>
                <a:spcPts val="0"/>
              </a:spcBef>
              <a:buClr>
                <a:srgbClr val="000000"/>
              </a:buClr>
              <a:buSzPct val="100000"/>
              <a:buFont typeface="Coustard"/>
              <a:buAutoNum type="arabicParenR"/>
            </a:pPr>
            <a:r>
              <a:rPr lang="en" sz="2200" dirty="0">
                <a:latin typeface="Coustard"/>
                <a:ea typeface="Coustard"/>
                <a:cs typeface="Coustard"/>
                <a:sym typeface="Coustard"/>
              </a:rPr>
              <a:t>Destroy Native American hunting lands.  Spin the spinner to determine how many.</a:t>
            </a:r>
          </a:p>
          <a:p>
            <a:pPr lvl="0" algn="ctr"/>
            <a:r>
              <a:rPr lang="en" sz="2400" u="sng" dirty="0">
                <a:solidFill>
                  <a:srgbClr val="FF0000"/>
                </a:solidFill>
                <a:latin typeface="Delius Swash Caps"/>
                <a:ea typeface="Delius Swash Caps"/>
                <a:cs typeface="Delius Swash Caps"/>
                <a:sym typeface="Delius Swash Caps"/>
                <a:hlinkClick r:id="rId5" action="ppaction://hlinksldjump"/>
              </a:rPr>
              <a:t>Go Back to Choice Screen</a:t>
            </a:r>
            <a:endParaRPr lang="en" sz="2400" u="sng" dirty="0">
              <a:solidFill>
                <a:srgbClr val="FF0000"/>
              </a:solidFill>
              <a:latin typeface="Delius Swash Caps"/>
              <a:ea typeface="Delius Swash Caps"/>
              <a:cs typeface="Delius Swash Caps"/>
              <a:sym typeface="Delius Swash Caps"/>
              <a:hlinkClick r:id=""/>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1000"/>
                                        <p:tgtEl>
                                          <p:spTgt spid="153"/>
                                        </p:tgtEl>
                                        <p:attrNameLst>
                                          <p:attrName>ppt_w</p:attrName>
                                        </p:attrNameLst>
                                      </p:cBhvr>
                                      <p:tavLst>
                                        <p:tav tm="0">
                                          <p:val>
                                            <p:strVal val="0"/>
                                          </p:val>
                                        </p:tav>
                                        <p:tav tm="100000">
                                          <p:val>
                                            <p:strVal val="#ppt_w"/>
                                          </p:val>
                                        </p:tav>
                                      </p:tavLst>
                                    </p:anim>
                                    <p:anim calcmode="lin" valueType="num">
                                      <p:cBhvr additive="base">
                                        <p:cTn id="8" dur="1000"/>
                                        <p:tgtEl>
                                          <p:spTgt spid="153"/>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52"/>
                                        </p:tgtEl>
                                        <p:attrNameLst>
                                          <p:attrName>style.visibility</p:attrName>
                                        </p:attrNameLst>
                                      </p:cBhvr>
                                      <p:to>
                                        <p:strVal val="visible"/>
                                      </p:to>
                                    </p:set>
                                    <p:animEffect transition="in" filter="fade">
                                      <p:cBhvr>
                                        <p:cTn id="11"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2" name="Picture 1" descr="Copy of French Indian War Presentation Simulation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2" name="Shape 162"/>
          <p:cNvPicPr preferRelativeResize="0"/>
          <p:nvPr/>
        </p:nvPicPr>
        <p:blipFill>
          <a:blip r:embed="rId4">
            <a:alphaModFix/>
          </a:blip>
          <a:stretch>
            <a:fillRect/>
          </a:stretch>
        </p:blipFill>
        <p:spPr>
          <a:xfrm>
            <a:off x="3636000" y="196187"/>
            <a:ext cx="5231200" cy="6465624"/>
          </a:xfrm>
          <a:prstGeom prst="rect">
            <a:avLst/>
          </a:prstGeom>
          <a:noFill/>
          <a:ln>
            <a:noFill/>
          </a:ln>
        </p:spPr>
      </p:pic>
      <p:sp>
        <p:nvSpPr>
          <p:cNvPr id="163" name="Shape 163"/>
          <p:cNvSpPr txBox="1"/>
          <p:nvPr/>
        </p:nvSpPr>
        <p:spPr>
          <a:xfrm>
            <a:off x="3813925" y="357150"/>
            <a:ext cx="4832999" cy="6143699"/>
          </a:xfrm>
          <a:prstGeom prst="rect">
            <a:avLst/>
          </a:prstGeom>
          <a:noFill/>
          <a:ln>
            <a:noFill/>
          </a:ln>
        </p:spPr>
        <p:txBody>
          <a:bodyPr lIns="91425" tIns="91425" rIns="91425" bIns="91425" anchor="t" anchorCtr="0">
            <a:noAutofit/>
          </a:bodyPr>
          <a:lstStyle/>
          <a:p>
            <a:pPr lvl="0" rtl="0">
              <a:spcBef>
                <a:spcPts val="0"/>
              </a:spcBef>
              <a:buClr>
                <a:schemeClr val="dk1"/>
              </a:buClr>
              <a:buSzPct val="42307"/>
              <a:buFont typeface="Arial"/>
              <a:buNone/>
            </a:pPr>
            <a:r>
              <a:rPr lang="en" sz="2400" dirty="0">
                <a:solidFill>
                  <a:schemeClr val="dk1"/>
                </a:solidFill>
                <a:latin typeface="Coustard"/>
                <a:ea typeface="Coustard"/>
                <a:cs typeface="Coustard"/>
                <a:sym typeface="Coustard"/>
              </a:rPr>
              <a:t>You are a French fur trapper who has worked in the Ohio River Valley for 10 years.  You have lived with the local Native Americans and have even married one of the women of the tribe.</a:t>
            </a:r>
          </a:p>
          <a:p>
            <a:pPr lvl="0" rtl="0">
              <a:spcBef>
                <a:spcPts val="0"/>
              </a:spcBef>
              <a:buClr>
                <a:schemeClr val="dk1"/>
              </a:buClr>
              <a:buSzPct val="42307"/>
              <a:buFont typeface="Arial"/>
              <a:buNone/>
            </a:pPr>
            <a:r>
              <a:rPr lang="en" sz="2400" dirty="0">
                <a:solidFill>
                  <a:schemeClr val="dk1"/>
                </a:solidFill>
                <a:latin typeface="Coustard"/>
                <a:ea typeface="Coustard"/>
                <a:cs typeface="Coustard"/>
                <a:sym typeface="Coustard"/>
              </a:rPr>
              <a:t>Task:</a:t>
            </a:r>
          </a:p>
          <a:p>
            <a:pPr marL="457200" lvl="0" indent="-393700" rtl="0">
              <a:spcBef>
                <a:spcPts val="0"/>
              </a:spcBef>
              <a:buClr>
                <a:schemeClr val="dk1"/>
              </a:buClr>
              <a:buSzPct val="100000"/>
              <a:buFont typeface="Coustard"/>
              <a:buAutoNum type="arabicParenR"/>
            </a:pPr>
            <a:r>
              <a:rPr lang="en" sz="2400" dirty="0">
                <a:solidFill>
                  <a:schemeClr val="dk1"/>
                </a:solidFill>
                <a:latin typeface="Coustard"/>
                <a:ea typeface="Coustard"/>
                <a:cs typeface="Coustard"/>
                <a:sym typeface="Coustard"/>
              </a:rPr>
              <a:t>Build forts.  Spin the spinner to determine how many</a:t>
            </a:r>
            <a:r>
              <a:rPr lang="en" sz="2400" dirty="0" smtClean="0">
                <a:solidFill>
                  <a:schemeClr val="dk1"/>
                </a:solidFill>
                <a:latin typeface="Coustard"/>
                <a:ea typeface="Coustard"/>
                <a:cs typeface="Coustard"/>
                <a:sym typeface="Coustard"/>
              </a:rPr>
              <a:t>.</a:t>
            </a:r>
            <a:endParaRPr lang="en-US" sz="2400" dirty="0" smtClean="0">
              <a:solidFill>
                <a:schemeClr val="dk1"/>
              </a:solidFill>
              <a:latin typeface="Coustard"/>
              <a:ea typeface="Coustard"/>
              <a:cs typeface="Coustard"/>
              <a:sym typeface="Coustard"/>
            </a:endParaRPr>
          </a:p>
          <a:p>
            <a:pPr marL="457200" lvl="0" indent="-393700" rtl="0">
              <a:spcBef>
                <a:spcPts val="0"/>
              </a:spcBef>
              <a:buClr>
                <a:schemeClr val="dk1"/>
              </a:buClr>
              <a:buSzPct val="100000"/>
              <a:buFont typeface="Coustard"/>
              <a:buAutoNum type="arabicParenR"/>
            </a:pPr>
            <a:r>
              <a:rPr lang="en-US" sz="2400" dirty="0" smtClean="0">
                <a:solidFill>
                  <a:schemeClr val="dk1"/>
                </a:solidFill>
                <a:latin typeface="Coustard"/>
                <a:ea typeface="Coustard"/>
                <a:cs typeface="Coustard"/>
                <a:sym typeface="Coustard"/>
              </a:rPr>
              <a:t>Give Native Americans 1 hunting land.</a:t>
            </a:r>
            <a:endParaRPr lang="en" sz="2400" dirty="0">
              <a:solidFill>
                <a:schemeClr val="dk1"/>
              </a:solidFill>
              <a:latin typeface="Coustard"/>
              <a:ea typeface="Coustard"/>
              <a:cs typeface="Coustard"/>
              <a:sym typeface="Coustard"/>
            </a:endParaRPr>
          </a:p>
          <a:p>
            <a:pPr marL="457200" lvl="0" indent="-393700" rtl="0">
              <a:spcBef>
                <a:spcPts val="0"/>
              </a:spcBef>
              <a:buClr>
                <a:schemeClr val="dk1"/>
              </a:buClr>
              <a:buSzPct val="100000"/>
              <a:buFont typeface="Coustard"/>
              <a:buAutoNum type="arabicParenR"/>
            </a:pPr>
            <a:r>
              <a:rPr lang="en" sz="2400" dirty="0">
                <a:solidFill>
                  <a:schemeClr val="dk1"/>
                </a:solidFill>
                <a:latin typeface="Coustard"/>
                <a:ea typeface="Coustard"/>
                <a:cs typeface="Coustard"/>
                <a:sym typeface="Coustard"/>
              </a:rPr>
              <a:t>Destroy a British house.  Spin the spinner to determine how many.</a:t>
            </a:r>
          </a:p>
          <a:p>
            <a:pPr lvl="0" algn="ctr"/>
            <a:r>
              <a:rPr lang="en" sz="2400" u="sng" dirty="0">
                <a:solidFill>
                  <a:srgbClr val="FF0000"/>
                </a:solidFill>
                <a:latin typeface="Delius Swash Caps"/>
                <a:ea typeface="Delius Swash Caps"/>
                <a:cs typeface="Delius Swash Caps"/>
                <a:sym typeface="Delius Swash Caps"/>
                <a:hlinkClick r:id="rId5" action="ppaction://hlinksldjump"/>
              </a:rPr>
              <a:t>Go Back to Choice Screen</a:t>
            </a:r>
            <a:endParaRPr lang="en" sz="2400" u="sng" dirty="0">
              <a:solidFill>
                <a:srgbClr val="FF0000"/>
              </a:solidFill>
              <a:latin typeface="Delius Swash Caps"/>
              <a:ea typeface="Delius Swash Caps"/>
              <a:cs typeface="Delius Swash Caps"/>
              <a:sym typeface="Delius Swash Caps"/>
              <a:hlinkClick r:id=""/>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1000"/>
                                        <p:tgtEl>
                                          <p:spTgt spid="163"/>
                                        </p:tgtEl>
                                        <p:attrNameLst>
                                          <p:attrName>ppt_w</p:attrName>
                                        </p:attrNameLst>
                                      </p:cBhvr>
                                      <p:tavLst>
                                        <p:tav tm="0">
                                          <p:val>
                                            <p:strVal val="0"/>
                                          </p:val>
                                        </p:tav>
                                        <p:tav tm="100000">
                                          <p:val>
                                            <p:strVal val="#ppt_w"/>
                                          </p:val>
                                        </p:tav>
                                      </p:tavLst>
                                    </p:anim>
                                    <p:anim calcmode="lin" valueType="num">
                                      <p:cBhvr additive="base">
                                        <p:cTn id="8" dur="1000"/>
                                        <p:tgtEl>
                                          <p:spTgt spid="163"/>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62"/>
                                        </p:tgtEl>
                                        <p:attrNameLst>
                                          <p:attrName>style.visibility</p:attrName>
                                        </p:attrNameLst>
                                      </p:cBhvr>
                                      <p:to>
                                        <p:strVal val="visible"/>
                                      </p:to>
                                    </p:set>
                                    <p:animEffect transition="in" filter="fade">
                                      <p:cBhvr>
                                        <p:cTn id="11"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67"/>
        <p:cNvGrpSpPr/>
        <p:nvPr/>
      </p:nvGrpSpPr>
      <p:grpSpPr>
        <a:xfrm>
          <a:off x="0" y="0"/>
          <a:ext cx="0" cy="0"/>
          <a:chOff x="0" y="0"/>
          <a:chExt cx="0" cy="0"/>
        </a:xfrm>
      </p:grpSpPr>
      <p:sp>
        <p:nvSpPr>
          <p:cNvPr id="172" name="Shape 172"/>
          <p:cNvSpPr txBox="1"/>
          <p:nvPr/>
        </p:nvSpPr>
        <p:spPr>
          <a:xfrm>
            <a:off x="206920" y="472432"/>
            <a:ext cx="5017500" cy="6181499"/>
          </a:xfrm>
          <a:prstGeom prst="rect">
            <a:avLst/>
          </a:prstGeom>
          <a:noFill/>
          <a:ln>
            <a:noFill/>
          </a:ln>
        </p:spPr>
        <p:txBody>
          <a:bodyPr lIns="91425" tIns="91425" rIns="91425" bIns="91425" anchor="t" anchorCtr="0">
            <a:noAutofit/>
          </a:bodyPr>
          <a:lstStyle/>
          <a:p>
            <a:pPr lvl="0" rtl="0">
              <a:spcBef>
                <a:spcPts val="0"/>
              </a:spcBef>
              <a:buNone/>
            </a:pPr>
            <a:r>
              <a:rPr lang="en" sz="2000" dirty="0">
                <a:latin typeface="Coustard"/>
                <a:ea typeface="Coustard"/>
                <a:cs typeface="Coustard"/>
                <a:sym typeface="Coustard"/>
              </a:rPr>
              <a:t>You are a Native American .  You are part of the Delaware tribe.  Your economy is based on farming, hunting, and fishing.  You have formed an alliance with some local French fur trappers because, unlike the British, you don’t mind them because they like to trade with you and don’t want to build villages.  This helps maintain your hunting grounds.</a:t>
            </a:r>
          </a:p>
          <a:p>
            <a:pPr lvl="0" rtl="0">
              <a:spcBef>
                <a:spcPts val="0"/>
              </a:spcBef>
              <a:buNone/>
            </a:pPr>
            <a:endParaRPr sz="2000" dirty="0">
              <a:latin typeface="Coustard"/>
              <a:ea typeface="Coustard"/>
              <a:cs typeface="Coustard"/>
              <a:sym typeface="Coustard"/>
            </a:endParaRPr>
          </a:p>
          <a:p>
            <a:pPr lvl="0" rtl="0">
              <a:spcBef>
                <a:spcPts val="0"/>
              </a:spcBef>
              <a:buNone/>
            </a:pPr>
            <a:r>
              <a:rPr lang="en" sz="2000" dirty="0">
                <a:latin typeface="Coustard"/>
                <a:ea typeface="Coustard"/>
                <a:cs typeface="Coustard"/>
                <a:sym typeface="Coustard"/>
              </a:rPr>
              <a:t>Task:</a:t>
            </a:r>
          </a:p>
          <a:p>
            <a:pPr marL="457200" lvl="0" indent="-355600" rtl="0">
              <a:spcBef>
                <a:spcPts val="0"/>
              </a:spcBef>
              <a:buClr>
                <a:srgbClr val="000000"/>
              </a:buClr>
              <a:buSzPct val="100000"/>
              <a:buFont typeface="Coustard"/>
              <a:buAutoNum type="arabicParenR"/>
            </a:pPr>
            <a:r>
              <a:rPr lang="en" sz="2000" dirty="0">
                <a:latin typeface="Coustard"/>
                <a:ea typeface="Coustard"/>
                <a:cs typeface="Coustard"/>
                <a:sym typeface="Coustard"/>
              </a:rPr>
              <a:t>Take back your hunting lands.  Spin the spinner to determine how many.</a:t>
            </a:r>
          </a:p>
          <a:p>
            <a:pPr marL="457200" lvl="0" indent="-355600" rtl="0">
              <a:spcBef>
                <a:spcPts val="0"/>
              </a:spcBef>
              <a:buClr>
                <a:srgbClr val="000000"/>
              </a:buClr>
              <a:buSzPct val="100000"/>
              <a:buFont typeface="Coustard"/>
              <a:buAutoNum type="arabicParenR"/>
            </a:pPr>
            <a:r>
              <a:rPr lang="en" sz="2000" dirty="0">
                <a:latin typeface="Coustard"/>
                <a:ea typeface="Coustard"/>
                <a:cs typeface="Coustard"/>
                <a:sym typeface="Coustard"/>
              </a:rPr>
              <a:t>Your alliance helps build 1 French fort.</a:t>
            </a:r>
          </a:p>
          <a:p>
            <a:pPr marL="457200" lvl="0" indent="-355600" rtl="0">
              <a:spcBef>
                <a:spcPts val="0"/>
              </a:spcBef>
              <a:buClr>
                <a:srgbClr val="000000"/>
              </a:buClr>
              <a:buSzPct val="100000"/>
              <a:buFont typeface="Coustard"/>
              <a:buAutoNum type="arabicParenR"/>
            </a:pPr>
            <a:r>
              <a:rPr lang="en" sz="2000" dirty="0">
                <a:latin typeface="Coustard"/>
                <a:ea typeface="Coustard"/>
                <a:cs typeface="Coustard"/>
                <a:sym typeface="Coustard"/>
              </a:rPr>
              <a:t>Destroy a British house.  Spin the spinner to determine how many.</a:t>
            </a:r>
          </a:p>
          <a:p>
            <a:pPr lvl="0" algn="ctr"/>
            <a:r>
              <a:rPr lang="en" sz="2400" u="sng" dirty="0">
                <a:solidFill>
                  <a:srgbClr val="FF0000"/>
                </a:solidFill>
                <a:latin typeface="Delius Swash Caps"/>
                <a:ea typeface="Delius Swash Caps"/>
                <a:cs typeface="Delius Swash Caps"/>
                <a:sym typeface="Delius Swash Caps"/>
                <a:hlinkClick r:id="rId4" action="ppaction://hlinksldjump"/>
              </a:rPr>
              <a:t>Go Back to Choice Screen</a:t>
            </a:r>
            <a:endParaRPr lang="en" sz="2400" u="sng" dirty="0">
              <a:solidFill>
                <a:srgbClr val="FF0000"/>
              </a:solidFill>
              <a:latin typeface="Delius Swash Caps"/>
              <a:ea typeface="Delius Swash Caps"/>
              <a:cs typeface="Delius Swash Caps"/>
              <a:sym typeface="Delius Swash Caps"/>
              <a:hlinkClick r:id=""/>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1000"/>
                                        <p:tgtEl>
                                          <p:spTgt spid="172"/>
                                        </p:tgtEl>
                                        <p:attrNameLst>
                                          <p:attrName>ppt_w</p:attrName>
                                        </p:attrNameLst>
                                      </p:cBhvr>
                                      <p:tavLst>
                                        <p:tav tm="0">
                                          <p:val>
                                            <p:strVal val="0"/>
                                          </p:val>
                                        </p:tav>
                                        <p:tav tm="100000">
                                          <p:val>
                                            <p:strVal val="#ppt_w"/>
                                          </p:val>
                                        </p:tav>
                                      </p:tavLst>
                                    </p:anim>
                                    <p:anim calcmode="lin" valueType="num">
                                      <p:cBhvr additive="base">
                                        <p:cTn id="8" dur="1000"/>
                                        <p:tgtEl>
                                          <p:spTgt spid="17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2" name="Picture 1" descr="Copy of French Indian War Presentation Simulation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9" name="Shape 179"/>
          <p:cNvPicPr preferRelativeResize="0"/>
          <p:nvPr/>
        </p:nvPicPr>
        <p:blipFill>
          <a:blip r:embed="rId4">
            <a:alphaModFix/>
          </a:blip>
          <a:stretch>
            <a:fillRect/>
          </a:stretch>
        </p:blipFill>
        <p:spPr>
          <a:xfrm>
            <a:off x="2108455" y="331355"/>
            <a:ext cx="5309600" cy="6465624"/>
          </a:xfrm>
          <a:prstGeom prst="rect">
            <a:avLst/>
          </a:prstGeom>
          <a:noFill/>
          <a:ln>
            <a:noFill/>
          </a:ln>
        </p:spPr>
      </p:pic>
      <p:sp>
        <p:nvSpPr>
          <p:cNvPr id="180" name="Shape 180"/>
          <p:cNvSpPr txBox="1"/>
          <p:nvPr/>
        </p:nvSpPr>
        <p:spPr>
          <a:xfrm>
            <a:off x="2254500" y="374325"/>
            <a:ext cx="5017500" cy="6087899"/>
          </a:xfrm>
          <a:prstGeom prst="rect">
            <a:avLst/>
          </a:prstGeom>
          <a:noFill/>
          <a:ln>
            <a:noFill/>
          </a:ln>
        </p:spPr>
        <p:txBody>
          <a:bodyPr lIns="91425" tIns="91425" rIns="91425" bIns="91425" anchor="t" anchorCtr="0">
            <a:noAutofit/>
          </a:bodyPr>
          <a:lstStyle/>
          <a:p>
            <a:pPr rtl="0">
              <a:spcBef>
                <a:spcPts val="0"/>
              </a:spcBef>
              <a:buNone/>
            </a:pPr>
            <a:r>
              <a:rPr lang="en" sz="2300" dirty="0">
                <a:latin typeface="Coustard"/>
                <a:ea typeface="Coustard"/>
                <a:cs typeface="Coustard"/>
                <a:sym typeface="Coustard"/>
              </a:rPr>
              <a:t>You are a British colonial family living in the Ohio River Valley.  Life has become difficult.  The Native Americans have been raiding the British villages at night and the French are building more and more forts in the valley.</a:t>
            </a:r>
          </a:p>
          <a:p>
            <a:pPr lvl="0" rtl="0">
              <a:spcBef>
                <a:spcPts val="0"/>
              </a:spcBef>
              <a:buNone/>
            </a:pPr>
            <a:endParaRPr sz="2300" dirty="0">
              <a:latin typeface="Coustard"/>
              <a:ea typeface="Coustard"/>
              <a:cs typeface="Coustard"/>
              <a:sym typeface="Coustard"/>
            </a:endParaRPr>
          </a:p>
          <a:p>
            <a:pPr lvl="0" rtl="0">
              <a:spcBef>
                <a:spcPts val="0"/>
              </a:spcBef>
              <a:buNone/>
            </a:pPr>
            <a:r>
              <a:rPr lang="en" sz="2300" dirty="0">
                <a:latin typeface="Coustard"/>
                <a:ea typeface="Coustard"/>
                <a:cs typeface="Coustard"/>
                <a:sym typeface="Coustard"/>
              </a:rPr>
              <a:t>Task:</a:t>
            </a:r>
          </a:p>
          <a:p>
            <a:pPr marL="457200" lvl="0" indent="-374650" rtl="0">
              <a:spcBef>
                <a:spcPts val="0"/>
              </a:spcBef>
              <a:buClr>
                <a:srgbClr val="000000"/>
              </a:buClr>
              <a:buSzPct val="100000"/>
              <a:buFont typeface="Coustard"/>
              <a:buAutoNum type="arabicParenR"/>
            </a:pPr>
            <a:r>
              <a:rPr lang="en" sz="2300" dirty="0">
                <a:latin typeface="Coustard"/>
                <a:ea typeface="Coustard"/>
                <a:cs typeface="Coustard"/>
                <a:sym typeface="Coustard"/>
              </a:rPr>
              <a:t>Lose houses.  Spin the spinner to determine how many.</a:t>
            </a:r>
          </a:p>
          <a:p>
            <a:pPr marL="457200" lvl="0" indent="-374650" rtl="0">
              <a:spcBef>
                <a:spcPts val="0"/>
              </a:spcBef>
              <a:buClr>
                <a:srgbClr val="000000"/>
              </a:buClr>
              <a:buSzPct val="100000"/>
              <a:buFont typeface="Coustard"/>
              <a:buAutoNum type="arabicParenR"/>
            </a:pPr>
            <a:r>
              <a:rPr lang="en" sz="2300" dirty="0">
                <a:latin typeface="Coustard"/>
                <a:ea typeface="Coustard"/>
                <a:cs typeface="Coustard"/>
                <a:sym typeface="Coustard"/>
              </a:rPr>
              <a:t>Give Native American hunting lands.  Spin the spinner to determine how many</a:t>
            </a:r>
            <a:r>
              <a:rPr lang="en" sz="2300" dirty="0" smtClean="0">
                <a:latin typeface="Coustard"/>
                <a:ea typeface="Coustard"/>
                <a:cs typeface="Coustard"/>
                <a:sym typeface="Coustard"/>
              </a:rPr>
              <a:t>.</a:t>
            </a:r>
            <a:endParaRPr lang="en-US" sz="2300" dirty="0">
              <a:latin typeface="Coustard"/>
              <a:ea typeface="Coustard"/>
              <a:cs typeface="Coustard"/>
              <a:sym typeface="Coustard"/>
            </a:endParaRPr>
          </a:p>
          <a:p>
            <a:pPr marL="457200" lvl="0" indent="-374650" rtl="0">
              <a:spcBef>
                <a:spcPts val="0"/>
              </a:spcBef>
              <a:buClr>
                <a:srgbClr val="000000"/>
              </a:buClr>
              <a:buSzPct val="100000"/>
              <a:buFont typeface="Coustard"/>
              <a:buAutoNum type="arabicParenR"/>
            </a:pPr>
            <a:r>
              <a:rPr lang="en-US" sz="2300" dirty="0" smtClean="0">
                <a:latin typeface="Coustard"/>
                <a:ea typeface="Coustard"/>
                <a:cs typeface="Coustard"/>
                <a:sym typeface="Coustard"/>
              </a:rPr>
              <a:t>Give the French forts. Spin the spinner to determine how many.</a:t>
            </a:r>
            <a:endParaRPr lang="en" sz="2300" dirty="0">
              <a:latin typeface="Coustard"/>
              <a:ea typeface="Coustard"/>
              <a:cs typeface="Coustard"/>
              <a:sym typeface="Coustard"/>
            </a:endParaRPr>
          </a:p>
          <a:p>
            <a:pPr lvl="0" algn="ctr"/>
            <a:r>
              <a:rPr lang="en" sz="2400" u="sng" dirty="0">
                <a:solidFill>
                  <a:srgbClr val="FF0000"/>
                </a:solidFill>
                <a:latin typeface="Delius Swash Caps"/>
                <a:ea typeface="Delius Swash Caps"/>
                <a:cs typeface="Delius Swash Caps"/>
                <a:sym typeface="Delius Swash Caps"/>
                <a:hlinkClick r:id="rId5" action="ppaction://hlinksldjump"/>
              </a:rPr>
              <a:t>Go Back to Choice Screen</a:t>
            </a:r>
            <a:endParaRPr lang="en" sz="2400" u="sng" dirty="0">
              <a:solidFill>
                <a:srgbClr val="FF0000"/>
              </a:solidFill>
              <a:latin typeface="Delius Swash Caps"/>
              <a:ea typeface="Delius Swash Caps"/>
              <a:cs typeface="Delius Swash Caps"/>
              <a:sym typeface="Delius Swash Caps"/>
              <a:hlinkClick r:id=""/>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1000"/>
                                        <p:tgtEl>
                                          <p:spTgt spid="180"/>
                                        </p:tgtEl>
                                        <p:attrNameLst>
                                          <p:attrName>ppt_w</p:attrName>
                                        </p:attrNameLst>
                                      </p:cBhvr>
                                      <p:tavLst>
                                        <p:tav tm="0">
                                          <p:val>
                                            <p:strVal val="0"/>
                                          </p:val>
                                        </p:tav>
                                        <p:tav tm="100000">
                                          <p:val>
                                            <p:strVal val="#ppt_w"/>
                                          </p:val>
                                        </p:tav>
                                      </p:tavLst>
                                    </p:anim>
                                    <p:anim calcmode="lin" valueType="num">
                                      <p:cBhvr additive="base">
                                        <p:cTn id="8" dur="1000"/>
                                        <p:tgtEl>
                                          <p:spTgt spid="18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7" name="Picture 6" descr="Copy of French Indian War Presentation Simulation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9" name="Shape 189"/>
          <p:cNvPicPr preferRelativeResize="0"/>
          <p:nvPr/>
        </p:nvPicPr>
        <p:blipFill>
          <a:blip r:embed="rId4">
            <a:alphaModFix/>
          </a:blip>
          <a:stretch>
            <a:fillRect/>
          </a:stretch>
        </p:blipFill>
        <p:spPr>
          <a:xfrm>
            <a:off x="3636000" y="196187"/>
            <a:ext cx="5231200" cy="6465624"/>
          </a:xfrm>
          <a:prstGeom prst="rect">
            <a:avLst/>
          </a:prstGeom>
          <a:noFill/>
          <a:ln>
            <a:noFill/>
          </a:ln>
        </p:spPr>
      </p:pic>
      <p:sp>
        <p:nvSpPr>
          <p:cNvPr id="190" name="Shape 190"/>
          <p:cNvSpPr txBox="1"/>
          <p:nvPr/>
        </p:nvSpPr>
        <p:spPr>
          <a:xfrm>
            <a:off x="3813925" y="357150"/>
            <a:ext cx="4832999" cy="6143699"/>
          </a:xfrm>
          <a:prstGeom prst="rect">
            <a:avLst/>
          </a:prstGeom>
          <a:noFill/>
          <a:ln>
            <a:noFill/>
          </a:ln>
        </p:spPr>
        <p:txBody>
          <a:bodyPr lIns="91425" tIns="91425" rIns="91425" bIns="91425" anchor="t" anchorCtr="0">
            <a:noAutofit/>
          </a:bodyPr>
          <a:lstStyle/>
          <a:p>
            <a:pPr lvl="0" rtl="0">
              <a:spcBef>
                <a:spcPts val="0"/>
              </a:spcBef>
              <a:buClr>
                <a:schemeClr val="dk1"/>
              </a:buClr>
              <a:buSzPct val="42307"/>
              <a:buFont typeface="Arial"/>
              <a:buNone/>
            </a:pPr>
            <a:r>
              <a:rPr lang="en" sz="2800" dirty="0">
                <a:solidFill>
                  <a:schemeClr val="dk1"/>
                </a:solidFill>
                <a:latin typeface="Coustard"/>
                <a:ea typeface="Coustard"/>
                <a:cs typeface="Coustard"/>
                <a:sym typeface="Coustard"/>
              </a:rPr>
              <a:t>You are a French fur trapper.  The British have been moving steadily into your land and trying to make you leave your forts.</a:t>
            </a:r>
          </a:p>
          <a:p>
            <a:pPr lvl="0" rtl="0">
              <a:spcBef>
                <a:spcPts val="0"/>
              </a:spcBef>
              <a:buClr>
                <a:schemeClr val="dk1"/>
              </a:buClr>
              <a:buSzPct val="42307"/>
              <a:buFont typeface="Arial"/>
              <a:buNone/>
            </a:pPr>
            <a:r>
              <a:rPr lang="en" sz="2800" dirty="0">
                <a:solidFill>
                  <a:schemeClr val="dk1"/>
                </a:solidFill>
                <a:latin typeface="Coustard"/>
                <a:ea typeface="Coustard"/>
                <a:cs typeface="Coustard"/>
                <a:sym typeface="Coustard"/>
              </a:rPr>
              <a:t>Task:</a:t>
            </a:r>
          </a:p>
          <a:p>
            <a:pPr marL="457200" lvl="0" indent="-393700" rtl="0">
              <a:spcBef>
                <a:spcPts val="0"/>
              </a:spcBef>
              <a:buClr>
                <a:schemeClr val="dk1"/>
              </a:buClr>
              <a:buSzPct val="100000"/>
              <a:buFont typeface="Coustard"/>
              <a:buAutoNum type="arabicParenR"/>
            </a:pPr>
            <a:r>
              <a:rPr lang="en" sz="2800" dirty="0">
                <a:solidFill>
                  <a:schemeClr val="dk1"/>
                </a:solidFill>
                <a:latin typeface="Coustard"/>
                <a:ea typeface="Coustard"/>
                <a:cs typeface="Coustard"/>
                <a:sym typeface="Coustard"/>
              </a:rPr>
              <a:t>Lose forts.  Spin the spinner to determine how many.</a:t>
            </a:r>
          </a:p>
          <a:p>
            <a:pPr marL="457200" lvl="0" indent="-393700" rtl="0">
              <a:spcBef>
                <a:spcPts val="0"/>
              </a:spcBef>
              <a:buClr>
                <a:schemeClr val="dk1"/>
              </a:buClr>
              <a:buSzPct val="100000"/>
              <a:buFont typeface="Coustard"/>
              <a:buAutoNum type="arabicParenR"/>
            </a:pPr>
            <a:r>
              <a:rPr lang="en" sz="2800" dirty="0">
                <a:solidFill>
                  <a:schemeClr val="dk1"/>
                </a:solidFill>
                <a:latin typeface="Coustard"/>
                <a:ea typeface="Coustard"/>
                <a:cs typeface="Coustard"/>
                <a:sym typeface="Coustard"/>
              </a:rPr>
              <a:t>Build British houses.  Spin the spinner to determine how many.</a:t>
            </a:r>
          </a:p>
          <a:p>
            <a:pPr lvl="0" algn="ctr"/>
            <a:r>
              <a:rPr lang="en" sz="2400" u="sng" dirty="0">
                <a:solidFill>
                  <a:srgbClr val="FF0000"/>
                </a:solidFill>
                <a:latin typeface="Delius Swash Caps"/>
                <a:ea typeface="Delius Swash Caps"/>
                <a:cs typeface="Delius Swash Caps"/>
                <a:sym typeface="Delius Swash Caps"/>
                <a:hlinkClick r:id="rId5" action="ppaction://hlinksldjump"/>
              </a:rPr>
              <a:t>Go Back to Choice Screen</a:t>
            </a:r>
            <a:endParaRPr lang="en" sz="2400" u="sng" dirty="0">
              <a:solidFill>
                <a:srgbClr val="FF0000"/>
              </a:solidFill>
              <a:latin typeface="Delius Swash Caps"/>
              <a:ea typeface="Delius Swash Caps"/>
              <a:cs typeface="Delius Swash Caps"/>
              <a:sym typeface="Delius Swash Caps"/>
              <a:hlinkClick r:id=""/>
            </a:endParaRP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7" name="Picture 6" descr="Copy of French Indian War Presentation Simulation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7" name="Shape 197"/>
          <p:cNvPicPr preferRelativeResize="0"/>
          <p:nvPr/>
        </p:nvPicPr>
        <p:blipFill>
          <a:blip r:embed="rId4">
            <a:alphaModFix/>
          </a:blip>
          <a:stretch>
            <a:fillRect/>
          </a:stretch>
        </p:blipFill>
        <p:spPr>
          <a:xfrm>
            <a:off x="2108455" y="331355"/>
            <a:ext cx="5309600" cy="6465624"/>
          </a:xfrm>
          <a:prstGeom prst="rect">
            <a:avLst/>
          </a:prstGeom>
          <a:noFill/>
          <a:ln>
            <a:noFill/>
          </a:ln>
        </p:spPr>
      </p:pic>
      <p:sp>
        <p:nvSpPr>
          <p:cNvPr id="198" name="Shape 198"/>
          <p:cNvSpPr txBox="1"/>
          <p:nvPr/>
        </p:nvSpPr>
        <p:spPr>
          <a:xfrm>
            <a:off x="2211487" y="414525"/>
            <a:ext cx="5017500" cy="6764699"/>
          </a:xfrm>
          <a:prstGeom prst="rect">
            <a:avLst/>
          </a:prstGeom>
          <a:noFill/>
          <a:ln>
            <a:noFill/>
          </a:ln>
        </p:spPr>
        <p:txBody>
          <a:bodyPr lIns="91425" tIns="91425" rIns="91425" bIns="91425" anchor="t" anchorCtr="0">
            <a:noAutofit/>
          </a:bodyPr>
          <a:lstStyle/>
          <a:p>
            <a:pPr lvl="0" rtl="0">
              <a:spcBef>
                <a:spcPts val="0"/>
              </a:spcBef>
              <a:buNone/>
            </a:pPr>
            <a:r>
              <a:rPr lang="en" sz="2000" dirty="0">
                <a:latin typeface="Coustard"/>
                <a:ea typeface="Coustard"/>
                <a:cs typeface="Coustard"/>
                <a:sym typeface="Coustard"/>
              </a:rPr>
              <a:t>You are a young British family that has recently moved to the thirteen colonies.  They are very overcrowded.  Governor Dinwiddie, the governor of Virginia, has claimed that their original charter means they own all the lands from their colony to the Pacific Ocean.  You decide to get a fresh start and move to the lands of the Ohio River Valley</a:t>
            </a:r>
          </a:p>
          <a:p>
            <a:pPr lvl="0" rtl="0">
              <a:spcBef>
                <a:spcPts val="0"/>
              </a:spcBef>
              <a:buNone/>
            </a:pPr>
            <a:endParaRPr sz="2000" dirty="0">
              <a:latin typeface="Coustard"/>
              <a:ea typeface="Coustard"/>
              <a:cs typeface="Coustard"/>
              <a:sym typeface="Coustard"/>
            </a:endParaRPr>
          </a:p>
          <a:p>
            <a:pPr lvl="0" rtl="0">
              <a:spcBef>
                <a:spcPts val="0"/>
              </a:spcBef>
              <a:buNone/>
            </a:pPr>
            <a:r>
              <a:rPr lang="en" sz="2000" dirty="0">
                <a:latin typeface="Coustard"/>
                <a:ea typeface="Coustard"/>
                <a:cs typeface="Coustard"/>
                <a:sym typeface="Coustard"/>
              </a:rPr>
              <a:t>Task:</a:t>
            </a:r>
          </a:p>
          <a:p>
            <a:pPr marL="457200" lvl="0" indent="-355600" rtl="0">
              <a:spcBef>
                <a:spcPts val="0"/>
              </a:spcBef>
              <a:buClr>
                <a:srgbClr val="000000"/>
              </a:buClr>
              <a:buSzPct val="100000"/>
              <a:buFont typeface="Coustard"/>
              <a:buAutoNum type="arabicParenR"/>
            </a:pPr>
            <a:r>
              <a:rPr lang="en" sz="2000" dirty="0">
                <a:latin typeface="Coustard"/>
                <a:ea typeface="Coustard"/>
                <a:cs typeface="Coustard"/>
                <a:sym typeface="Coustard"/>
              </a:rPr>
              <a:t>Build houses.  Spin the spinner to determine how many.</a:t>
            </a:r>
          </a:p>
          <a:p>
            <a:pPr marL="457200" lvl="0" indent="-355600" rtl="0">
              <a:spcBef>
                <a:spcPts val="0"/>
              </a:spcBef>
              <a:buClr>
                <a:srgbClr val="000000"/>
              </a:buClr>
              <a:buSzPct val="100000"/>
              <a:buFont typeface="Coustard"/>
              <a:buAutoNum type="arabicParenR"/>
            </a:pPr>
            <a:r>
              <a:rPr lang="en" sz="2000" dirty="0">
                <a:latin typeface="Coustard"/>
                <a:ea typeface="Coustard"/>
                <a:cs typeface="Coustard"/>
                <a:sym typeface="Coustard"/>
              </a:rPr>
              <a:t>Destroy Native American hunting lands.  Spin the spinner to determine how many.</a:t>
            </a:r>
          </a:p>
          <a:p>
            <a:pPr marL="457200" lvl="0" indent="-355600" rtl="0">
              <a:spcBef>
                <a:spcPts val="0"/>
              </a:spcBef>
              <a:buClr>
                <a:schemeClr val="dk1"/>
              </a:buClr>
              <a:buSzPct val="100000"/>
              <a:buFont typeface="Coustard"/>
              <a:buAutoNum type="arabicParenR"/>
            </a:pPr>
            <a:r>
              <a:rPr lang="en" sz="2000" dirty="0" smtClean="0">
                <a:latin typeface="Coustard"/>
                <a:ea typeface="Coustard"/>
                <a:cs typeface="Coustard"/>
                <a:sym typeface="Coustard"/>
              </a:rPr>
              <a:t>Destroy 1 French fort.</a:t>
            </a:r>
          </a:p>
          <a:p>
            <a:pPr lvl="0" algn="ctr"/>
            <a:r>
              <a:rPr lang="en" sz="2400" u="sng" dirty="0" smtClean="0">
                <a:solidFill>
                  <a:srgbClr val="FF0000"/>
                </a:solidFill>
                <a:latin typeface="Delius Swash Caps"/>
                <a:ea typeface="Delius Swash Caps"/>
                <a:cs typeface="Delius Swash Caps"/>
                <a:sym typeface="Delius Swash Caps"/>
                <a:hlinkClick r:id="rId5" action="ppaction://hlinksldjump"/>
              </a:rPr>
              <a:t>Go </a:t>
            </a:r>
            <a:r>
              <a:rPr lang="en" sz="2400" u="sng" dirty="0">
                <a:solidFill>
                  <a:srgbClr val="FF0000"/>
                </a:solidFill>
                <a:latin typeface="Delius Swash Caps"/>
                <a:ea typeface="Delius Swash Caps"/>
                <a:cs typeface="Delius Swash Caps"/>
                <a:sym typeface="Delius Swash Caps"/>
                <a:hlinkClick r:id="rId5" action="ppaction://hlinksldjump"/>
              </a:rPr>
              <a:t>Back to Choice Screen</a:t>
            </a:r>
            <a:endParaRPr lang="en" sz="2400" u="sng" dirty="0">
              <a:solidFill>
                <a:srgbClr val="FF0000"/>
              </a:solidFill>
              <a:latin typeface="Delius Swash Caps"/>
              <a:ea typeface="Delius Swash Caps"/>
              <a:cs typeface="Delius Swash Caps"/>
              <a:sym typeface="Delius Swash Caps"/>
              <a:hlinkClick r:id=""/>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1000"/>
                                        <p:tgtEl>
                                          <p:spTgt spid="198"/>
                                        </p:tgtEl>
                                        <p:attrNameLst>
                                          <p:attrName>ppt_w</p:attrName>
                                        </p:attrNameLst>
                                      </p:cBhvr>
                                      <p:tavLst>
                                        <p:tav tm="0">
                                          <p:val>
                                            <p:strVal val="0"/>
                                          </p:val>
                                        </p:tav>
                                        <p:tav tm="100000">
                                          <p:val>
                                            <p:strVal val="#ppt_w"/>
                                          </p:val>
                                        </p:tav>
                                      </p:tavLst>
                                    </p:anim>
                                    <p:anim calcmode="lin" valueType="num">
                                      <p:cBhvr additive="base">
                                        <p:cTn id="8" dur="1000"/>
                                        <p:tgtEl>
                                          <p:spTgt spid="198"/>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97"/>
                                        </p:tgtEl>
                                        <p:attrNameLst>
                                          <p:attrName>style.visibility</p:attrName>
                                        </p:attrNameLst>
                                      </p:cBhvr>
                                      <p:to>
                                        <p:strVal val="visible"/>
                                      </p:to>
                                    </p:set>
                                    <p:animEffect transition="in" filter="fade">
                                      <p:cBhvr>
                                        <p:cTn id="11"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9" name="Picture 8" descr="Copy of French Indian War Presentation Simul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8" name="Shape 208"/>
          <p:cNvPicPr preferRelativeResize="0"/>
          <p:nvPr/>
        </p:nvPicPr>
        <p:blipFill>
          <a:blip r:embed="rId4">
            <a:alphaModFix/>
          </a:blip>
          <a:stretch>
            <a:fillRect/>
          </a:stretch>
        </p:blipFill>
        <p:spPr>
          <a:xfrm>
            <a:off x="3354705" y="249680"/>
            <a:ext cx="5309600" cy="6465624"/>
          </a:xfrm>
          <a:prstGeom prst="rect">
            <a:avLst/>
          </a:prstGeom>
          <a:noFill/>
          <a:ln>
            <a:noFill/>
          </a:ln>
        </p:spPr>
      </p:pic>
      <p:sp>
        <p:nvSpPr>
          <p:cNvPr id="209" name="Shape 209"/>
          <p:cNvSpPr txBox="1"/>
          <p:nvPr/>
        </p:nvSpPr>
        <p:spPr>
          <a:xfrm>
            <a:off x="3417225" y="329400"/>
            <a:ext cx="5017500" cy="6199200"/>
          </a:xfrm>
          <a:prstGeom prst="rect">
            <a:avLst/>
          </a:prstGeom>
          <a:noFill/>
          <a:ln>
            <a:noFill/>
          </a:ln>
        </p:spPr>
        <p:txBody>
          <a:bodyPr lIns="91425" tIns="91425" rIns="91425" bIns="91425" anchor="t" anchorCtr="0">
            <a:noAutofit/>
          </a:bodyPr>
          <a:lstStyle/>
          <a:p>
            <a:pPr lvl="0" rtl="0">
              <a:spcBef>
                <a:spcPts val="0"/>
              </a:spcBef>
              <a:buNone/>
            </a:pPr>
            <a:r>
              <a:rPr lang="en" sz="2500" dirty="0">
                <a:latin typeface="Coustard"/>
                <a:ea typeface="Coustard"/>
                <a:cs typeface="Coustard"/>
                <a:sym typeface="Coustard"/>
              </a:rPr>
              <a:t>You are a Native American .  Your tribe was pushed into the Ohio River Valley by the British settlers in the thirteen colonies and now they are trying to push you out of the Ohio River Valley.</a:t>
            </a:r>
          </a:p>
          <a:p>
            <a:pPr lvl="0" rtl="0">
              <a:spcBef>
                <a:spcPts val="0"/>
              </a:spcBef>
              <a:buNone/>
            </a:pPr>
            <a:endParaRPr sz="2500" dirty="0">
              <a:latin typeface="Coustard"/>
              <a:ea typeface="Coustard"/>
              <a:cs typeface="Coustard"/>
              <a:sym typeface="Coustard"/>
            </a:endParaRPr>
          </a:p>
          <a:p>
            <a:pPr lvl="0" rtl="0">
              <a:spcBef>
                <a:spcPts val="0"/>
              </a:spcBef>
              <a:buNone/>
            </a:pPr>
            <a:r>
              <a:rPr lang="en" sz="2500" dirty="0">
                <a:latin typeface="Coustard"/>
                <a:ea typeface="Coustard"/>
                <a:cs typeface="Coustard"/>
                <a:sym typeface="Coustard"/>
              </a:rPr>
              <a:t>Task:</a:t>
            </a:r>
          </a:p>
          <a:p>
            <a:pPr marL="457200" lvl="0" indent="-387350" rtl="0">
              <a:spcBef>
                <a:spcPts val="0"/>
              </a:spcBef>
              <a:buClr>
                <a:srgbClr val="000000"/>
              </a:buClr>
              <a:buSzPct val="100000"/>
              <a:buFont typeface="Coustard"/>
              <a:buAutoNum type="arabicParenR"/>
            </a:pPr>
            <a:r>
              <a:rPr lang="en" sz="2500" dirty="0">
                <a:latin typeface="Coustard"/>
                <a:ea typeface="Coustard"/>
                <a:cs typeface="Coustard"/>
                <a:sym typeface="Coustard"/>
              </a:rPr>
              <a:t>Losehunting lands.  Spin the spinner to determine how many.</a:t>
            </a:r>
          </a:p>
          <a:p>
            <a:pPr marL="457200" lvl="0" indent="-387350" rtl="0">
              <a:spcBef>
                <a:spcPts val="0"/>
              </a:spcBef>
              <a:buClr>
                <a:srgbClr val="000000"/>
              </a:buClr>
              <a:buSzPct val="100000"/>
              <a:buFont typeface="Coustard"/>
              <a:buAutoNum type="arabicParenR"/>
            </a:pPr>
            <a:r>
              <a:rPr lang="en" sz="2500" dirty="0">
                <a:latin typeface="Coustard"/>
                <a:ea typeface="Coustard"/>
                <a:cs typeface="Coustard"/>
                <a:sym typeface="Coustard"/>
              </a:rPr>
              <a:t>Build a British house.  Spin the spinner to determine how many.</a:t>
            </a:r>
          </a:p>
          <a:p>
            <a:pPr lvl="0" algn="ctr"/>
            <a:r>
              <a:rPr lang="en" sz="1800" u="sng" dirty="0">
                <a:solidFill>
                  <a:srgbClr val="FF0000"/>
                </a:solidFill>
                <a:latin typeface="Delius Swash Caps"/>
                <a:ea typeface="Delius Swash Caps"/>
                <a:cs typeface="Delius Swash Caps"/>
                <a:sym typeface="Delius Swash Caps"/>
                <a:hlinkClick r:id="rId5" action="ppaction://hlinksldjump"/>
              </a:rPr>
              <a:t>Go Back to Choice Screen</a:t>
            </a:r>
            <a:endParaRPr lang="en" sz="1800" u="sng" dirty="0">
              <a:solidFill>
                <a:srgbClr val="FF0000"/>
              </a:solidFill>
              <a:latin typeface="Delius Swash Caps"/>
              <a:ea typeface="Delius Swash Caps"/>
              <a:cs typeface="Delius Swash Caps"/>
              <a:sym typeface="Delius Swash Caps"/>
              <a:hlinkClick r:id=""/>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1000"/>
                                        <p:tgtEl>
                                          <p:spTgt spid="208"/>
                                        </p:tgtEl>
                                        <p:attrNameLst>
                                          <p:attrName>ppt_w</p:attrName>
                                        </p:attrNameLst>
                                      </p:cBhvr>
                                      <p:tavLst>
                                        <p:tav tm="0">
                                          <p:val>
                                            <p:strVal val="0"/>
                                          </p:val>
                                        </p:tav>
                                        <p:tav tm="100000">
                                          <p:val>
                                            <p:strVal val="#ppt_w"/>
                                          </p:val>
                                        </p:tav>
                                      </p:tavLst>
                                    </p:anim>
                                    <p:anim calcmode="lin" valueType="num">
                                      <p:cBhvr additive="base">
                                        <p:cTn id="8" dur="1000"/>
                                        <p:tgtEl>
                                          <p:spTgt spid="208"/>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8" name="Picture 7" descr="Copy of French Indian War Presentation Simulation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7" name="Shape 197"/>
          <p:cNvPicPr preferRelativeResize="0"/>
          <p:nvPr/>
        </p:nvPicPr>
        <p:blipFill>
          <a:blip r:embed="rId4">
            <a:alphaModFix/>
          </a:blip>
          <a:stretch>
            <a:fillRect/>
          </a:stretch>
        </p:blipFill>
        <p:spPr>
          <a:xfrm>
            <a:off x="2108455" y="331355"/>
            <a:ext cx="5309600" cy="6465624"/>
          </a:xfrm>
          <a:prstGeom prst="rect">
            <a:avLst/>
          </a:prstGeom>
          <a:noFill/>
          <a:ln>
            <a:noFill/>
          </a:ln>
        </p:spPr>
      </p:pic>
      <p:sp>
        <p:nvSpPr>
          <p:cNvPr id="198" name="Shape 198"/>
          <p:cNvSpPr txBox="1"/>
          <p:nvPr/>
        </p:nvSpPr>
        <p:spPr>
          <a:xfrm>
            <a:off x="2211487" y="414525"/>
            <a:ext cx="5017500" cy="6764699"/>
          </a:xfrm>
          <a:prstGeom prst="rect">
            <a:avLst/>
          </a:prstGeom>
          <a:noFill/>
          <a:ln>
            <a:noFill/>
          </a:ln>
        </p:spPr>
        <p:txBody>
          <a:bodyPr lIns="91425" tIns="91425" rIns="91425" bIns="91425" anchor="t" anchorCtr="0">
            <a:noAutofit/>
          </a:bodyPr>
          <a:lstStyle/>
          <a:p>
            <a:pPr algn="ctr"/>
            <a:endParaRPr lang="en-US" sz="2400" u="sng" dirty="0" smtClean="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smtClean="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smtClean="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smtClean="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smtClean="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smtClean="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smtClean="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smtClean="0">
              <a:solidFill>
                <a:srgbClr val="FF0000"/>
              </a:solidFill>
              <a:latin typeface="Delius Swash Caps"/>
              <a:ea typeface="Delius Swash Caps"/>
              <a:cs typeface="Delius Swash Caps"/>
              <a:sym typeface="Delius Swash Caps"/>
              <a:hlinkClick r:id="rId5" action="ppaction://hlinksldjump"/>
            </a:endParaRPr>
          </a:p>
          <a:p>
            <a:pPr lvl="0" algn="ctr"/>
            <a:endParaRPr lang="en-US" sz="2400" u="sng" dirty="0">
              <a:solidFill>
                <a:srgbClr val="FF0000"/>
              </a:solidFill>
              <a:latin typeface="Delius Swash Caps"/>
              <a:ea typeface="Delius Swash Caps"/>
              <a:cs typeface="Delius Swash Caps"/>
              <a:sym typeface="Delius Swash Caps"/>
              <a:hlinkClick r:id="rId5" action="ppaction://hlinksldjump"/>
            </a:endParaRPr>
          </a:p>
          <a:p>
            <a:pPr lvl="0" algn="ctr"/>
            <a:r>
              <a:rPr lang="en" sz="2400" u="sng" dirty="0" smtClean="0">
                <a:solidFill>
                  <a:srgbClr val="FF0000"/>
                </a:solidFill>
                <a:latin typeface="Delius Swash Caps"/>
                <a:ea typeface="Delius Swash Caps"/>
                <a:cs typeface="Delius Swash Caps"/>
                <a:sym typeface="Delius Swash Caps"/>
                <a:hlinkClick r:id="rId5" action="ppaction://hlinksldjump"/>
              </a:rPr>
              <a:t>Go </a:t>
            </a:r>
            <a:r>
              <a:rPr lang="en" sz="2400" u="sng" dirty="0">
                <a:solidFill>
                  <a:srgbClr val="FF0000"/>
                </a:solidFill>
                <a:latin typeface="Delius Swash Caps"/>
                <a:ea typeface="Delius Swash Caps"/>
                <a:cs typeface="Delius Swash Caps"/>
                <a:sym typeface="Delius Swash Caps"/>
                <a:hlinkClick r:id="rId5" action="ppaction://hlinksldjump"/>
              </a:rPr>
              <a:t>Back to Choice Screen</a:t>
            </a:r>
            <a:endParaRPr lang="en" sz="2400" u="sng" dirty="0">
              <a:solidFill>
                <a:srgbClr val="FF0000"/>
              </a:solidFill>
              <a:latin typeface="Delius Swash Caps"/>
              <a:ea typeface="Delius Swash Caps"/>
              <a:cs typeface="Delius Swash Caps"/>
              <a:sym typeface="Delius Swash Caps"/>
              <a:hlinkClick r:id=""/>
            </a:endParaRPr>
          </a:p>
        </p:txBody>
      </p:sp>
      <p:sp>
        <p:nvSpPr>
          <p:cNvPr id="3" name="TextBox 2"/>
          <p:cNvSpPr txBox="1"/>
          <p:nvPr/>
        </p:nvSpPr>
        <p:spPr>
          <a:xfrm>
            <a:off x="2308502" y="414525"/>
            <a:ext cx="4920485" cy="5632310"/>
          </a:xfrm>
          <a:prstGeom prst="rect">
            <a:avLst/>
          </a:prstGeom>
          <a:noFill/>
        </p:spPr>
        <p:txBody>
          <a:bodyPr wrap="square" rtlCol="0">
            <a:spAutoFit/>
          </a:bodyPr>
          <a:lstStyle/>
          <a:p>
            <a:r>
              <a:rPr lang="en-US" sz="2400" dirty="0"/>
              <a:t>You are a young British family that has been living in the Ohio River Valley.  You really enjoy your lives in the valley and decide to invest some money into more property that you can sell to other British settlers.</a:t>
            </a:r>
          </a:p>
          <a:p>
            <a:endParaRPr lang="en-US" sz="2400" dirty="0"/>
          </a:p>
          <a:p>
            <a:r>
              <a:rPr lang="en-US" sz="2400" dirty="0"/>
              <a:t>Task:</a:t>
            </a:r>
          </a:p>
          <a:p>
            <a:r>
              <a:rPr lang="en-US" sz="2400" dirty="0" smtClean="0"/>
              <a:t>1) Build </a:t>
            </a:r>
            <a:r>
              <a:rPr lang="en-US" sz="2400" dirty="0"/>
              <a:t>houses.  Spin the spinner to determine how many.</a:t>
            </a:r>
          </a:p>
          <a:p>
            <a:r>
              <a:rPr lang="en-US" sz="2400" dirty="0" smtClean="0"/>
              <a:t>2)Destroy </a:t>
            </a:r>
            <a:r>
              <a:rPr lang="en-US" sz="2400" dirty="0"/>
              <a:t>1 French fort.</a:t>
            </a:r>
          </a:p>
          <a:p>
            <a:r>
              <a:rPr lang="en-US" sz="2400" dirty="0" smtClean="0"/>
              <a:t>3) Destroy </a:t>
            </a:r>
            <a:r>
              <a:rPr lang="en-US" sz="2400" dirty="0"/>
              <a:t>Native American hunting lands.  Spin the spinner to determine how many.</a:t>
            </a:r>
          </a:p>
        </p:txBody>
      </p:sp>
    </p:spTree>
    <p:extLst>
      <p:ext uri="{BB962C8B-B14F-4D97-AF65-F5344CB8AC3E}">
        <p14:creationId xmlns:p14="http://schemas.microsoft.com/office/powerpoint/2010/main" val="236658111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additive="base">
                                        <p:cTn id="7" dur="500" fill="hold"/>
                                        <p:tgtEl>
                                          <p:spTgt spid="197"/>
                                        </p:tgtEl>
                                        <p:attrNameLst>
                                          <p:attrName>ppt_x</p:attrName>
                                        </p:attrNameLst>
                                      </p:cBhvr>
                                      <p:tavLst>
                                        <p:tav tm="0">
                                          <p:val>
                                            <p:strVal val="#ppt_x"/>
                                          </p:val>
                                        </p:tav>
                                        <p:tav tm="100000">
                                          <p:val>
                                            <p:strVal val="#ppt_x"/>
                                          </p:val>
                                        </p:tav>
                                      </p:tavLst>
                                    </p:anim>
                                    <p:anim calcmode="lin" valueType="num">
                                      <p:cBhvr additive="base">
                                        <p:cTn id="8" dur="5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311708" y="992766"/>
            <a:ext cx="8520599" cy="2736899"/>
          </a:xfrm>
          <a:prstGeom prst="rect">
            <a:avLst/>
          </a:prstGeom>
        </p:spPr>
        <p:txBody>
          <a:bodyPr lIns="91425" tIns="91425" rIns="91425" bIns="91425" anchor="b" anchorCtr="0">
            <a:noAutofit/>
          </a:bodyPr>
          <a:lstStyle/>
          <a:p>
            <a:pPr>
              <a:spcBef>
                <a:spcPts val="0"/>
              </a:spcBef>
              <a:buNone/>
            </a:pPr>
            <a:endParaRPr/>
          </a:p>
        </p:txBody>
      </p:sp>
      <p:sp>
        <p:nvSpPr>
          <p:cNvPr id="57" name="Shape 57"/>
          <p:cNvSpPr txBox="1">
            <a:spLocks noGrp="1"/>
          </p:cNvSpPr>
          <p:nvPr>
            <p:ph type="subTitle" idx="1"/>
          </p:nvPr>
        </p:nvSpPr>
        <p:spPr>
          <a:xfrm>
            <a:off x="311700" y="3778833"/>
            <a:ext cx="8520599" cy="1056899"/>
          </a:xfrm>
          <a:prstGeom prst="rect">
            <a:avLst/>
          </a:prstGeom>
        </p:spPr>
        <p:txBody>
          <a:bodyPr lIns="91425" tIns="91425" rIns="91425" bIns="91425" anchor="t" anchorCtr="0">
            <a:noAutofit/>
          </a:bodyPr>
          <a:lstStyle/>
          <a:p>
            <a:pPr>
              <a:spcBef>
                <a:spcPts val="0"/>
              </a:spcBef>
              <a:buNone/>
            </a:pPr>
            <a:endParaRPr/>
          </a:p>
        </p:txBody>
      </p:sp>
      <p:pic>
        <p:nvPicPr>
          <p:cNvPr id="58" name="Shape 58"/>
          <p:cNvPicPr preferRelativeResize="0"/>
          <p:nvPr/>
        </p:nvPicPr>
        <p:blipFill>
          <a:blip r:embed="rId3">
            <a:alphaModFix/>
          </a:blip>
          <a:stretch>
            <a:fillRect/>
          </a:stretch>
        </p:blipFill>
        <p:spPr>
          <a:xfrm>
            <a:off x="-111325" y="0"/>
            <a:ext cx="9567731" cy="6857999"/>
          </a:xfrm>
          <a:prstGeom prst="rect">
            <a:avLst/>
          </a:prstGeom>
          <a:noFill/>
          <a:ln>
            <a:noFill/>
          </a:ln>
        </p:spPr>
      </p:pic>
      <p:sp>
        <p:nvSpPr>
          <p:cNvPr id="59" name="Shape 59"/>
          <p:cNvSpPr txBox="1"/>
          <p:nvPr/>
        </p:nvSpPr>
        <p:spPr>
          <a:xfrm>
            <a:off x="122475" y="178125"/>
            <a:ext cx="9021600" cy="1914900"/>
          </a:xfrm>
          <a:prstGeom prst="rect">
            <a:avLst/>
          </a:prstGeom>
          <a:noFill/>
          <a:ln>
            <a:noFill/>
          </a:ln>
        </p:spPr>
        <p:txBody>
          <a:bodyPr lIns="91425" tIns="91425" rIns="91425" bIns="91425" anchor="t" anchorCtr="0">
            <a:noAutofit/>
          </a:bodyPr>
          <a:lstStyle/>
          <a:p>
            <a:pPr lvl="0" algn="ctr" rtl="0">
              <a:spcBef>
                <a:spcPts val="0"/>
              </a:spcBef>
              <a:buNone/>
            </a:pPr>
            <a:r>
              <a:rPr lang="en" sz="3000">
                <a:latin typeface="Walter Turncoat"/>
                <a:ea typeface="Walter Turncoat"/>
                <a:cs typeface="Walter Turncoat"/>
                <a:sym typeface="Walter Turncoat"/>
              </a:rPr>
              <a:t>In the early 1700’s more and more people started moving to an area just west of the thirteen British colonies.  This area was known as the Ohio River Valley.</a:t>
            </a:r>
          </a:p>
        </p:txBody>
      </p:sp>
      <p:pic>
        <p:nvPicPr>
          <p:cNvPr id="60" name="Shape 60"/>
          <p:cNvPicPr preferRelativeResize="0"/>
          <p:nvPr/>
        </p:nvPicPr>
        <p:blipFill rotWithShape="1">
          <a:blip r:embed="rId4">
            <a:alphaModFix/>
          </a:blip>
          <a:srcRect r="-836"/>
          <a:stretch/>
        </p:blipFill>
        <p:spPr>
          <a:xfrm>
            <a:off x="1751802" y="2243500"/>
            <a:ext cx="5762951" cy="4319349"/>
          </a:xfrm>
          <a:prstGeom prst="rect">
            <a:avLst/>
          </a:prstGeom>
          <a:noFill/>
          <a:ln w="76200" cap="flat" cmpd="sng">
            <a:solidFill>
              <a:srgbClr val="000000"/>
            </a:solidFill>
            <a:prstDash val="solid"/>
            <a:round/>
            <a:headEnd type="none" w="med" len="med"/>
            <a:tailEnd type="none" w="med" len="med"/>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p:tgtEl>
                                          <p:spTgt spid="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11700" y="593366"/>
            <a:ext cx="8520599" cy="763500"/>
          </a:xfrm>
          <a:prstGeom prst="rect">
            <a:avLst/>
          </a:prstGeom>
        </p:spPr>
        <p:txBody>
          <a:bodyPr lIns="91425" tIns="91425" rIns="91425" bIns="91425" anchor="t" anchorCtr="0">
            <a:noAutofit/>
          </a:bodyPr>
          <a:lstStyle/>
          <a:p>
            <a:pPr>
              <a:spcBef>
                <a:spcPts val="0"/>
              </a:spcBef>
              <a:buNone/>
            </a:pPr>
            <a:endParaRPr/>
          </a:p>
        </p:txBody>
      </p:sp>
      <p:sp>
        <p:nvSpPr>
          <p:cNvPr id="215" name="Shape 215"/>
          <p:cNvSpPr txBox="1">
            <a:spLocks noGrp="1"/>
          </p:cNvSpPr>
          <p:nvPr>
            <p:ph type="body" idx="1"/>
          </p:nvPr>
        </p:nvSpPr>
        <p:spPr>
          <a:xfrm>
            <a:off x="311700" y="1536633"/>
            <a:ext cx="8520599" cy="4555199"/>
          </a:xfrm>
          <a:prstGeom prst="rect">
            <a:avLst/>
          </a:prstGeom>
        </p:spPr>
        <p:txBody>
          <a:bodyPr lIns="91425" tIns="91425" rIns="91425" bIns="91425" anchor="t" anchorCtr="0">
            <a:noAutofit/>
          </a:bodyPr>
          <a:lstStyle/>
          <a:p>
            <a:pPr>
              <a:spcBef>
                <a:spcPts val="0"/>
              </a:spcBef>
              <a:buNone/>
            </a:pPr>
            <a:endParaRPr/>
          </a:p>
        </p:txBody>
      </p:sp>
      <p:pic>
        <p:nvPicPr>
          <p:cNvPr id="216" name="Shape 216"/>
          <p:cNvPicPr preferRelativeResize="0"/>
          <p:nvPr/>
        </p:nvPicPr>
        <p:blipFill>
          <a:blip r:embed="rId3">
            <a:alphaModFix/>
          </a:blip>
          <a:stretch>
            <a:fillRect/>
          </a:stretch>
        </p:blipFill>
        <p:spPr>
          <a:xfrm>
            <a:off x="0" y="0"/>
            <a:ext cx="9144000" cy="6858000"/>
          </a:xfrm>
          <a:prstGeom prst="rect">
            <a:avLst/>
          </a:prstGeom>
          <a:noFill/>
          <a:ln>
            <a:noFill/>
          </a:ln>
        </p:spPr>
      </p:pic>
      <p:sp>
        <p:nvSpPr>
          <p:cNvPr id="217" name="Shape 217"/>
          <p:cNvSpPr/>
          <p:nvPr/>
        </p:nvSpPr>
        <p:spPr>
          <a:xfrm>
            <a:off x="397723" y="258100"/>
            <a:ext cx="4402702" cy="1447799"/>
          </a:xfrm>
          <a:prstGeom prst="rect">
            <a:avLst/>
          </a:prstGeom>
        </p:spPr>
        <p:txBody>
          <a:bodyPr>
            <a:prstTxWarp prst="textPlain">
              <a:avLst/>
            </a:prstTxWarp>
          </a:bodyPr>
          <a:lstStyle/>
          <a:p>
            <a:pPr algn="ctr"/>
            <a:r>
              <a:rPr b="0" i="0" dirty="0">
                <a:ln w="38100" cap="flat" cmpd="sng">
                  <a:solidFill>
                    <a:srgbClr val="000000"/>
                  </a:solidFill>
                  <a:prstDash val="solid"/>
                  <a:round/>
                  <a:headEnd type="none" w="med" len="med"/>
                  <a:tailEnd type="none" w="med" len="med"/>
                </a:ln>
                <a:solidFill>
                  <a:srgbClr val="FF00FF"/>
                </a:solidFill>
                <a:latin typeface="Cooper Black"/>
                <a:cs typeface="Cooper Black"/>
              </a:rPr>
              <a:t>So...</a:t>
            </a:r>
          </a:p>
        </p:txBody>
      </p:sp>
      <p:sp>
        <p:nvSpPr>
          <p:cNvPr id="218" name="Shape 218"/>
          <p:cNvSpPr/>
          <p:nvPr/>
        </p:nvSpPr>
        <p:spPr>
          <a:xfrm rot="996051">
            <a:off x="827924" y="3617523"/>
            <a:ext cx="7508545" cy="1447800"/>
          </a:xfrm>
          <a:prstGeom prst="rect">
            <a:avLst/>
          </a:prstGeom>
        </p:spPr>
        <p:txBody>
          <a:bodyPr>
            <a:prstTxWarp prst="textPlain">
              <a:avLst/>
            </a:prstTxWarp>
          </a:bodyPr>
          <a:lstStyle/>
          <a:p>
            <a:pPr algn="ctr"/>
            <a:r>
              <a:rPr b="0" i="0" dirty="0">
                <a:ln w="38100" cap="flat" cmpd="sng">
                  <a:solidFill>
                    <a:srgbClr val="000000"/>
                  </a:solidFill>
                  <a:prstDash val="solid"/>
                  <a:round/>
                  <a:headEnd type="none" w="med" len="med"/>
                  <a:tailEnd type="none" w="med" len="med"/>
                </a:ln>
                <a:solidFill>
                  <a:srgbClr val="00FFFF"/>
                </a:solidFill>
                <a:latin typeface="Cooper Black"/>
                <a:cs typeface="Cooper Black"/>
              </a:rPr>
              <a:t>who won?</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p:cNvPicPr preferRelativeResize="0"/>
          <p:nvPr/>
        </p:nvPicPr>
        <p:blipFill>
          <a:blip r:embed="rId3">
            <a:alphaModFix/>
          </a:blip>
          <a:stretch>
            <a:fillRect/>
          </a:stretch>
        </p:blipFill>
        <p:spPr>
          <a:xfrm>
            <a:off x="-335775" y="0"/>
            <a:ext cx="10295736" cy="6858000"/>
          </a:xfrm>
          <a:prstGeom prst="rect">
            <a:avLst/>
          </a:prstGeom>
          <a:noFill/>
          <a:ln>
            <a:noFill/>
          </a:ln>
        </p:spPr>
      </p:pic>
      <p:pic>
        <p:nvPicPr>
          <p:cNvPr id="224" name="Shape 224"/>
          <p:cNvPicPr preferRelativeResize="0"/>
          <p:nvPr/>
        </p:nvPicPr>
        <p:blipFill>
          <a:blip r:embed="rId4">
            <a:alphaModFix/>
          </a:blip>
          <a:stretch>
            <a:fillRect/>
          </a:stretch>
        </p:blipFill>
        <p:spPr>
          <a:xfrm>
            <a:off x="487072" y="196187"/>
            <a:ext cx="8169850" cy="6465624"/>
          </a:xfrm>
          <a:prstGeom prst="rect">
            <a:avLst/>
          </a:prstGeom>
          <a:noFill/>
          <a:ln>
            <a:noFill/>
          </a:ln>
        </p:spPr>
      </p:pic>
      <p:sp>
        <p:nvSpPr>
          <p:cNvPr id="225" name="Shape 225"/>
          <p:cNvSpPr/>
          <p:nvPr/>
        </p:nvSpPr>
        <p:spPr>
          <a:xfrm>
            <a:off x="754299" y="385225"/>
            <a:ext cx="7628271" cy="6028559"/>
          </a:xfrm>
          <a:prstGeom prst="rect">
            <a:avLst/>
          </a:prstGeom>
        </p:spPr>
        <p:txBody>
          <a:bodyPr>
            <a:prstTxWarp prst="textPlain">
              <a:avLst/>
            </a:prstTxWarp>
          </a:bodyPr>
          <a:lstStyle/>
          <a:p>
            <a:pPr algn="ctr"/>
            <a:r>
              <a:rPr sz="1600" b="0" i="0" dirty="0">
                <a:ln w="28575" cap="flat" cmpd="sng">
                  <a:solidFill>
                    <a:srgbClr val="000000"/>
                  </a:solidFill>
                  <a:prstDash val="solid"/>
                  <a:round/>
                  <a:headEnd type="none" w="med" len="med"/>
                  <a:tailEnd type="none" w="med" len="med"/>
                </a:ln>
                <a:solidFill>
                  <a:srgbClr val="00FF00"/>
                </a:solidFill>
                <a:latin typeface="Cooper Black"/>
                <a:cs typeface="Cooper Black"/>
              </a:rPr>
              <a:t>To win, one group would </a:t>
            </a:r>
            <a:r>
              <a:rPr sz="1600" b="0" i="0" dirty="0" smtClean="0">
                <a:ln w="28575" cap="flat" cmpd="sng">
                  <a:solidFill>
                    <a:srgbClr val="000000"/>
                  </a:solidFill>
                  <a:prstDash val="solid"/>
                  <a:round/>
                  <a:headEnd type="none" w="med" len="med"/>
                  <a:tailEnd type="none" w="med" len="med"/>
                </a:ln>
                <a:solidFill>
                  <a:srgbClr val="00FF00"/>
                </a:solidFill>
                <a:latin typeface="Cooper Black"/>
                <a:cs typeface="Cooper Black"/>
              </a:rPr>
              <a:t>need</a:t>
            </a:r>
            <a:br>
              <a:rPr sz="1600" b="0" i="0" dirty="0" smtClean="0">
                <a:ln w="28575" cap="flat" cmpd="sng">
                  <a:solidFill>
                    <a:srgbClr val="000000"/>
                  </a:solidFill>
                  <a:prstDash val="solid"/>
                  <a:round/>
                  <a:headEnd type="none" w="med" len="med"/>
                  <a:tailEnd type="none" w="med" len="med"/>
                </a:ln>
                <a:solidFill>
                  <a:srgbClr val="00FF00"/>
                </a:solidFill>
                <a:latin typeface="Cooper Black"/>
                <a:cs typeface="Cooper Black"/>
              </a:rPr>
            </a:br>
            <a:r>
              <a:rPr sz="1600" b="0" i="0" dirty="0" smtClean="0">
                <a:ln w="28575" cap="flat" cmpd="sng">
                  <a:solidFill>
                    <a:srgbClr val="000000"/>
                  </a:solidFill>
                  <a:prstDash val="solid"/>
                  <a:round/>
                  <a:headEnd type="none" w="med" len="med"/>
                  <a:tailEnd type="none" w="med" len="med"/>
                </a:ln>
                <a:solidFill>
                  <a:srgbClr val="00FF00"/>
                </a:solidFill>
                <a:latin typeface="Cooper Black"/>
                <a:cs typeface="Cooper Black"/>
              </a:rPr>
              <a:t>to </a:t>
            </a:r>
            <a:r>
              <a:rPr lang="en-US" sz="1600" b="0" i="0" dirty="0" smtClean="0">
                <a:ln w="28575" cap="flat" cmpd="sng">
                  <a:solidFill>
                    <a:srgbClr val="000000"/>
                  </a:solidFill>
                  <a:prstDash val="solid"/>
                  <a:round/>
                  <a:headEnd type="none" w="med" len="med"/>
                  <a:tailEnd type="none" w="med" len="med"/>
                </a:ln>
                <a:solidFill>
                  <a:srgbClr val="00FF00"/>
                </a:solidFill>
                <a:latin typeface="Cooper Black"/>
                <a:cs typeface="Cooper Black"/>
              </a:rPr>
              <a:t>control the whole board.</a:t>
            </a:r>
            <a:r>
              <a:rPr sz="1600" b="0" i="0" dirty="0">
                <a:ln w="28575" cap="flat" cmpd="sng">
                  <a:solidFill>
                    <a:srgbClr val="000000"/>
                  </a:solidFill>
                  <a:prstDash val="solid"/>
                  <a:round/>
                  <a:headEnd type="none" w="med" len="med"/>
                  <a:tailEnd type="none" w="med" len="med"/>
                </a:ln>
                <a:solidFill>
                  <a:srgbClr val="00FF00"/>
                </a:solidFill>
                <a:latin typeface="Cooper Black"/>
                <a:cs typeface="Cooper Black"/>
              </a:rPr>
              <a:t/>
            </a:r>
            <a:br>
              <a:rPr sz="1600" b="0" i="0" dirty="0">
                <a:ln w="28575" cap="flat" cmpd="sng">
                  <a:solidFill>
                    <a:srgbClr val="000000"/>
                  </a:solidFill>
                  <a:prstDash val="solid"/>
                  <a:round/>
                  <a:headEnd type="none" w="med" len="med"/>
                  <a:tailEnd type="none" w="med" len="med"/>
                </a:ln>
                <a:solidFill>
                  <a:srgbClr val="00FF00"/>
                </a:solidFill>
                <a:latin typeface="Cooper Black"/>
                <a:cs typeface="Cooper Black"/>
              </a:rPr>
            </a:br>
            <a:r>
              <a:rPr sz="1600" b="0" i="0" dirty="0">
                <a:ln w="28575" cap="flat" cmpd="sng">
                  <a:solidFill>
                    <a:srgbClr val="000000"/>
                  </a:solidFill>
                  <a:prstDash val="solid"/>
                  <a:round/>
                  <a:headEnd type="none" w="med" len="med"/>
                  <a:tailEnd type="none" w="med" len="med"/>
                </a:ln>
                <a:solidFill>
                  <a:srgbClr val="00FF00"/>
                </a:solidFill>
                <a:latin typeface="Cooper Black"/>
                <a:cs typeface="Cooper Black"/>
              </a:rPr>
              <a:t>This means that they would have </a:t>
            </a:r>
            <a:br>
              <a:rPr sz="1600" b="0" i="0" dirty="0">
                <a:ln w="28575" cap="flat" cmpd="sng">
                  <a:solidFill>
                    <a:srgbClr val="000000"/>
                  </a:solidFill>
                  <a:prstDash val="solid"/>
                  <a:round/>
                  <a:headEnd type="none" w="med" len="med"/>
                  <a:tailEnd type="none" w="med" len="med"/>
                </a:ln>
                <a:solidFill>
                  <a:srgbClr val="00FF00"/>
                </a:solidFill>
                <a:latin typeface="Cooper Black"/>
                <a:cs typeface="Cooper Black"/>
              </a:rPr>
            </a:br>
            <a:r>
              <a:rPr lang="en-US" sz="1600" b="0" i="0" dirty="0" smtClean="0">
                <a:ln w="28575" cap="flat" cmpd="sng">
                  <a:solidFill>
                    <a:srgbClr val="000000"/>
                  </a:solidFill>
                  <a:prstDash val="solid"/>
                  <a:round/>
                  <a:headEnd type="none" w="med" len="med"/>
                  <a:tailEnd type="none" w="med" len="med"/>
                </a:ln>
                <a:solidFill>
                  <a:srgbClr val="00FF00"/>
                </a:solidFill>
                <a:latin typeface="Cooper Black"/>
                <a:cs typeface="Cooper Black"/>
              </a:rPr>
              <a:t>be the only group with any tokens on the board</a:t>
            </a:r>
            <a:r>
              <a:rPr sz="1600" b="0" i="0" dirty="0" smtClean="0">
                <a:ln w="28575" cap="flat" cmpd="sng">
                  <a:solidFill>
                    <a:srgbClr val="000000"/>
                  </a:solidFill>
                  <a:prstDash val="solid"/>
                  <a:round/>
                  <a:headEnd type="none" w="med" len="med"/>
                  <a:tailEnd type="none" w="med" len="med"/>
                </a:ln>
                <a:solidFill>
                  <a:srgbClr val="00FF00"/>
                </a:solidFill>
                <a:latin typeface="Cooper Black"/>
                <a:cs typeface="Cooper Black"/>
              </a:rPr>
              <a:t>.</a:t>
            </a:r>
            <a:endParaRPr sz="1600" b="0" i="0" dirty="0">
              <a:ln w="28575" cap="flat" cmpd="sng">
                <a:solidFill>
                  <a:srgbClr val="000000"/>
                </a:solidFill>
                <a:prstDash val="solid"/>
                <a:round/>
                <a:headEnd type="none" w="med" len="med"/>
                <a:tailEnd type="none" w="med" len="med"/>
              </a:ln>
              <a:solidFill>
                <a:srgbClr val="00FF00"/>
              </a:solidFill>
              <a:latin typeface="Cooper Black"/>
              <a:cs typeface="Cooper Black"/>
            </a:endParaRP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Shape 230"/>
          <p:cNvPicPr preferRelativeResize="0"/>
          <p:nvPr/>
        </p:nvPicPr>
        <p:blipFill>
          <a:blip r:embed="rId3">
            <a:alphaModFix/>
          </a:blip>
          <a:stretch>
            <a:fillRect/>
          </a:stretch>
        </p:blipFill>
        <p:spPr>
          <a:xfrm>
            <a:off x="-335775" y="0"/>
            <a:ext cx="10295736" cy="6858000"/>
          </a:xfrm>
          <a:prstGeom prst="rect">
            <a:avLst/>
          </a:prstGeom>
          <a:noFill/>
          <a:ln>
            <a:noFill/>
          </a:ln>
        </p:spPr>
      </p:pic>
      <p:pic>
        <p:nvPicPr>
          <p:cNvPr id="231" name="Shape 231"/>
          <p:cNvPicPr preferRelativeResize="0"/>
          <p:nvPr/>
        </p:nvPicPr>
        <p:blipFill>
          <a:blip r:embed="rId4">
            <a:alphaModFix/>
          </a:blip>
          <a:stretch>
            <a:fillRect/>
          </a:stretch>
        </p:blipFill>
        <p:spPr>
          <a:xfrm>
            <a:off x="487072" y="196187"/>
            <a:ext cx="8169850" cy="6465624"/>
          </a:xfrm>
          <a:prstGeom prst="rect">
            <a:avLst/>
          </a:prstGeom>
          <a:noFill/>
          <a:ln>
            <a:noFill/>
          </a:ln>
        </p:spPr>
      </p:pic>
      <p:sp>
        <p:nvSpPr>
          <p:cNvPr id="232" name="Shape 232"/>
          <p:cNvSpPr/>
          <p:nvPr/>
        </p:nvSpPr>
        <p:spPr>
          <a:xfrm>
            <a:off x="739312" y="413075"/>
            <a:ext cx="7665374" cy="5707272"/>
          </a:xfrm>
          <a:prstGeom prst="rect">
            <a:avLst/>
          </a:prstGeom>
        </p:spPr>
        <p:txBody>
          <a:bodyPr>
            <a:prstTxWarp prst="textPlain">
              <a:avLst/>
            </a:prstTxWarp>
          </a:bodyPr>
          <a:lstStyle/>
          <a:p>
            <a:pPr algn="ctr"/>
            <a:r>
              <a:rPr b="0" i="0" dirty="0">
                <a:ln w="28575" cap="flat" cmpd="sng">
                  <a:solidFill>
                    <a:srgbClr val="000000"/>
                  </a:solidFill>
                  <a:prstDash val="solid"/>
                  <a:round/>
                  <a:headEnd type="none" w="med" len="med"/>
                  <a:tailEnd type="none" w="med" len="med"/>
                </a:ln>
                <a:solidFill>
                  <a:srgbClr val="00FFFF"/>
                </a:solidFill>
                <a:latin typeface="Cooper Black"/>
                <a:cs typeface="Cooper Black"/>
              </a:rPr>
              <a:t>Did this happen in your group?</a:t>
            </a:r>
            <a:br>
              <a:rPr b="0" i="0" dirty="0">
                <a:ln w="28575" cap="flat" cmpd="sng">
                  <a:solidFill>
                    <a:srgbClr val="000000"/>
                  </a:solidFill>
                  <a:prstDash val="solid"/>
                  <a:round/>
                  <a:headEnd type="none" w="med" len="med"/>
                  <a:tailEnd type="none" w="med" len="med"/>
                </a:ln>
                <a:solidFill>
                  <a:srgbClr val="00FFFF"/>
                </a:solidFill>
                <a:latin typeface="Cooper Black"/>
                <a:cs typeface="Cooper Black"/>
              </a:rPr>
            </a:br>
            <a:r>
              <a:rPr b="0" i="0" dirty="0">
                <a:ln w="28575" cap="flat" cmpd="sng">
                  <a:solidFill>
                    <a:srgbClr val="000000"/>
                  </a:solidFill>
                  <a:prstDash val="solid"/>
                  <a:round/>
                  <a:headEnd type="none" w="med" len="med"/>
                  <a:tailEnd type="none" w="med" len="med"/>
                </a:ln>
                <a:solidFill>
                  <a:srgbClr val="00FFFF"/>
                </a:solidFill>
                <a:latin typeface="Cooper Black"/>
                <a:cs typeface="Cooper Black"/>
              </a:rPr>
              <a:t/>
            </a:r>
            <a:br>
              <a:rPr b="0" i="0" dirty="0">
                <a:ln w="28575" cap="flat" cmpd="sng">
                  <a:solidFill>
                    <a:srgbClr val="000000"/>
                  </a:solidFill>
                  <a:prstDash val="solid"/>
                  <a:round/>
                  <a:headEnd type="none" w="med" len="med"/>
                  <a:tailEnd type="none" w="med" len="med"/>
                </a:ln>
                <a:solidFill>
                  <a:srgbClr val="00FFFF"/>
                </a:solidFill>
                <a:latin typeface="Cooper Black"/>
                <a:cs typeface="Cooper Black"/>
              </a:rPr>
            </a:br>
            <a:r>
              <a:rPr b="0" i="0" dirty="0">
                <a:ln w="28575" cap="flat" cmpd="sng">
                  <a:solidFill>
                    <a:srgbClr val="000000"/>
                  </a:solidFill>
                  <a:prstDash val="solid"/>
                  <a:round/>
                  <a:headEnd type="none" w="med" len="med"/>
                  <a:tailEnd type="none" w="med" len="med"/>
                </a:ln>
                <a:solidFill>
                  <a:srgbClr val="00FFFF"/>
                </a:solidFill>
                <a:latin typeface="Cooper Black"/>
                <a:cs typeface="Cooper Black"/>
              </a:rPr>
              <a:t>What about other groups in </a:t>
            </a:r>
            <a:br>
              <a:rPr b="0" i="0" dirty="0">
                <a:ln w="28575" cap="flat" cmpd="sng">
                  <a:solidFill>
                    <a:srgbClr val="000000"/>
                  </a:solidFill>
                  <a:prstDash val="solid"/>
                  <a:round/>
                  <a:headEnd type="none" w="med" len="med"/>
                  <a:tailEnd type="none" w="med" len="med"/>
                </a:ln>
                <a:solidFill>
                  <a:srgbClr val="00FFFF"/>
                </a:solidFill>
                <a:latin typeface="Cooper Black"/>
                <a:cs typeface="Cooper Black"/>
              </a:rPr>
            </a:br>
            <a:r>
              <a:rPr b="0" i="0" dirty="0">
                <a:ln w="28575" cap="flat" cmpd="sng">
                  <a:solidFill>
                    <a:srgbClr val="000000"/>
                  </a:solidFill>
                  <a:prstDash val="solid"/>
                  <a:round/>
                  <a:headEnd type="none" w="med" len="med"/>
                  <a:tailEnd type="none" w="med" len="med"/>
                </a:ln>
                <a:solidFill>
                  <a:srgbClr val="00FFFF"/>
                </a:solidFill>
                <a:latin typeface="Cooper Black"/>
                <a:cs typeface="Cooper Black"/>
              </a:rPr>
              <a:t>your class?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Shape 65"/>
          <p:cNvPicPr preferRelativeResize="0"/>
          <p:nvPr/>
        </p:nvPicPr>
        <p:blipFill rotWithShape="1">
          <a:blip r:embed="rId3">
            <a:alphaModFix/>
          </a:blip>
          <a:srcRect b="6568"/>
          <a:stretch/>
        </p:blipFill>
        <p:spPr>
          <a:xfrm>
            <a:off x="0" y="0"/>
            <a:ext cx="9144000" cy="6857999"/>
          </a:xfrm>
          <a:prstGeom prst="rect">
            <a:avLst/>
          </a:prstGeom>
          <a:noFill/>
          <a:ln>
            <a:noFill/>
          </a:ln>
        </p:spPr>
      </p:pic>
      <p:sp>
        <p:nvSpPr>
          <p:cNvPr id="66" name="Shape 66"/>
          <p:cNvSpPr txBox="1"/>
          <p:nvPr/>
        </p:nvSpPr>
        <p:spPr>
          <a:xfrm>
            <a:off x="58300" y="116100"/>
            <a:ext cx="8918100" cy="1503300"/>
          </a:xfrm>
          <a:prstGeom prst="rect">
            <a:avLst/>
          </a:prstGeom>
          <a:noFill/>
          <a:ln>
            <a:noFill/>
          </a:ln>
        </p:spPr>
        <p:txBody>
          <a:bodyPr lIns="91425" tIns="91425" rIns="91425" bIns="91425" anchor="t" anchorCtr="0">
            <a:noAutofit/>
          </a:bodyPr>
          <a:lstStyle/>
          <a:p>
            <a:pPr>
              <a:spcBef>
                <a:spcPts val="0"/>
              </a:spcBef>
              <a:buNone/>
            </a:pPr>
            <a:r>
              <a:rPr lang="en" sz="3000">
                <a:latin typeface="Walter Turncoat"/>
                <a:ea typeface="Walter Turncoat"/>
                <a:cs typeface="Walter Turncoat"/>
                <a:sym typeface="Walter Turncoat"/>
              </a:rPr>
              <a:t>The land around the Ohio River was attractive to people because it offered two things:</a:t>
            </a:r>
          </a:p>
        </p:txBody>
      </p:sp>
      <p:sp>
        <p:nvSpPr>
          <p:cNvPr id="67" name="Shape 67"/>
          <p:cNvSpPr/>
          <p:nvPr/>
        </p:nvSpPr>
        <p:spPr>
          <a:xfrm rot="-1040444">
            <a:off x="1768922" y="1974141"/>
            <a:ext cx="6266164" cy="450079"/>
          </a:xfrm>
          <a:prstGeom prst="rect">
            <a:avLst/>
          </a:prstGeom>
        </p:spPr>
        <p:txBody>
          <a:bodyPr>
            <a:prstTxWarp prst="textPlain">
              <a:avLst/>
            </a:prstTxWarp>
          </a:bodyPr>
          <a:lstStyle/>
          <a:p>
            <a:pPr algn="ctr"/>
            <a:r>
              <a:rPr b="0" i="0" dirty="0">
                <a:ln w="38100" cap="flat" cmpd="sng">
                  <a:solidFill>
                    <a:srgbClr val="000000"/>
                  </a:solidFill>
                  <a:prstDash val="solid"/>
                  <a:round/>
                  <a:headEnd type="none" w="med" len="med"/>
                  <a:tailEnd type="none" w="med" len="med"/>
                </a:ln>
                <a:solidFill>
                  <a:srgbClr val="00FFFF"/>
                </a:solidFill>
                <a:latin typeface="Arial Black"/>
                <a:cs typeface="Arial Black"/>
              </a:rPr>
              <a:t>Amazing Farmland!</a:t>
            </a:r>
          </a:p>
        </p:txBody>
      </p:sp>
      <p:sp>
        <p:nvSpPr>
          <p:cNvPr id="68" name="Shape 68"/>
          <p:cNvSpPr/>
          <p:nvPr/>
        </p:nvSpPr>
        <p:spPr>
          <a:xfrm rot="1178167">
            <a:off x="-68723" y="4061605"/>
            <a:ext cx="7069679" cy="467446"/>
          </a:xfrm>
          <a:prstGeom prst="rect">
            <a:avLst/>
          </a:prstGeom>
        </p:spPr>
        <p:txBody>
          <a:bodyPr>
            <a:prstTxWarp prst="textPlain">
              <a:avLst/>
            </a:prstTxWarp>
          </a:bodyPr>
          <a:lstStyle/>
          <a:p>
            <a:pPr algn="ctr"/>
            <a:r>
              <a:rPr b="0" i="0" dirty="0">
                <a:ln w="38100" cap="flat" cmpd="sng">
                  <a:solidFill>
                    <a:srgbClr val="000000"/>
                  </a:solidFill>
                  <a:prstDash val="solid"/>
                  <a:round/>
                  <a:headEnd type="none" w="med" len="med"/>
                  <a:tailEnd type="none" w="med" len="med"/>
                </a:ln>
                <a:solidFill>
                  <a:schemeClr val="accent4"/>
                </a:solidFill>
                <a:latin typeface="Cooper Black"/>
                <a:cs typeface="Cooper Black"/>
              </a:rPr>
              <a:t>Fabulous Forests for Hunting!!!</a:t>
            </a:r>
          </a:p>
        </p:txBody>
      </p:sp>
      <p:pic>
        <p:nvPicPr>
          <p:cNvPr id="69" name="Shape 69"/>
          <p:cNvPicPr preferRelativeResize="0"/>
          <p:nvPr/>
        </p:nvPicPr>
        <p:blipFill>
          <a:blip r:embed="rId4">
            <a:alphaModFix/>
          </a:blip>
          <a:stretch>
            <a:fillRect/>
          </a:stretch>
        </p:blipFill>
        <p:spPr>
          <a:xfrm>
            <a:off x="5635623" y="2597574"/>
            <a:ext cx="3557525" cy="4353223"/>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p:tgtEl>
                                          <p:spTgt spid="6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1000"/>
                                        <p:tgtEl>
                                          <p:spTgt spid="6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1000"/>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2" name="Picture 1" descr="Screen Shot 2015-10-16 at 5.51.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98291"/>
          </a:xfrm>
          <a:prstGeom prst="rect">
            <a:avLst/>
          </a:prstGeom>
        </p:spPr>
      </p:pic>
      <p:sp>
        <p:nvSpPr>
          <p:cNvPr id="75" name="Shape 75"/>
          <p:cNvSpPr txBox="1"/>
          <p:nvPr/>
        </p:nvSpPr>
        <p:spPr>
          <a:xfrm>
            <a:off x="61200" y="236084"/>
            <a:ext cx="9021600" cy="1914900"/>
          </a:xfrm>
          <a:prstGeom prst="rect">
            <a:avLst/>
          </a:prstGeom>
          <a:noFill/>
          <a:ln>
            <a:noFill/>
          </a:ln>
        </p:spPr>
        <p:txBody>
          <a:bodyPr lIns="91425" tIns="91425" rIns="91425" bIns="91425" anchor="t" anchorCtr="0">
            <a:noAutofit/>
          </a:bodyPr>
          <a:lstStyle/>
          <a:p>
            <a:pPr lvl="0" algn="ctr" rtl="0">
              <a:spcBef>
                <a:spcPts val="0"/>
              </a:spcBef>
              <a:buNone/>
            </a:pPr>
            <a:r>
              <a:rPr lang="en" sz="3600" dirty="0">
                <a:latin typeface="Walter Turncoat"/>
                <a:ea typeface="Walter Turncoat"/>
                <a:cs typeface="Walter Turncoat"/>
                <a:sym typeface="Walter Turncoat"/>
              </a:rPr>
              <a:t>Three major groups wanted to claim this land...</a:t>
            </a:r>
          </a:p>
        </p:txBody>
      </p:sp>
      <p:sp>
        <p:nvSpPr>
          <p:cNvPr id="80" name="Shape 80"/>
          <p:cNvSpPr/>
          <p:nvPr/>
        </p:nvSpPr>
        <p:spPr>
          <a:xfrm>
            <a:off x="156975" y="5145925"/>
            <a:ext cx="1800299" cy="343199"/>
          </a:xfrm>
          <a:prstGeom prst="roundRect">
            <a:avLst>
              <a:gd name="adj" fmla="val 16667"/>
            </a:avLst>
          </a:prstGeom>
          <a:solidFill>
            <a:schemeClr val="lt2"/>
          </a:solidFill>
          <a:ln w="76200" cap="flat" cmpd="sng">
            <a:solidFill>
              <a:srgbClr val="000000"/>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a:latin typeface="Delius Swash Caps"/>
                <a:ea typeface="Delius Swash Caps"/>
                <a:cs typeface="Delius Swash Caps"/>
                <a:sym typeface="Delius Swash Caps"/>
              </a:rPr>
              <a:t>Native Americans</a:t>
            </a:r>
          </a:p>
        </p:txBody>
      </p:sp>
      <p:sp>
        <p:nvSpPr>
          <p:cNvPr id="81" name="Shape 81"/>
          <p:cNvSpPr/>
          <p:nvPr/>
        </p:nvSpPr>
        <p:spPr>
          <a:xfrm>
            <a:off x="2369550" y="4507550"/>
            <a:ext cx="1800299" cy="562199"/>
          </a:xfrm>
          <a:prstGeom prst="roundRect">
            <a:avLst>
              <a:gd name="adj" fmla="val 16667"/>
            </a:avLst>
          </a:prstGeom>
          <a:solidFill>
            <a:schemeClr val="lt2"/>
          </a:solidFill>
          <a:ln w="762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latin typeface="Delius Swash Caps"/>
                <a:ea typeface="Delius Swash Caps"/>
                <a:cs typeface="Delius Swash Caps"/>
                <a:sym typeface="Delius Swash Caps"/>
              </a:rPr>
              <a:t>French Fur Trappers</a:t>
            </a:r>
          </a:p>
        </p:txBody>
      </p:sp>
      <p:sp>
        <p:nvSpPr>
          <p:cNvPr id="82" name="Shape 82"/>
          <p:cNvSpPr/>
          <p:nvPr/>
        </p:nvSpPr>
        <p:spPr>
          <a:xfrm>
            <a:off x="5992725" y="5226050"/>
            <a:ext cx="2176499" cy="562199"/>
          </a:xfrm>
          <a:prstGeom prst="roundRect">
            <a:avLst>
              <a:gd name="adj" fmla="val 16667"/>
            </a:avLst>
          </a:prstGeom>
          <a:solidFill>
            <a:schemeClr val="lt2"/>
          </a:solidFill>
          <a:ln w="762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latin typeface="Delius Swash Caps"/>
                <a:ea typeface="Delius Swash Caps"/>
                <a:cs typeface="Delius Swash Caps"/>
                <a:sym typeface="Delius Swash Caps"/>
              </a:rPr>
              <a:t>British Settlers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p:tgtEl>
                                          <p:spTgt spid="7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10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Shape 87"/>
          <p:cNvPicPr preferRelativeResize="0"/>
          <p:nvPr/>
        </p:nvPicPr>
        <p:blipFill>
          <a:blip r:embed="rId3">
            <a:alphaModFix/>
          </a:blip>
          <a:stretch>
            <a:fillRect/>
          </a:stretch>
        </p:blipFill>
        <p:spPr>
          <a:xfrm>
            <a:off x="0" y="0"/>
            <a:ext cx="9144000" cy="6857999"/>
          </a:xfrm>
          <a:prstGeom prst="rect">
            <a:avLst/>
          </a:prstGeom>
          <a:noFill/>
          <a:ln>
            <a:noFill/>
          </a:ln>
        </p:spPr>
      </p:pic>
      <p:sp>
        <p:nvSpPr>
          <p:cNvPr id="88" name="Shape 88"/>
          <p:cNvSpPr/>
          <p:nvPr/>
        </p:nvSpPr>
        <p:spPr>
          <a:xfrm rot="1393779">
            <a:off x="424437" y="1858104"/>
            <a:ext cx="8380667" cy="3160075"/>
          </a:xfrm>
          <a:prstGeom prst="rect">
            <a:avLst/>
          </a:prstGeom>
        </p:spPr>
        <p:txBody>
          <a:bodyPr>
            <a:prstTxWarp prst="textPlain">
              <a:avLst/>
            </a:prstTxWarp>
          </a:bodyPr>
          <a:lstStyle/>
          <a:p>
            <a:pPr algn="ctr"/>
            <a:r>
              <a:rPr b="0" i="0" dirty="0">
                <a:ln w="38100" cap="flat" cmpd="sng">
                  <a:solidFill>
                    <a:srgbClr val="000000"/>
                  </a:solidFill>
                  <a:prstDash val="solid"/>
                  <a:round/>
                  <a:headEnd type="none" w="med" len="med"/>
                  <a:tailEnd type="none" w="med" len="med"/>
                </a:ln>
                <a:solidFill>
                  <a:srgbClr val="FFFF00"/>
                </a:solidFill>
                <a:latin typeface="Charter Black"/>
                <a:cs typeface="Charter Black"/>
              </a:rPr>
              <a:t>NOW YOU HAVE TO JOIN</a:t>
            </a:r>
            <a:br>
              <a:rPr b="0" i="0" dirty="0">
                <a:ln w="38100" cap="flat" cmpd="sng">
                  <a:solidFill>
                    <a:srgbClr val="000000"/>
                  </a:solidFill>
                  <a:prstDash val="solid"/>
                  <a:round/>
                  <a:headEnd type="none" w="med" len="med"/>
                  <a:tailEnd type="none" w="med" len="med"/>
                </a:ln>
                <a:solidFill>
                  <a:srgbClr val="FFFF00"/>
                </a:solidFill>
                <a:latin typeface="Charter Black"/>
                <a:cs typeface="Charter Black"/>
              </a:rPr>
            </a:br>
            <a:r>
              <a:rPr b="0" i="0" dirty="0">
                <a:ln w="38100" cap="flat" cmpd="sng">
                  <a:solidFill>
                    <a:srgbClr val="000000"/>
                  </a:solidFill>
                  <a:prstDash val="solid"/>
                  <a:round/>
                  <a:headEnd type="none" w="med" len="med"/>
                  <a:tailEnd type="none" w="med" len="med"/>
                </a:ln>
                <a:solidFill>
                  <a:srgbClr val="FFFF00"/>
                </a:solidFill>
                <a:latin typeface="Charter Black"/>
                <a:cs typeface="Charter Black"/>
              </a:rPr>
              <a:t> A GROUP!!</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1000"/>
                                        <p:tgtEl>
                                          <p:spTgt spid="88"/>
                                        </p:tgtEl>
                                        <p:attrNameLst>
                                          <p:attrName>ppt_w</p:attrName>
                                        </p:attrNameLst>
                                      </p:cBhvr>
                                      <p:tavLst>
                                        <p:tav tm="0">
                                          <p:val>
                                            <p:strVal val="0"/>
                                          </p:val>
                                        </p:tav>
                                        <p:tav tm="100000">
                                          <p:val>
                                            <p:strVal val="#ppt_w"/>
                                          </p:val>
                                        </p:tav>
                                      </p:tavLst>
                                    </p:anim>
                                    <p:anim calcmode="lin" valueType="num">
                                      <p:cBhvr additive="base">
                                        <p:cTn id="8" dur="1000"/>
                                        <p:tgtEl>
                                          <p:spTgt spid="8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p:cNvPicPr preferRelativeResize="0"/>
          <p:nvPr/>
        </p:nvPicPr>
        <p:blipFill>
          <a:blip r:embed="rId3">
            <a:alphaModFix/>
          </a:blip>
          <a:stretch>
            <a:fillRect/>
          </a:stretch>
        </p:blipFill>
        <p:spPr>
          <a:xfrm>
            <a:off x="0" y="0"/>
            <a:ext cx="9144000" cy="6857999"/>
          </a:xfrm>
          <a:prstGeom prst="rect">
            <a:avLst/>
          </a:prstGeom>
          <a:noFill/>
          <a:ln>
            <a:noFill/>
          </a:ln>
        </p:spPr>
      </p:pic>
      <p:pic>
        <p:nvPicPr>
          <p:cNvPr id="94" name="Shape 94"/>
          <p:cNvPicPr preferRelativeResize="0"/>
          <p:nvPr/>
        </p:nvPicPr>
        <p:blipFill>
          <a:blip r:embed="rId4">
            <a:alphaModFix/>
          </a:blip>
          <a:stretch>
            <a:fillRect/>
          </a:stretch>
        </p:blipFill>
        <p:spPr>
          <a:xfrm>
            <a:off x="-40425" y="1109175"/>
            <a:ext cx="4229400" cy="3897674"/>
          </a:xfrm>
          <a:prstGeom prst="rect">
            <a:avLst/>
          </a:prstGeom>
          <a:noFill/>
          <a:ln>
            <a:noFill/>
          </a:ln>
        </p:spPr>
      </p:pic>
      <p:pic>
        <p:nvPicPr>
          <p:cNvPr id="95" name="Shape 95"/>
          <p:cNvPicPr preferRelativeResize="0"/>
          <p:nvPr/>
        </p:nvPicPr>
        <p:blipFill>
          <a:blip r:embed="rId5">
            <a:alphaModFix/>
          </a:blip>
          <a:stretch>
            <a:fillRect/>
          </a:stretch>
        </p:blipFill>
        <p:spPr>
          <a:xfrm>
            <a:off x="3811000" y="177775"/>
            <a:ext cx="5209998" cy="6502451"/>
          </a:xfrm>
          <a:prstGeom prst="rect">
            <a:avLst/>
          </a:prstGeom>
          <a:noFill/>
          <a:ln>
            <a:noFill/>
          </a:ln>
        </p:spPr>
      </p:pic>
      <p:sp>
        <p:nvSpPr>
          <p:cNvPr id="96" name="Shape 96"/>
          <p:cNvSpPr txBox="1"/>
          <p:nvPr/>
        </p:nvSpPr>
        <p:spPr>
          <a:xfrm>
            <a:off x="4421750" y="981900"/>
            <a:ext cx="3988499" cy="4894199"/>
          </a:xfrm>
          <a:prstGeom prst="rect">
            <a:avLst/>
          </a:prstGeom>
          <a:solidFill>
            <a:srgbClr val="FFFFFF"/>
          </a:solidFill>
          <a:ln>
            <a:noFill/>
          </a:ln>
        </p:spPr>
        <p:txBody>
          <a:bodyPr lIns="91425" tIns="91425" rIns="91425" bIns="91425" anchor="t" anchorCtr="0">
            <a:noAutofit/>
          </a:bodyPr>
          <a:lstStyle/>
          <a:p>
            <a:pPr algn="ctr" rtl="0">
              <a:spcBef>
                <a:spcPts val="0"/>
              </a:spcBef>
              <a:buNone/>
            </a:pPr>
            <a:r>
              <a:rPr lang="en" sz="1700" b="1">
                <a:latin typeface="Bitter"/>
                <a:ea typeface="Bitter"/>
                <a:cs typeface="Bitter"/>
                <a:sym typeface="Bitter"/>
              </a:rPr>
              <a:t>Everyone in your group needs to roll the dice.  The highest number gets to choose to be: </a:t>
            </a:r>
          </a:p>
          <a:p>
            <a:pPr algn="ctr" rtl="0">
              <a:spcBef>
                <a:spcPts val="0"/>
              </a:spcBef>
              <a:buNone/>
            </a:pPr>
            <a:r>
              <a:rPr lang="en" sz="1700" b="1">
                <a:latin typeface="Bitter"/>
                <a:ea typeface="Bitter"/>
                <a:cs typeface="Bitter"/>
                <a:sym typeface="Bitter"/>
              </a:rPr>
              <a:t>A Native American</a:t>
            </a:r>
          </a:p>
          <a:p>
            <a:pPr algn="ctr" rtl="0">
              <a:spcBef>
                <a:spcPts val="0"/>
              </a:spcBef>
              <a:buNone/>
            </a:pPr>
            <a:r>
              <a:rPr lang="en" sz="1700" b="1">
                <a:latin typeface="Bitter"/>
                <a:ea typeface="Bitter"/>
                <a:cs typeface="Bitter"/>
                <a:sym typeface="Bitter"/>
              </a:rPr>
              <a:t>A French Fur Trapper</a:t>
            </a:r>
          </a:p>
          <a:p>
            <a:pPr algn="ctr" rtl="0">
              <a:spcBef>
                <a:spcPts val="0"/>
              </a:spcBef>
              <a:buNone/>
            </a:pPr>
            <a:r>
              <a:rPr lang="en" sz="1700" b="1">
                <a:latin typeface="Bitter"/>
                <a:ea typeface="Bitter"/>
                <a:cs typeface="Bitter"/>
                <a:sym typeface="Bitter"/>
              </a:rPr>
              <a:t>A British settler</a:t>
            </a:r>
          </a:p>
          <a:p>
            <a:pPr algn="ctr" rtl="0">
              <a:spcBef>
                <a:spcPts val="0"/>
              </a:spcBef>
              <a:buNone/>
            </a:pPr>
            <a:endParaRPr sz="1700" b="1">
              <a:latin typeface="Bitter"/>
              <a:ea typeface="Bitter"/>
              <a:cs typeface="Bitter"/>
              <a:sym typeface="Bitter"/>
            </a:endParaRPr>
          </a:p>
          <a:p>
            <a:pPr algn="ctr" rtl="0">
              <a:spcBef>
                <a:spcPts val="0"/>
              </a:spcBef>
              <a:buNone/>
            </a:pPr>
            <a:r>
              <a:rPr lang="en" sz="1700" b="1">
                <a:latin typeface="Bitter"/>
                <a:ea typeface="Bitter"/>
                <a:cs typeface="Bitter"/>
                <a:sym typeface="Bitter"/>
              </a:rPr>
              <a:t>The second highest roll chooses from the two not picked.  The third highest gets the last choice that isn’t picked.</a:t>
            </a:r>
          </a:p>
          <a:p>
            <a:pPr algn="ctr" rtl="0">
              <a:spcBef>
                <a:spcPts val="0"/>
              </a:spcBef>
              <a:buNone/>
            </a:pPr>
            <a:endParaRPr sz="1700" b="1">
              <a:latin typeface="Bitter"/>
              <a:ea typeface="Bitter"/>
              <a:cs typeface="Bitter"/>
              <a:sym typeface="Bitter"/>
            </a:endParaRPr>
          </a:p>
          <a:p>
            <a:pPr algn="ctr">
              <a:spcBef>
                <a:spcPts val="0"/>
              </a:spcBef>
              <a:buNone/>
            </a:pPr>
            <a:r>
              <a:rPr lang="en" sz="1700" b="1">
                <a:latin typeface="Bitter"/>
                <a:ea typeface="Bitter"/>
                <a:cs typeface="Bitter"/>
                <a:sym typeface="Bitter"/>
              </a:rPr>
              <a:t>If you have more than 3 people in a group, start the process again. If, for example, you have two Native Americans, they will share resources and play together. </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Shape 101"/>
          <p:cNvPicPr preferRelativeResize="0"/>
          <p:nvPr/>
        </p:nvPicPr>
        <p:blipFill rotWithShape="1">
          <a:blip r:embed="rId3">
            <a:alphaModFix/>
          </a:blip>
          <a:srcRect l="7192"/>
          <a:stretch/>
        </p:blipFill>
        <p:spPr>
          <a:xfrm>
            <a:off x="0" y="-20925"/>
            <a:ext cx="9144000" cy="6899849"/>
          </a:xfrm>
          <a:prstGeom prst="rect">
            <a:avLst/>
          </a:prstGeom>
          <a:noFill/>
          <a:ln>
            <a:noFill/>
          </a:ln>
        </p:spPr>
      </p:pic>
      <p:pic>
        <p:nvPicPr>
          <p:cNvPr id="102" name="Shape 102"/>
          <p:cNvPicPr preferRelativeResize="0"/>
          <p:nvPr/>
        </p:nvPicPr>
        <p:blipFill>
          <a:blip r:embed="rId4">
            <a:alphaModFix/>
          </a:blip>
          <a:stretch>
            <a:fillRect/>
          </a:stretch>
        </p:blipFill>
        <p:spPr>
          <a:xfrm>
            <a:off x="487072" y="196187"/>
            <a:ext cx="8169850" cy="6465624"/>
          </a:xfrm>
          <a:prstGeom prst="rect">
            <a:avLst/>
          </a:prstGeom>
          <a:noFill/>
          <a:ln>
            <a:noFill/>
          </a:ln>
        </p:spPr>
      </p:pic>
      <p:sp>
        <p:nvSpPr>
          <p:cNvPr id="103" name="Shape 103"/>
          <p:cNvSpPr txBox="1"/>
          <p:nvPr/>
        </p:nvSpPr>
        <p:spPr>
          <a:xfrm>
            <a:off x="777425" y="448550"/>
            <a:ext cx="7591800" cy="5900099"/>
          </a:xfrm>
          <a:prstGeom prst="rect">
            <a:avLst/>
          </a:prstGeom>
          <a:noFill/>
          <a:ln>
            <a:noFill/>
          </a:ln>
        </p:spPr>
        <p:txBody>
          <a:bodyPr lIns="91425" tIns="91425" rIns="91425" bIns="91425" anchor="t" anchorCtr="0">
            <a:noAutofit/>
          </a:bodyPr>
          <a:lstStyle/>
          <a:p>
            <a:pPr algn="ctr">
              <a:spcBef>
                <a:spcPts val="0"/>
              </a:spcBef>
              <a:buNone/>
            </a:pPr>
            <a:r>
              <a:rPr lang="en" sz="4000" b="1" dirty="0">
                <a:latin typeface="Delius Swash Caps"/>
                <a:ea typeface="Delius Swash Caps"/>
                <a:cs typeface="Delius Swash Caps"/>
                <a:sym typeface="Delius Swash Caps"/>
              </a:rPr>
              <a:t>Your object is to take over as much of the Ohio River Valley as possible.  To do this the Native Americans need to gain hunting grounds, the French need to build forts, and the British settlers need to build houses.  Each of these is represented with tokens.</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09" name="Shape 109"/>
          <p:cNvPicPr preferRelativeResize="0"/>
          <p:nvPr/>
        </p:nvPicPr>
        <p:blipFill>
          <a:blip r:embed="rId4">
            <a:alphaModFix/>
          </a:blip>
          <a:stretch>
            <a:fillRect/>
          </a:stretch>
        </p:blipFill>
        <p:spPr>
          <a:xfrm>
            <a:off x="487072" y="196187"/>
            <a:ext cx="8169850" cy="6465624"/>
          </a:xfrm>
          <a:prstGeom prst="rect">
            <a:avLst/>
          </a:prstGeom>
          <a:noFill/>
          <a:ln>
            <a:noFill/>
          </a:ln>
        </p:spPr>
      </p:pic>
      <p:sp>
        <p:nvSpPr>
          <p:cNvPr id="110" name="Shape 110"/>
          <p:cNvSpPr txBox="1"/>
          <p:nvPr/>
        </p:nvSpPr>
        <p:spPr>
          <a:xfrm>
            <a:off x="706800" y="422350"/>
            <a:ext cx="7730400" cy="974400"/>
          </a:xfrm>
          <a:prstGeom prst="rect">
            <a:avLst/>
          </a:prstGeom>
          <a:noFill/>
          <a:ln>
            <a:noFill/>
          </a:ln>
        </p:spPr>
        <p:txBody>
          <a:bodyPr lIns="91425" tIns="91425" rIns="91425" bIns="91425" anchor="t" anchorCtr="0">
            <a:noAutofit/>
          </a:bodyPr>
          <a:lstStyle/>
          <a:p>
            <a:pPr>
              <a:spcBef>
                <a:spcPts val="0"/>
              </a:spcBef>
              <a:buNone/>
            </a:pPr>
            <a:r>
              <a:rPr lang="en" sz="4800">
                <a:latin typeface="Delius Swash Caps"/>
                <a:ea typeface="Delius Swash Caps"/>
                <a:cs typeface="Delius Swash Caps"/>
                <a:sym typeface="Delius Swash Caps"/>
              </a:rPr>
              <a:t>Native Americans will start with 5 hunting ground tokens.</a:t>
            </a:r>
          </a:p>
        </p:txBody>
      </p:sp>
      <p:sp>
        <p:nvSpPr>
          <p:cNvPr id="111" name="Shape 111"/>
          <p:cNvSpPr txBox="1"/>
          <p:nvPr/>
        </p:nvSpPr>
        <p:spPr>
          <a:xfrm>
            <a:off x="706800" y="2882181"/>
            <a:ext cx="7730400" cy="974400"/>
          </a:xfrm>
          <a:prstGeom prst="rect">
            <a:avLst/>
          </a:prstGeom>
          <a:noFill/>
          <a:ln>
            <a:noFill/>
          </a:ln>
        </p:spPr>
        <p:txBody>
          <a:bodyPr lIns="91425" tIns="91425" rIns="91425" bIns="91425" anchor="t" anchorCtr="0">
            <a:noAutofit/>
          </a:bodyPr>
          <a:lstStyle/>
          <a:p>
            <a:pPr lvl="0" rtl="0">
              <a:spcBef>
                <a:spcPts val="0"/>
              </a:spcBef>
              <a:buNone/>
            </a:pPr>
            <a:r>
              <a:rPr lang="en" sz="4800" dirty="0">
                <a:latin typeface="Delius Swash Caps"/>
                <a:ea typeface="Delius Swash Caps"/>
                <a:cs typeface="Delius Swash Caps"/>
                <a:sym typeface="Delius Swash Caps"/>
              </a:rPr>
              <a:t>French fur traders will start with 5 fort tokens.</a:t>
            </a:r>
          </a:p>
        </p:txBody>
      </p:sp>
      <p:sp>
        <p:nvSpPr>
          <p:cNvPr id="112" name="Shape 112"/>
          <p:cNvSpPr txBox="1"/>
          <p:nvPr/>
        </p:nvSpPr>
        <p:spPr>
          <a:xfrm>
            <a:off x="706800" y="4875975"/>
            <a:ext cx="7730400" cy="974400"/>
          </a:xfrm>
          <a:prstGeom prst="rect">
            <a:avLst/>
          </a:prstGeom>
          <a:noFill/>
          <a:ln>
            <a:noFill/>
          </a:ln>
        </p:spPr>
        <p:txBody>
          <a:bodyPr lIns="91425" tIns="91425" rIns="91425" bIns="91425" anchor="t" anchorCtr="0">
            <a:noAutofit/>
          </a:bodyPr>
          <a:lstStyle/>
          <a:p>
            <a:pPr lvl="0" rtl="0">
              <a:spcBef>
                <a:spcPts val="0"/>
              </a:spcBef>
              <a:buNone/>
            </a:pPr>
            <a:r>
              <a:rPr lang="en" sz="4800">
                <a:latin typeface="Delius Swash Caps"/>
                <a:ea typeface="Delius Swash Caps"/>
                <a:cs typeface="Delius Swash Caps"/>
                <a:sym typeface="Delius Swash Caps"/>
              </a:rPr>
              <a:t>British settlers will start with 5 houses tokens.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1000"/>
                                        <p:tgtEl>
                                          <p:spTgt spid="110"/>
                                        </p:tgtEl>
                                        <p:attrNameLst>
                                          <p:attrName>ppt_w</p:attrName>
                                        </p:attrNameLst>
                                      </p:cBhvr>
                                      <p:tavLst>
                                        <p:tav tm="0">
                                          <p:val>
                                            <p:strVal val="0"/>
                                          </p:val>
                                        </p:tav>
                                        <p:tav tm="100000">
                                          <p:val>
                                            <p:strVal val="#ppt_w"/>
                                          </p:val>
                                        </p:tav>
                                      </p:tavLst>
                                    </p:anim>
                                    <p:anim calcmode="lin" valueType="num">
                                      <p:cBhvr additive="base">
                                        <p:cTn id="8" dur="1000"/>
                                        <p:tgtEl>
                                          <p:spTgt spid="11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p:tgtEl>
                                          <p:spTgt spid="111"/>
                                        </p:tgtEl>
                                        <p:attrNameLst>
                                          <p:attrName>ppt_w</p:attrName>
                                        </p:attrNameLst>
                                      </p:cBhvr>
                                      <p:tavLst>
                                        <p:tav tm="0">
                                          <p:val>
                                            <p:strVal val="0"/>
                                          </p:val>
                                        </p:tav>
                                        <p:tav tm="100000">
                                          <p:val>
                                            <p:strVal val="#ppt_w"/>
                                          </p:val>
                                        </p:tav>
                                      </p:tavLst>
                                    </p:anim>
                                    <p:anim calcmode="lin" valueType="num">
                                      <p:cBhvr additive="base">
                                        <p:cTn id="14" dur="1000"/>
                                        <p:tgtEl>
                                          <p:spTgt spid="111"/>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000"/>
                                        <p:tgtEl>
                                          <p:spTgt spid="112"/>
                                        </p:tgtEl>
                                        <p:attrNameLst>
                                          <p:attrName>ppt_w</p:attrName>
                                        </p:attrNameLst>
                                      </p:cBhvr>
                                      <p:tavLst>
                                        <p:tav tm="0">
                                          <p:val>
                                            <p:strVal val="0"/>
                                          </p:val>
                                        </p:tav>
                                        <p:tav tm="100000">
                                          <p:val>
                                            <p:strVal val="#ppt_w"/>
                                          </p:val>
                                        </p:tav>
                                      </p:tavLst>
                                    </p:anim>
                                    <p:anim calcmode="lin" valueType="num">
                                      <p:cBhvr additive="base">
                                        <p:cTn id="20" dur="1000"/>
                                        <p:tgtEl>
                                          <p:spTgt spid="11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p:cNvPicPr preferRelativeResize="0"/>
          <p:nvPr/>
        </p:nvPicPr>
        <p:blipFill>
          <a:blip r:embed="rId3">
            <a:alphaModFix/>
          </a:blip>
          <a:stretch>
            <a:fillRect/>
          </a:stretch>
        </p:blipFill>
        <p:spPr>
          <a:xfrm>
            <a:off x="0" y="85575"/>
            <a:ext cx="9144000" cy="6858000"/>
          </a:xfrm>
          <a:prstGeom prst="rect">
            <a:avLst/>
          </a:prstGeom>
          <a:noFill/>
          <a:ln>
            <a:noFill/>
          </a:ln>
        </p:spPr>
      </p:pic>
      <p:sp>
        <p:nvSpPr>
          <p:cNvPr id="118" name="Shape 118">
            <a:hlinkClick r:id="rId4" action="ppaction://hlinksldjump"/>
          </p:cNvPr>
          <p:cNvSpPr/>
          <p:nvPr/>
        </p:nvSpPr>
        <p:spPr>
          <a:xfrm>
            <a:off x="517419" y="2700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6000" dirty="0">
                <a:latin typeface="Impact"/>
                <a:ea typeface="Impact"/>
                <a:cs typeface="Impact"/>
                <a:sym typeface="Impact"/>
              </a:rPr>
              <a:t>1</a:t>
            </a:r>
          </a:p>
        </p:txBody>
      </p:sp>
      <p:sp>
        <p:nvSpPr>
          <p:cNvPr id="119" name="Shape 119">
            <a:hlinkClick r:id="rId5" action="ppaction://hlinksldjump"/>
          </p:cNvPr>
          <p:cNvSpPr/>
          <p:nvPr/>
        </p:nvSpPr>
        <p:spPr>
          <a:xfrm>
            <a:off x="3659987" y="2700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6000" smtClean="0">
                <a:latin typeface="Impact"/>
                <a:ea typeface="Impact"/>
                <a:cs typeface="Impact"/>
                <a:sym typeface="Impact"/>
              </a:rPr>
              <a:t>2</a:t>
            </a:r>
            <a:endParaRPr lang="en" sz="6000" dirty="0">
              <a:latin typeface="Impact"/>
              <a:ea typeface="Impact"/>
              <a:cs typeface="Impact"/>
              <a:sym typeface="Impact"/>
            </a:endParaRPr>
          </a:p>
        </p:txBody>
      </p:sp>
      <p:sp>
        <p:nvSpPr>
          <p:cNvPr id="120" name="Shape 120">
            <a:hlinkClick r:id="rId6" action="ppaction://hlinksldjump"/>
          </p:cNvPr>
          <p:cNvSpPr/>
          <p:nvPr/>
        </p:nvSpPr>
        <p:spPr>
          <a:xfrm>
            <a:off x="6959374" y="2700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6000" dirty="0">
                <a:latin typeface="Impact"/>
                <a:ea typeface="Impact"/>
                <a:cs typeface="Impact"/>
                <a:sym typeface="Impact"/>
              </a:rPr>
              <a:t>3</a:t>
            </a:r>
          </a:p>
        </p:txBody>
      </p:sp>
      <p:sp>
        <p:nvSpPr>
          <p:cNvPr id="121" name="Shape 121">
            <a:hlinkClick r:id="rId7" action="ppaction://hlinksldjump"/>
          </p:cNvPr>
          <p:cNvSpPr/>
          <p:nvPr/>
        </p:nvSpPr>
        <p:spPr>
          <a:xfrm>
            <a:off x="3659987" y="21675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6000">
                <a:latin typeface="Impact"/>
                <a:ea typeface="Impact"/>
                <a:cs typeface="Impact"/>
                <a:sym typeface="Impact"/>
              </a:rPr>
              <a:t>5</a:t>
            </a:r>
          </a:p>
        </p:txBody>
      </p:sp>
      <p:sp>
        <p:nvSpPr>
          <p:cNvPr id="122" name="Shape 122">
            <a:hlinkClick r:id="rId8" action="ppaction://hlinksldjump"/>
          </p:cNvPr>
          <p:cNvSpPr/>
          <p:nvPr/>
        </p:nvSpPr>
        <p:spPr>
          <a:xfrm>
            <a:off x="6047375" y="21675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6000">
                <a:latin typeface="Impact"/>
                <a:ea typeface="Impact"/>
                <a:cs typeface="Impact"/>
                <a:sym typeface="Impact"/>
              </a:rPr>
              <a:t>6</a:t>
            </a:r>
          </a:p>
        </p:txBody>
      </p:sp>
      <p:sp>
        <p:nvSpPr>
          <p:cNvPr id="123" name="Shape 123">
            <a:hlinkClick r:id="rId9" action="ppaction://hlinksldjump"/>
          </p:cNvPr>
          <p:cNvSpPr/>
          <p:nvPr/>
        </p:nvSpPr>
        <p:spPr>
          <a:xfrm>
            <a:off x="264787" y="41671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6000">
                <a:latin typeface="Impact"/>
                <a:ea typeface="Impact"/>
                <a:cs typeface="Impact"/>
                <a:sym typeface="Impact"/>
              </a:rPr>
              <a:t>7</a:t>
            </a:r>
          </a:p>
        </p:txBody>
      </p:sp>
      <p:sp>
        <p:nvSpPr>
          <p:cNvPr id="124" name="Shape 124">
            <a:hlinkClick r:id="rId10" action="ppaction://hlinksldjump"/>
          </p:cNvPr>
          <p:cNvSpPr/>
          <p:nvPr/>
        </p:nvSpPr>
        <p:spPr>
          <a:xfrm>
            <a:off x="2497675" y="41671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6000" dirty="0">
                <a:latin typeface="Impact"/>
                <a:ea typeface="Impact"/>
                <a:cs typeface="Impact"/>
                <a:sym typeface="Impact"/>
              </a:rPr>
              <a:t>8</a:t>
            </a:r>
          </a:p>
        </p:txBody>
      </p:sp>
      <p:sp>
        <p:nvSpPr>
          <p:cNvPr id="125" name="Shape 125">
            <a:hlinkClick r:id="rId11" action="ppaction://hlinksldjump"/>
          </p:cNvPr>
          <p:cNvSpPr/>
          <p:nvPr/>
        </p:nvSpPr>
        <p:spPr>
          <a:xfrm>
            <a:off x="4730587" y="41671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6000">
                <a:latin typeface="Impact"/>
                <a:ea typeface="Impact"/>
                <a:cs typeface="Impact"/>
                <a:sym typeface="Impact"/>
              </a:rPr>
              <a:t>9</a:t>
            </a:r>
          </a:p>
        </p:txBody>
      </p:sp>
      <p:sp>
        <p:nvSpPr>
          <p:cNvPr id="126" name="Shape 126">
            <a:hlinkClick r:id="rId12" action="ppaction://hlinksldjump"/>
          </p:cNvPr>
          <p:cNvSpPr/>
          <p:nvPr/>
        </p:nvSpPr>
        <p:spPr>
          <a:xfrm>
            <a:off x="1272625" y="21675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6000">
                <a:latin typeface="Impact"/>
                <a:ea typeface="Impact"/>
                <a:cs typeface="Impact"/>
                <a:sym typeface="Impact"/>
              </a:rPr>
              <a:t>4</a:t>
            </a:r>
          </a:p>
        </p:txBody>
      </p:sp>
      <p:sp>
        <p:nvSpPr>
          <p:cNvPr id="12" name="Shape 125">
            <a:hlinkClick r:id="rId13" action="ppaction://hlinksldjump"/>
          </p:cNvPr>
          <p:cNvSpPr/>
          <p:nvPr/>
        </p:nvSpPr>
        <p:spPr>
          <a:xfrm>
            <a:off x="7058310" y="4167175"/>
            <a:ext cx="1823999" cy="1528500"/>
          </a:xfrm>
          <a:prstGeom prst="roundRect">
            <a:avLst>
              <a:gd name="adj" fmla="val 16667"/>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6000" dirty="0" smtClean="0">
                <a:latin typeface="Impact"/>
                <a:ea typeface="Impact"/>
                <a:cs typeface="Impact"/>
                <a:sym typeface="Impact"/>
              </a:rPr>
              <a:t>10</a:t>
            </a:r>
            <a:endParaRPr lang="en" sz="6000" dirty="0">
              <a:latin typeface="Impact"/>
              <a:ea typeface="Impact"/>
              <a:cs typeface="Impact"/>
              <a:sym typeface="Impact"/>
            </a:endParaRPr>
          </a:p>
        </p:txBody>
      </p:sp>
      <p:sp>
        <p:nvSpPr>
          <p:cNvPr id="3" name="TextBox 2"/>
          <p:cNvSpPr txBox="1"/>
          <p:nvPr/>
        </p:nvSpPr>
        <p:spPr>
          <a:xfrm>
            <a:off x="6888479" y="6342729"/>
            <a:ext cx="1904999" cy="307777"/>
          </a:xfrm>
          <a:prstGeom prst="rect">
            <a:avLst/>
          </a:prstGeom>
          <a:noFill/>
        </p:spPr>
        <p:txBody>
          <a:bodyPr wrap="square" rtlCol="0">
            <a:spAutoFit/>
          </a:bodyPr>
          <a:lstStyle/>
          <a:p>
            <a:r>
              <a:rPr lang="en-US" dirty="0" smtClean="0">
                <a:hlinkClick r:id="rId14" action="ppaction://hlinksldjump"/>
              </a:rPr>
              <a:t>Click to End Game </a:t>
            </a:r>
            <a:endParaRPr lang="en-US" dirty="0"/>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1766</TotalTime>
  <Words>1134</Words>
  <Application>Microsoft Office PowerPoint</Application>
  <PresentationFormat>On-screen Show (4:3)</PresentationFormat>
  <Paragraphs>117</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Cooper Black</vt:lpstr>
      <vt:lpstr>Arial</vt:lpstr>
      <vt:lpstr>Impact</vt:lpstr>
      <vt:lpstr>Walter Turncoat</vt:lpstr>
      <vt:lpstr>Coustard</vt:lpstr>
      <vt:lpstr>Delius Swash Caps</vt:lpstr>
      <vt:lpstr>Arial Black</vt:lpstr>
      <vt:lpstr>Charter Black</vt:lpstr>
      <vt:lpstr>American Typewriter</vt:lpstr>
      <vt:lpstr>Bitter</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 User</dc:creator>
  <cp:lastModifiedBy>Colleen Maranto</cp:lastModifiedBy>
  <cp:revision>15</cp:revision>
  <dcterms:modified xsi:type="dcterms:W3CDTF">2019-01-11T21:36:28Z</dcterms:modified>
</cp:coreProperties>
</file>