
<file path=[Content_Types].xml><?xml version="1.0" encoding="utf-8"?>
<Types xmlns="http://schemas.openxmlformats.org/package/2006/content-types">
  <Default Extension="png" ContentType="image/png"/>
  <Default Extension="jpg&amp;ehk=6aP9QQoB3CjA3Iulj38T4w&amp;r=0&amp;pid=OfficeInsert" ContentType="image/jpeg"/>
  <Default Extension="jpeg" ContentType="image/jpeg"/>
  <Default Extension="jpg&amp;ehk=dtakJvpXBYDDlM7bmhu9XA&amp;r=0&amp;pid=OfficeInsert" ContentType="image/jpeg"/>
  <Default Extension="jpg&amp;ehk=" ContentType="image/jpeg"/>
  <Default Extension="rels" ContentType="application/vnd.openxmlformats-package.relationships+xml"/>
  <Default Extension="xml" ContentType="application/xml"/>
  <Default Extension="jpg&amp;ehk=fIIgMrBvpCu40HZ5C9JuwQ&amp;r=0&amp;pid=OfficeInsert" ContentType="image/jpeg"/>
  <Default Extension="gif&amp;ehk=YRM8aK1pNKv3l39seoyC1Q&amp;r=0&amp;pid=OfficeInsert" ContentType="image/gif"/>
  <Default Extension="jpg&amp;ehk=LT0mG4NI30EtUcbQVUeqxA&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7" r:id="rId5"/>
    <p:sldId id="263" r:id="rId6"/>
    <p:sldId id="266" r:id="rId7"/>
    <p:sldId id="260" r:id="rId8"/>
    <p:sldId id="265"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90" d="100"/>
          <a:sy n="90"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43843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411139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221472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250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344780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295603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2180905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401223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338367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341497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333021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29444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353622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145204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184481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221431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D5326A-3B7B-4619-B57E-4527B07DBE1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325C85-833F-4BE4-8903-E91596E6651C}" type="slidenum">
              <a:rPr lang="en-US" smtClean="0"/>
              <a:t>‹#›</a:t>
            </a:fld>
            <a:endParaRPr lang="en-US" dirty="0"/>
          </a:p>
        </p:txBody>
      </p:sp>
    </p:spTree>
    <p:extLst>
      <p:ext uri="{BB962C8B-B14F-4D97-AF65-F5344CB8AC3E}">
        <p14:creationId xmlns:p14="http://schemas.microsoft.com/office/powerpoint/2010/main" val="145297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D5326A-3B7B-4619-B57E-4527B07DBE15}" type="datetimeFigureOut">
              <a:rPr lang="en-US" smtClean="0"/>
              <a:t>1/23/2019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325C85-833F-4BE4-8903-E91596E6651C}" type="slidenum">
              <a:rPr lang="en-US" smtClean="0"/>
              <a:t>‹#›</a:t>
            </a:fld>
            <a:endParaRPr lang="en-US" dirty="0"/>
          </a:p>
        </p:txBody>
      </p:sp>
    </p:spTree>
    <p:extLst>
      <p:ext uri="{BB962C8B-B14F-4D97-AF65-F5344CB8AC3E}">
        <p14:creationId xmlns:p14="http://schemas.microsoft.com/office/powerpoint/2010/main" val="2738418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nitedempireloyalists.wikispaces.com/9.+Constitutional+Act+of+1791" TargetMode="External"/><Relationship Id="rId2" Type="http://schemas.openxmlformats.org/officeDocument/2006/relationships/image" Target="../media/image2.jpg&amp;ehk=dtakJvpXBYDDlM7bmhu9XA&amp;r=0&amp;pid=OfficeInsert"/><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en.wikipedia.org/wiki/HMS_Royal_George_(1756)" TargetMode="External"/><Relationship Id="rId2" Type="http://schemas.openxmlformats.org/officeDocument/2006/relationships/slide" Target="slide9.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en.wikipedia.org/wiki/HMS_Royal_George_(1756)"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gif&amp;ehk=YRM8aK1pNKv3l39seoyC1Q&amp;r=0&amp;pid=OfficeInsert"/><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3.xml"/><Relationship Id="rId4" Type="http://schemas.openxmlformats.org/officeDocument/2006/relationships/hyperlink" Target="http://regiontour.wikispaces.com/bost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scobisa000.wikispaces.com/letter+T"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goad.wikispaces.com/Unit+Two" TargetMode="External"/><Relationship Id="rId2" Type="http://schemas.openxmlformats.org/officeDocument/2006/relationships/slide" Target="slide15.xml"/><Relationship Id="rId1" Type="http://schemas.openxmlformats.org/officeDocument/2006/relationships/slideLayout" Target="../slideLayouts/slideLayout5.xml"/><Relationship Id="rId6" Type="http://schemas.openxmlformats.org/officeDocument/2006/relationships/image" Target="../media/image3.jpg&amp;ehk="/><Relationship Id="rId5" Type="http://schemas.openxmlformats.org/officeDocument/2006/relationships/hyperlink" Target="http://historyclass123.wikispaces.com/" TargetMode="External"/><Relationship Id="rId4" Type="http://schemas.openxmlformats.org/officeDocument/2006/relationships/image" Target="../media/image4.jpg&amp;ehk=LT0mG4NI30EtUcbQVUeqxA&amp;r=0&amp;pid=OfficeInsert"/></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enjamin_Clevela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amp;ehk=6aP9QQoB3CjA3Iulj38T4w&amp;r=0&amp;pid=OfficeInsert"/><Relationship Id="rId2" Type="http://schemas.openxmlformats.org/officeDocument/2006/relationships/slide" Target="slide1.xml"/><Relationship Id="rId1" Type="http://schemas.openxmlformats.org/officeDocument/2006/relationships/slideLayout" Target="../slideLayouts/slideLayout8.xml"/><Relationship Id="rId4" Type="http://schemas.openxmlformats.org/officeDocument/2006/relationships/hyperlink" Target="http://christiansen-hist.wikispaces.com/VUS.4"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historyclass123.wikispaces.com/" TargetMode="Externa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image" Target="../media/image4.jpg&amp;ehk=LT0mG4NI30EtUcbQVUeqxA&amp;r=0&amp;pid=OfficeInsert"/><Relationship Id="rId5" Type="http://schemas.openxmlformats.org/officeDocument/2006/relationships/hyperlink" Target="https://goad.wikispaces.com/Unit+Two" TargetMode="External"/><Relationship Id="rId4" Type="http://schemas.openxmlformats.org/officeDocument/2006/relationships/image" Target="../media/image3.jpg&amp;ehk="/></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8.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4.xml"/><Relationship Id="rId5" Type="http://schemas.openxmlformats.org/officeDocument/2006/relationships/hyperlink" Target="https://www.flickr.com/photos/nationalmuseumofamericanhistory/8519826422/" TargetMode="External"/><Relationship Id="rId4" Type="http://schemas.openxmlformats.org/officeDocument/2006/relationships/image" Target="../media/image15.jpg&amp;ehk=fIIgMrBvpCu40HZ5C9JuwQ&amp;r=0&amp;pid=OfficeInsert"/></Relationships>
</file>

<file path=ppt/slides/_rels/slide9.xml.rels><?xml version="1.0" encoding="UTF-8" standalone="yes"?>
<Relationships xmlns="http://schemas.openxmlformats.org/package/2006/relationships"><Relationship Id="rId3" Type="http://schemas.openxmlformats.org/officeDocument/2006/relationships/image" Target="../media/image4.jpg&amp;ehk=LT0mG4NI30EtUcbQVUeqxA&amp;r=0&amp;pid=OfficeInsert"/><Relationship Id="rId7" Type="http://schemas.openxmlformats.org/officeDocument/2006/relationships/hyperlink" Target="https://goad.wikispaces.com/Unit+Two" TargetMode="Externa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image" Target="../media/image3.jpg&amp;ehk="/><Relationship Id="rId5" Type="http://schemas.openxmlformats.org/officeDocument/2006/relationships/slide" Target="slide11.xml"/><Relationship Id="rId4" Type="http://schemas.openxmlformats.org/officeDocument/2006/relationships/hyperlink" Target="http://historyclass123.wikispac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in a room&#10;&#10;Description generated with very high confidence">
            <a:extLst>
              <a:ext uri="{FF2B5EF4-FFF2-40B4-BE49-F238E27FC236}">
                <a16:creationId xmlns:a16="http://schemas.microsoft.com/office/drawing/2014/main" xmlns="" id="{456DD40F-4EA3-4F1C-B2E2-BA7424118E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1870" r="9708" b="-3"/>
          <a:stretch/>
        </p:blipFill>
        <p:spPr>
          <a:xfrm>
            <a:off x="7678736" y="1122362"/>
            <a:ext cx="3402767" cy="413543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itle 1">
            <a:extLst>
              <a:ext uri="{FF2B5EF4-FFF2-40B4-BE49-F238E27FC236}">
                <a16:creationId xmlns:a16="http://schemas.microsoft.com/office/drawing/2014/main" xmlns="" id="{321A3D00-54D9-4AC2-9DAD-906D3E838308}"/>
              </a:ext>
            </a:extLst>
          </p:cNvPr>
          <p:cNvSpPr>
            <a:spLocks noGrp="1"/>
          </p:cNvSpPr>
          <p:nvPr>
            <p:ph type="ctrTitle"/>
          </p:nvPr>
        </p:nvSpPr>
        <p:spPr>
          <a:xfrm>
            <a:off x="1135781" y="1122363"/>
            <a:ext cx="5896391" cy="2387600"/>
          </a:xfrm>
        </p:spPr>
        <p:txBody>
          <a:bodyPr>
            <a:normAutofit/>
          </a:bodyPr>
          <a:lstStyle/>
          <a:p>
            <a:r>
              <a:rPr lang="en-US" dirty="0"/>
              <a:t>The Road To War</a:t>
            </a:r>
          </a:p>
        </p:txBody>
      </p:sp>
      <p:sp>
        <p:nvSpPr>
          <p:cNvPr id="3" name="Subtitle 2">
            <a:extLst>
              <a:ext uri="{FF2B5EF4-FFF2-40B4-BE49-F238E27FC236}">
                <a16:creationId xmlns:a16="http://schemas.microsoft.com/office/drawing/2014/main" xmlns="" id="{1DD75405-4EBE-442F-B3F3-1A4F38B0F080}"/>
              </a:ext>
            </a:extLst>
          </p:cNvPr>
          <p:cNvSpPr>
            <a:spLocks noGrp="1"/>
          </p:cNvSpPr>
          <p:nvPr>
            <p:ph type="subTitle" idx="1"/>
          </p:nvPr>
        </p:nvSpPr>
        <p:spPr>
          <a:xfrm>
            <a:off x="1135781" y="3602038"/>
            <a:ext cx="5896391" cy="1655762"/>
          </a:xfrm>
        </p:spPr>
        <p:txBody>
          <a:bodyPr>
            <a:normAutofit fontScale="92500" lnSpcReduction="20000"/>
          </a:bodyPr>
          <a:lstStyle/>
          <a:p>
            <a:r>
              <a:rPr lang="en-US" dirty="0"/>
              <a:t>An American </a:t>
            </a:r>
            <a:r>
              <a:rPr lang="en-US"/>
              <a:t>Revolution </a:t>
            </a:r>
            <a:r>
              <a:rPr lang="en-US" smtClean="0"/>
              <a:t>Choose Your Own Adventure Activty </a:t>
            </a:r>
            <a:endParaRPr lang="en-US" dirty="0"/>
          </a:p>
          <a:p>
            <a:r>
              <a:rPr lang="en-US" dirty="0"/>
              <a:t>Created by Colleen Maranto</a:t>
            </a:r>
          </a:p>
          <a:p>
            <a:r>
              <a:rPr lang="en-US" sz="1500" i="1" dirty="0">
                <a:solidFill>
                  <a:srgbClr val="FF0000"/>
                </a:solidFill>
                <a:effectLst/>
                <a:hlinkClick r:id="rId4" action="ppaction://hlinksldjump"/>
              </a:rPr>
              <a:t>Click here to begin your adventure</a:t>
            </a:r>
            <a:endParaRPr lang="en-US" sz="1500" i="1" dirty="0">
              <a:solidFill>
                <a:srgbClr val="FF0000"/>
              </a:solidFill>
              <a:effectLst/>
            </a:endParaRPr>
          </a:p>
        </p:txBody>
      </p:sp>
    </p:spTree>
    <p:extLst>
      <p:ext uri="{BB962C8B-B14F-4D97-AF65-F5344CB8AC3E}">
        <p14:creationId xmlns:p14="http://schemas.microsoft.com/office/powerpoint/2010/main" val="384768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9AEAB7A-E90F-433D-8AA1-DEE17C81046D}"/>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xmlns="" id="{31AFDB2E-7B43-4136-9E03-EA9F424551D0}"/>
              </a:ext>
            </a:extLst>
          </p:cNvPr>
          <p:cNvSpPr>
            <a:spLocks noGrp="1"/>
          </p:cNvSpPr>
          <p:nvPr>
            <p:ph idx="1"/>
          </p:nvPr>
        </p:nvSpPr>
        <p:spPr>
          <a:xfrm>
            <a:off x="5078064" y="609599"/>
            <a:ext cx="6189492" cy="6100689"/>
          </a:xfrm>
        </p:spPr>
        <p:txBody>
          <a:bodyPr>
            <a:normAutofit fontScale="92500" lnSpcReduction="20000"/>
          </a:bodyPr>
          <a:lstStyle/>
          <a:p>
            <a:pPr marL="0" indent="0">
              <a:buNone/>
            </a:pPr>
            <a:endParaRPr lang="en-US" sz="2400" dirty="0"/>
          </a:p>
          <a:p>
            <a:pPr marL="0" indent="0">
              <a:buNone/>
            </a:pPr>
            <a:endParaRPr lang="en-US" sz="2400" dirty="0"/>
          </a:p>
          <a:p>
            <a:pPr marL="0" indent="0">
              <a:buNone/>
            </a:pPr>
            <a:r>
              <a:rPr lang="en-US" sz="2400" dirty="0"/>
              <a:t>Other colonists looked down upon you. They consider you a coward for not standing up to the king.  The boycott is hurting British businesses which is making the situation worse for everyone. As a result the king  decides to take action and sends warships into Boston Harbor.  British soldiers now walk the streets.  As a Loyalist you are starting to  became fearful of both the Patriots and the soldiers. </a:t>
            </a:r>
          </a:p>
          <a:p>
            <a:pPr marL="0" indent="0">
              <a:buNone/>
            </a:pPr>
            <a:endParaRPr lang="en-US" sz="2400" dirty="0"/>
          </a:p>
          <a:p>
            <a:pPr marL="0" indent="0">
              <a:buNone/>
            </a:pPr>
            <a:endParaRPr lang="en-US" sz="2400" dirty="0"/>
          </a:p>
          <a:p>
            <a:pPr marL="0" indent="0">
              <a:buNone/>
            </a:pPr>
            <a:r>
              <a:rPr lang="en-US" sz="2400" dirty="0"/>
              <a:t>         </a:t>
            </a:r>
            <a:r>
              <a:rPr lang="en-US" sz="2400" dirty="0">
                <a:hlinkClick r:id="rId2" action="ppaction://hlinksldjump"/>
              </a:rPr>
              <a:t>Previous slide</a:t>
            </a:r>
            <a:r>
              <a:rPr lang="en-US" sz="2400" dirty="0"/>
              <a:t>                            </a:t>
            </a:r>
            <a:r>
              <a:rPr lang="en-US" sz="2400" dirty="0">
                <a:hlinkClick r:id="rId3" action="ppaction://hlinksldjump"/>
              </a:rPr>
              <a:t>Continue</a:t>
            </a: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xmlns="" id="{E0E9C59B-4B6F-4CCE-8AF7-A54E170DD9E0}"/>
              </a:ext>
            </a:extLst>
          </p:cNvPr>
          <p:cNvSpPr>
            <a:spLocks noGrp="1"/>
          </p:cNvSpPr>
          <p:nvPr>
            <p:ph type="body" sz="half" idx="2"/>
          </p:nvPr>
        </p:nvSpPr>
        <p:spPr>
          <a:xfrm>
            <a:off x="917228" y="3742006"/>
            <a:ext cx="3932237" cy="2049193"/>
          </a:xfrm>
        </p:spPr>
        <p:txBody>
          <a:bodyPr>
            <a:normAutofit/>
          </a:bodyPr>
          <a:lstStyle/>
          <a:p>
            <a:r>
              <a:rPr lang="en-US" sz="6000" dirty="0">
                <a:solidFill>
                  <a:srgbClr val="FF0000"/>
                </a:solidFill>
              </a:rPr>
              <a:t>Loyalists</a:t>
            </a:r>
          </a:p>
        </p:txBody>
      </p:sp>
      <p:pic>
        <p:nvPicPr>
          <p:cNvPr id="8" name="Picture 7" descr="A close up of a sign&#10;&#10;Description generated with very high confidence">
            <a:hlinkClick r:id="rId2" action="ppaction://hlinksldjump"/>
            <a:extLst>
              <a:ext uri="{FF2B5EF4-FFF2-40B4-BE49-F238E27FC236}">
                <a16:creationId xmlns:a16="http://schemas.microsoft.com/office/drawing/2014/main" xmlns="" id="{5C08B037-4284-47C2-98F3-DF80C583D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5134" y="5320821"/>
            <a:ext cx="370983" cy="282256"/>
          </a:xfrm>
          <a:prstGeom prst="rect">
            <a:avLst/>
          </a:prstGeom>
        </p:spPr>
      </p:pic>
      <p:pic>
        <p:nvPicPr>
          <p:cNvPr id="9" name="Picture 8" descr="A close up of a sign&#10;&#10;Description generated with high confidence">
            <a:hlinkClick r:id="rId3" action="ppaction://hlinksldjump"/>
            <a:extLst>
              <a:ext uri="{FF2B5EF4-FFF2-40B4-BE49-F238E27FC236}">
                <a16:creationId xmlns:a16="http://schemas.microsoft.com/office/drawing/2014/main" xmlns="" id="{C54A1DA3-272E-4F31-A000-456F77BA2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6575" y="5359597"/>
            <a:ext cx="370981" cy="282409"/>
          </a:xfrm>
          <a:prstGeom prst="rect">
            <a:avLst/>
          </a:prstGeom>
        </p:spPr>
      </p:pic>
      <p:pic>
        <p:nvPicPr>
          <p:cNvPr id="11" name="Picture 10" descr="A small boat in a body of water with a city in the background&#10;&#10;Description generated with high confidence">
            <a:extLst>
              <a:ext uri="{FF2B5EF4-FFF2-40B4-BE49-F238E27FC236}">
                <a16:creationId xmlns:a16="http://schemas.microsoft.com/office/drawing/2014/main" xmlns="" id="{8D602548-423E-443A-A385-A0BF10D5BA3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692757" y="609599"/>
            <a:ext cx="4381177" cy="2813537"/>
          </a:xfrm>
          <a:prstGeom prst="rect">
            <a:avLst/>
          </a:prstGeom>
        </p:spPr>
      </p:pic>
    </p:spTree>
    <p:extLst>
      <p:ext uri="{BB962C8B-B14F-4D97-AF65-F5344CB8AC3E}">
        <p14:creationId xmlns:p14="http://schemas.microsoft.com/office/powerpoint/2010/main" val="874192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34BC1-63AF-4DD6-93A4-A71619C9EE3D}"/>
              </a:ext>
            </a:extLst>
          </p:cNvPr>
          <p:cNvSpPr>
            <a:spLocks noGrp="1"/>
          </p:cNvSpPr>
          <p:nvPr>
            <p:ph type="title"/>
          </p:nvPr>
        </p:nvSpPr>
        <p:spPr/>
        <p:txBody>
          <a:bodyPr/>
          <a:lstStyle/>
          <a:p>
            <a:r>
              <a:rPr lang="en-US" dirty="0">
                <a:solidFill>
                  <a:srgbClr val="00B0F0"/>
                </a:solidFill>
              </a:rPr>
              <a:t>Patriots</a:t>
            </a:r>
          </a:p>
        </p:txBody>
      </p:sp>
      <p:sp>
        <p:nvSpPr>
          <p:cNvPr id="3" name="Content Placeholder 2">
            <a:extLst>
              <a:ext uri="{FF2B5EF4-FFF2-40B4-BE49-F238E27FC236}">
                <a16:creationId xmlns:a16="http://schemas.microsoft.com/office/drawing/2014/main" xmlns="" id="{F2F19CCC-68EF-47B9-8E78-F4CF43F60616}"/>
              </a:ext>
            </a:extLst>
          </p:cNvPr>
          <p:cNvSpPr>
            <a:spLocks noGrp="1"/>
          </p:cNvSpPr>
          <p:nvPr>
            <p:ph idx="1"/>
          </p:nvPr>
        </p:nvSpPr>
        <p:spPr/>
        <p:txBody>
          <a:bodyPr>
            <a:normAutofit/>
          </a:bodyPr>
          <a:lstStyle/>
          <a:p>
            <a:pPr marL="0" indent="0">
              <a:buNone/>
            </a:pPr>
            <a:r>
              <a:rPr lang="en-US" sz="2400" dirty="0"/>
              <a:t>The  situation with Britain is getting worse.  The boycott is hurting British businesses. As a result the king decides to take action and sends warships into Boston Harbor.  Now British soldiers walk the streets intimidating colonists and making them fearful of retributions from the king.</a:t>
            </a:r>
          </a:p>
          <a:p>
            <a:pPr marL="0" indent="0">
              <a:buNone/>
            </a:pPr>
            <a:endParaRPr lang="en-US" dirty="0"/>
          </a:p>
          <a:p>
            <a:pPr marL="0" indent="0">
              <a:buNone/>
            </a:pPr>
            <a:endParaRPr lang="en-US" dirty="0"/>
          </a:p>
          <a:p>
            <a:pPr marL="0" indent="0">
              <a:buNone/>
            </a:pPr>
            <a:r>
              <a:rPr lang="en-US" dirty="0"/>
              <a:t>       </a:t>
            </a:r>
            <a:r>
              <a:rPr lang="en-US" dirty="0">
                <a:hlinkClick r:id="rId2" action="ppaction://hlinksldjump"/>
              </a:rPr>
              <a:t>Previous slide</a:t>
            </a:r>
            <a:r>
              <a:rPr lang="en-US" dirty="0"/>
              <a:t>                                           </a:t>
            </a:r>
            <a:r>
              <a:rPr lang="en-US" dirty="0">
                <a:hlinkClick r:id="rId3" action="ppaction://hlinksldjump"/>
              </a:rPr>
              <a:t>Continue</a:t>
            </a:r>
            <a:r>
              <a:rPr lang="en-US" dirty="0"/>
              <a:t>  </a:t>
            </a:r>
          </a:p>
        </p:txBody>
      </p:sp>
      <p:sp>
        <p:nvSpPr>
          <p:cNvPr id="4" name="Text Placeholder 3">
            <a:extLst>
              <a:ext uri="{FF2B5EF4-FFF2-40B4-BE49-F238E27FC236}">
                <a16:creationId xmlns:a16="http://schemas.microsoft.com/office/drawing/2014/main" xmlns="" id="{0099E66B-5C68-4188-AD9B-F0E39FFEBDD6}"/>
              </a:ext>
            </a:extLst>
          </p:cNvPr>
          <p:cNvSpPr>
            <a:spLocks noGrp="1"/>
          </p:cNvSpPr>
          <p:nvPr>
            <p:ph type="body" sz="half" idx="2"/>
          </p:nvPr>
        </p:nvSpPr>
        <p:spPr/>
        <p:txBody>
          <a:bodyPr/>
          <a:lstStyle/>
          <a:p>
            <a:endParaRPr lang="en-US" dirty="0"/>
          </a:p>
        </p:txBody>
      </p:sp>
      <p:pic>
        <p:nvPicPr>
          <p:cNvPr id="5" name="Picture 4" descr="A small boat in a body of water with a city in the background&#10;&#10;Description generated with high confidence">
            <a:extLst>
              <a:ext uri="{FF2B5EF4-FFF2-40B4-BE49-F238E27FC236}">
                <a16:creationId xmlns:a16="http://schemas.microsoft.com/office/drawing/2014/main" xmlns="" id="{5FDAB612-295B-4EDA-91B9-63396BA4506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82587" y="2971800"/>
            <a:ext cx="4381177" cy="2813537"/>
          </a:xfrm>
          <a:prstGeom prst="rect">
            <a:avLst/>
          </a:prstGeom>
        </p:spPr>
      </p:pic>
      <p:pic>
        <p:nvPicPr>
          <p:cNvPr id="6" name="Picture 5" descr="A close up of a sign&#10;&#10;Description generated with high confidence">
            <a:hlinkClick r:id="rId3" action="ppaction://hlinksldjump"/>
            <a:extLst>
              <a:ext uri="{FF2B5EF4-FFF2-40B4-BE49-F238E27FC236}">
                <a16:creationId xmlns:a16="http://schemas.microsoft.com/office/drawing/2014/main" xmlns="" id="{BC9530FB-64C5-481F-ADC0-F0A59B897B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5174" y="5157287"/>
            <a:ext cx="370981" cy="282409"/>
          </a:xfrm>
          <a:prstGeom prst="rect">
            <a:avLst/>
          </a:prstGeom>
        </p:spPr>
      </p:pic>
      <p:pic>
        <p:nvPicPr>
          <p:cNvPr id="7" name="Picture 6" descr="A close up of a sign&#10;&#10;Description generated with very high confidence">
            <a:hlinkClick r:id="rId2" action="ppaction://hlinksldjump"/>
            <a:extLst>
              <a:ext uri="{FF2B5EF4-FFF2-40B4-BE49-F238E27FC236}">
                <a16:creationId xmlns:a16="http://schemas.microsoft.com/office/drawing/2014/main" xmlns="" id="{EA7303F4-75CA-41D3-9AB9-DB5B3DEF74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8064" y="5157287"/>
            <a:ext cx="370983" cy="282256"/>
          </a:xfrm>
          <a:prstGeom prst="rect">
            <a:avLst/>
          </a:prstGeom>
        </p:spPr>
      </p:pic>
    </p:spTree>
    <p:extLst>
      <p:ext uri="{BB962C8B-B14F-4D97-AF65-F5344CB8AC3E}">
        <p14:creationId xmlns:p14="http://schemas.microsoft.com/office/powerpoint/2010/main" val="321684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7" name="Content Placeholder 6">
            <a:extLst>
              <a:ext uri="{FF2B5EF4-FFF2-40B4-BE49-F238E27FC236}">
                <a16:creationId xmlns:a16="http://schemas.microsoft.com/office/drawing/2014/main" xmlns="" id="{2844FE4D-D425-48AF-8509-3D91E80D06A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4396" r="3682"/>
          <a:stretch/>
        </p:blipFill>
        <p:spPr>
          <a:xfrm>
            <a:off x="20" y="10"/>
            <a:ext cx="6095980" cy="6857990"/>
          </a:xfrm>
          <a:prstGeom prst="rect">
            <a:avLst/>
          </a:prstGeom>
        </p:spPr>
      </p:pic>
      <p:cxnSp>
        <p:nvCxnSpPr>
          <p:cNvPr id="18"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3C37A9B-1A76-45C0-981A-F801609CAD87}"/>
              </a:ext>
            </a:extLst>
          </p:cNvPr>
          <p:cNvSpPr>
            <a:spLocks noGrp="1"/>
          </p:cNvSpPr>
          <p:nvPr>
            <p:ph type="title"/>
          </p:nvPr>
        </p:nvSpPr>
        <p:spPr>
          <a:xfrm>
            <a:off x="6513534" y="609600"/>
            <a:ext cx="4754022" cy="1326321"/>
          </a:xfrm>
        </p:spPr>
        <p:txBody>
          <a:bodyPr vert="horz" lIns="91440" tIns="45720" rIns="91440" bIns="45720" rtlCol="0" anchor="ctr">
            <a:normAutofit/>
          </a:bodyPr>
          <a:lstStyle/>
          <a:p>
            <a:r>
              <a:rPr lang="en-US" dirty="0"/>
              <a:t>THE Boston Massacre</a:t>
            </a:r>
          </a:p>
        </p:txBody>
      </p:sp>
      <p:sp>
        <p:nvSpPr>
          <p:cNvPr id="4" name="Text Placeholder 3">
            <a:extLst>
              <a:ext uri="{FF2B5EF4-FFF2-40B4-BE49-F238E27FC236}">
                <a16:creationId xmlns:a16="http://schemas.microsoft.com/office/drawing/2014/main" xmlns="" id="{2F1EF41F-7DA3-4C6D-A092-62A281C01BD2}"/>
              </a:ext>
            </a:extLst>
          </p:cNvPr>
          <p:cNvSpPr>
            <a:spLocks noGrp="1"/>
          </p:cNvSpPr>
          <p:nvPr>
            <p:ph sz="half" idx="1"/>
          </p:nvPr>
        </p:nvSpPr>
        <p:spPr>
          <a:xfrm>
            <a:off x="6513534" y="2096064"/>
            <a:ext cx="4941276" cy="3695136"/>
          </a:xfrm>
        </p:spPr>
        <p:txBody>
          <a:bodyPr vert="horz" lIns="91440" tIns="45720" rIns="91440" bIns="45720" rtlCol="0">
            <a:normAutofit lnSpcReduction="10000"/>
          </a:bodyPr>
          <a:lstStyle/>
          <a:p>
            <a:r>
              <a:rPr lang="en-US" dirty="0"/>
              <a:t>Tensions are rising in Boston since the arrival of British soldiers.  Fist fights between soldiers and colonists are becoming a common sight in the streets.  Then on the night of March  </a:t>
            </a:r>
            <a:r>
              <a:rPr lang="en-US" dirty="0" smtClean="0"/>
              <a:t>5</a:t>
            </a:r>
            <a:r>
              <a:rPr lang="en-US" baseline="30000" dirty="0" smtClean="0"/>
              <a:t>th</a:t>
            </a:r>
            <a:r>
              <a:rPr lang="en-US" dirty="0"/>
              <a:t> </a:t>
            </a:r>
            <a:r>
              <a:rPr lang="en-US" dirty="0"/>
              <a:t> </a:t>
            </a:r>
            <a:r>
              <a:rPr lang="en-US" dirty="0" smtClean="0"/>
              <a:t>1,770 </a:t>
            </a:r>
            <a:r>
              <a:rPr lang="en-US" dirty="0"/>
              <a:t>angry colonists surround a group of soldiers. The soldiers panic and fire into the crowd killing five people. </a:t>
            </a:r>
          </a:p>
          <a:p>
            <a:pPr marL="0" indent="0">
              <a:buNone/>
            </a:pPr>
            <a:r>
              <a:rPr lang="en-US" dirty="0"/>
              <a:t>                                                                        </a:t>
            </a:r>
          </a:p>
        </p:txBody>
      </p:sp>
      <p:pic>
        <p:nvPicPr>
          <p:cNvPr id="14" name="Picture 13" descr="A close up of a sign&#10;&#10;Description generated with high confidence">
            <a:hlinkClick r:id="rId5" action="ppaction://hlinksldjump"/>
            <a:extLst>
              <a:ext uri="{FF2B5EF4-FFF2-40B4-BE49-F238E27FC236}">
                <a16:creationId xmlns:a16="http://schemas.microsoft.com/office/drawing/2014/main" xmlns="" id="{C1F02E41-0038-4D5E-BFC1-77A722DE11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575" y="5359597"/>
            <a:ext cx="370981" cy="282409"/>
          </a:xfrm>
          <a:prstGeom prst="rect">
            <a:avLst/>
          </a:prstGeom>
        </p:spPr>
      </p:pic>
    </p:spTree>
    <p:extLst>
      <p:ext uri="{BB962C8B-B14F-4D97-AF65-F5344CB8AC3E}">
        <p14:creationId xmlns:p14="http://schemas.microsoft.com/office/powerpoint/2010/main" val="19971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water, building&#10;&#10;Description generated with very high confidence">
            <a:extLst>
              <a:ext uri="{FF2B5EF4-FFF2-40B4-BE49-F238E27FC236}">
                <a16:creationId xmlns:a16="http://schemas.microsoft.com/office/drawing/2014/main" xmlns="" id="{09BFC813-2021-4F2A-8D57-00EF79DA7D7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8206"/>
          <a:stretch/>
        </p:blipFill>
        <p:spPr>
          <a:xfrm>
            <a:off x="20" y="2030"/>
            <a:ext cx="12191980" cy="6855970"/>
          </a:xfrm>
          <a:prstGeom prst="rect">
            <a:avLst/>
          </a:prstGeom>
        </p:spPr>
      </p:pic>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xmlns="" id="{B7C1BA78-A5A7-4119-AEDA-4E94E0581A44}"/>
              </a:ext>
            </a:extLst>
          </p:cNvPr>
          <p:cNvSpPr>
            <a:spLocks noGrp="1"/>
          </p:cNvSpPr>
          <p:nvPr>
            <p:ph type="title"/>
          </p:nvPr>
        </p:nvSpPr>
        <p:spPr>
          <a:xfrm>
            <a:off x="913795" y="609600"/>
            <a:ext cx="10353761" cy="1326321"/>
          </a:xfrm>
        </p:spPr>
        <p:txBody>
          <a:bodyPr>
            <a:normAutofit/>
          </a:bodyPr>
          <a:lstStyle/>
          <a:p>
            <a:r>
              <a:rPr lang="en-US" dirty="0"/>
              <a:t>The Boston Tea Party</a:t>
            </a:r>
          </a:p>
        </p:txBody>
      </p:sp>
      <p:sp>
        <p:nvSpPr>
          <p:cNvPr id="7" name="Text Placeholder 6">
            <a:extLst>
              <a:ext uri="{FF2B5EF4-FFF2-40B4-BE49-F238E27FC236}">
                <a16:creationId xmlns:a16="http://schemas.microsoft.com/office/drawing/2014/main" xmlns="" id="{CEC547C7-1E4D-41C2-86FB-0AE7605E5C98}"/>
              </a:ext>
            </a:extLst>
          </p:cNvPr>
          <p:cNvSpPr>
            <a:spLocks noGrp="1"/>
          </p:cNvSpPr>
          <p:nvPr>
            <p:ph idx="1"/>
          </p:nvPr>
        </p:nvSpPr>
        <p:spPr>
          <a:xfrm>
            <a:off x="913795" y="2096064"/>
            <a:ext cx="10353762" cy="3695136"/>
          </a:xfrm>
        </p:spPr>
        <p:txBody>
          <a:bodyPr>
            <a:normAutofit/>
          </a:bodyPr>
          <a:lstStyle/>
          <a:p>
            <a:pPr marL="0" indent="0">
              <a:buNone/>
            </a:pPr>
            <a:r>
              <a:rPr lang="en-US" sz="2800" dirty="0"/>
              <a:t>The Patriots have had enough! They are tired of the kings taxes and British soldiers intimidating them in the streets.  Late one night, three ships carrying British tea sail into Boston Harbor.  The Patriots disguise themselves as Mohawks and row out to the British ships shouting “Boston Harbor a teapot tonight!” They board the ships and dump all the tea into the harbor.                                  </a:t>
            </a:r>
          </a:p>
        </p:txBody>
      </p:sp>
      <p:pic>
        <p:nvPicPr>
          <p:cNvPr id="16" name="Picture 15">
            <a:hlinkClick r:id="rId4" action="ppaction://hlinksldjump"/>
            <a:extLst>
              <a:ext uri="{FF2B5EF4-FFF2-40B4-BE49-F238E27FC236}">
                <a16:creationId xmlns:a16="http://schemas.microsoft.com/office/drawing/2014/main" xmlns="" id="{E1F18B9D-292C-4851-B68D-27F3990B81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3405" y="5267149"/>
            <a:ext cx="404114" cy="358146"/>
          </a:xfrm>
          <a:prstGeom prst="rect">
            <a:avLst/>
          </a:prstGeom>
        </p:spPr>
      </p:pic>
    </p:spTree>
    <p:extLst>
      <p:ext uri="{BB962C8B-B14F-4D97-AF65-F5344CB8AC3E}">
        <p14:creationId xmlns:p14="http://schemas.microsoft.com/office/powerpoint/2010/main" val="259550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48427774-3A2C-4BA5-8145-1388DBD86E55}"/>
              </a:ext>
            </a:extLst>
          </p:cNvPr>
          <p:cNvSpPr>
            <a:spLocks noGrp="1"/>
          </p:cNvSpPr>
          <p:nvPr>
            <p:ph type="title"/>
          </p:nvPr>
        </p:nvSpPr>
        <p:spPr/>
        <p:txBody>
          <a:bodyPr>
            <a:noAutofit/>
          </a:bodyPr>
          <a:lstStyle/>
          <a:p>
            <a:r>
              <a:rPr lang="en-US" sz="2000" b="0" dirty="0">
                <a:effectLst/>
              </a:rPr>
              <a:t>The Boston Tea Party infuriates the king.  He closes the port of Boston.  No ships will be allowed in until the colonists have paid for the tea they destroyed.  </a:t>
            </a:r>
            <a:br>
              <a:rPr lang="en-US" sz="2000" b="0" dirty="0">
                <a:effectLst/>
              </a:rPr>
            </a:br>
            <a:endParaRPr lang="en-US" sz="2000" b="0" dirty="0">
              <a:effectLst/>
            </a:endParaRPr>
          </a:p>
        </p:txBody>
      </p:sp>
      <p:sp>
        <p:nvSpPr>
          <p:cNvPr id="3" name="Content Placeholder 2">
            <a:extLst>
              <a:ext uri="{FF2B5EF4-FFF2-40B4-BE49-F238E27FC236}">
                <a16:creationId xmlns:a16="http://schemas.microsoft.com/office/drawing/2014/main" xmlns="" id="{7AF3DEC1-8FB9-4EC4-840A-EFC5816D9780}"/>
              </a:ext>
            </a:extLst>
          </p:cNvPr>
          <p:cNvSpPr>
            <a:spLocks noGrp="1"/>
          </p:cNvSpPr>
          <p:nvPr>
            <p:ph type="body" idx="1"/>
          </p:nvPr>
        </p:nvSpPr>
        <p:spPr/>
        <p:txBody>
          <a:bodyPr/>
          <a:lstStyle/>
          <a:p>
            <a:pPr marL="0" indent="0">
              <a:buNone/>
            </a:pPr>
            <a:r>
              <a:rPr lang="en-US" dirty="0"/>
              <a:t>   </a:t>
            </a:r>
            <a:r>
              <a:rPr lang="en-US" sz="2000" dirty="0">
                <a:solidFill>
                  <a:srgbClr val="FF0000"/>
                </a:solidFill>
                <a:hlinkClick r:id="rId2" action="ppaction://hlinksldjump"/>
              </a:rPr>
              <a:t>Do you remain Loyal to the King?</a:t>
            </a:r>
            <a:endParaRPr lang="en-US" sz="2000" dirty="0">
              <a:solidFill>
                <a:srgbClr val="FF0000"/>
              </a:solidFill>
            </a:endParaRPr>
          </a:p>
        </p:txBody>
      </p:sp>
      <p:sp>
        <p:nvSpPr>
          <p:cNvPr id="13" name="Content Placeholder 12">
            <a:extLst>
              <a:ext uri="{FF2B5EF4-FFF2-40B4-BE49-F238E27FC236}">
                <a16:creationId xmlns:a16="http://schemas.microsoft.com/office/drawing/2014/main" xmlns="" id="{5E0B9FE2-C3E7-489D-A6C8-FF51B28B6EE4}"/>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9" name="Text Placeholder 18">
            <a:extLst>
              <a:ext uri="{FF2B5EF4-FFF2-40B4-BE49-F238E27FC236}">
                <a16:creationId xmlns:a16="http://schemas.microsoft.com/office/drawing/2014/main" xmlns="" id="{B5580ED0-C234-40E1-AD89-4D40DA84E28B}"/>
              </a:ext>
            </a:extLst>
          </p:cNvPr>
          <p:cNvSpPr>
            <a:spLocks noGrp="1"/>
          </p:cNvSpPr>
          <p:nvPr>
            <p:ph type="body" sz="quarter" idx="3"/>
          </p:nvPr>
        </p:nvSpPr>
        <p:spPr/>
        <p:txBody>
          <a:bodyPr>
            <a:normAutofit lnSpcReduction="10000"/>
          </a:bodyPr>
          <a:lstStyle/>
          <a:p>
            <a:r>
              <a:rPr lang="en-US" sz="2000" dirty="0">
                <a:solidFill>
                  <a:srgbClr val="FF0000"/>
                </a:solidFill>
              </a:rPr>
              <a:t>              </a:t>
            </a:r>
          </a:p>
          <a:p>
            <a:r>
              <a:rPr lang="en-US" sz="2000" dirty="0">
                <a:solidFill>
                  <a:srgbClr val="FF0000"/>
                </a:solidFill>
              </a:rPr>
              <a:t>      </a:t>
            </a:r>
            <a:r>
              <a:rPr lang="en-US" sz="2000" dirty="0">
                <a:solidFill>
                  <a:srgbClr val="FF0000"/>
                </a:solidFill>
                <a:hlinkClick r:id="rId3" action="ppaction://hlinksldjump"/>
              </a:rPr>
              <a:t>Do you stick with the Patriots?</a:t>
            </a:r>
            <a:endParaRPr lang="en-US" sz="2000" dirty="0">
              <a:solidFill>
                <a:srgbClr val="FF0000"/>
              </a:solidFill>
            </a:endParaRPr>
          </a:p>
        </p:txBody>
      </p:sp>
      <p:sp>
        <p:nvSpPr>
          <p:cNvPr id="20" name="Content Placeholder 19">
            <a:extLst>
              <a:ext uri="{FF2B5EF4-FFF2-40B4-BE49-F238E27FC236}">
                <a16:creationId xmlns:a16="http://schemas.microsoft.com/office/drawing/2014/main" xmlns="" id="{EC28E4DE-DDA0-476F-9238-913C107F991F}"/>
              </a:ext>
            </a:extLst>
          </p:cNvPr>
          <p:cNvSpPr>
            <a:spLocks noGrp="1"/>
          </p:cNvSpPr>
          <p:nvPr>
            <p:ph sz="quarter" idx="4"/>
          </p:nvPr>
        </p:nvSpPr>
        <p:spPr/>
        <p:txBody>
          <a:bodyPr/>
          <a:lstStyle/>
          <a:p>
            <a:endParaRPr lang="en-US" dirty="0"/>
          </a:p>
        </p:txBody>
      </p:sp>
      <p:pic>
        <p:nvPicPr>
          <p:cNvPr id="4" name="Content Placeholder 20" descr="A picture containing toy, text, doll&#10;&#10;Description generated with very high confidence">
            <a:hlinkClick r:id="rId2" action="ppaction://hlinksldjump"/>
            <a:extLst>
              <a:ext uri="{FF2B5EF4-FFF2-40B4-BE49-F238E27FC236}">
                <a16:creationId xmlns:a16="http://schemas.microsoft.com/office/drawing/2014/main" xmlns="" id="{CBB5C8DA-8E05-471E-B460-7BFA4E1992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194869" y="3158348"/>
            <a:ext cx="1753373" cy="1951699"/>
          </a:xfrm>
          <a:prstGeom prst="rect">
            <a:avLst/>
          </a:prstGeom>
        </p:spPr>
      </p:pic>
      <p:pic>
        <p:nvPicPr>
          <p:cNvPr id="5" name="Content Placeholder 15" descr="A group of people in costumes&#10;&#10;Description generated with high confidence">
            <a:hlinkClick r:id="rId3" action="ppaction://hlinksldjump"/>
            <a:extLst>
              <a:ext uri="{FF2B5EF4-FFF2-40B4-BE49-F238E27FC236}">
                <a16:creationId xmlns:a16="http://schemas.microsoft.com/office/drawing/2014/main" xmlns="" id="{CA6E7E47-B67E-4BCE-B420-C0B4FD8BF2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770165" y="3351903"/>
            <a:ext cx="1899425" cy="1758144"/>
          </a:xfrm>
          <a:prstGeom prst="rect">
            <a:avLst/>
          </a:prstGeom>
        </p:spPr>
      </p:pic>
    </p:spTree>
    <p:extLst>
      <p:ext uri="{BB962C8B-B14F-4D97-AF65-F5344CB8AC3E}">
        <p14:creationId xmlns:p14="http://schemas.microsoft.com/office/powerpoint/2010/main" val="2934374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0272B451-EEE4-412D-8FDD-D3076E71B42A}"/>
              </a:ext>
            </a:extLst>
          </p:cNvPr>
          <p:cNvSpPr>
            <a:spLocks noGrp="1"/>
          </p:cNvSpPr>
          <p:nvPr>
            <p:ph type="title"/>
          </p:nvPr>
        </p:nvSpPr>
        <p:spPr/>
        <p:txBody>
          <a:bodyPr/>
          <a:lstStyle/>
          <a:p>
            <a:r>
              <a:rPr lang="en-US" dirty="0"/>
              <a:t>Loyalist</a:t>
            </a:r>
          </a:p>
        </p:txBody>
      </p:sp>
      <p:sp>
        <p:nvSpPr>
          <p:cNvPr id="10" name="Content Placeholder 9">
            <a:extLst>
              <a:ext uri="{FF2B5EF4-FFF2-40B4-BE49-F238E27FC236}">
                <a16:creationId xmlns:a16="http://schemas.microsoft.com/office/drawing/2014/main" xmlns="" id="{6E97C1AE-612C-414F-A49B-AA85386E0C5B}"/>
              </a:ext>
            </a:extLst>
          </p:cNvPr>
          <p:cNvSpPr>
            <a:spLocks noGrp="1"/>
          </p:cNvSpPr>
          <p:nvPr>
            <p:ph idx="1"/>
          </p:nvPr>
        </p:nvSpPr>
        <p:spPr/>
        <p:txBody>
          <a:bodyPr/>
          <a:lstStyle/>
          <a:p>
            <a:pPr marL="0" indent="0">
              <a:buNone/>
            </a:pPr>
            <a:r>
              <a:rPr lang="en-US" dirty="0"/>
              <a:t>As a Loyalist the next decade will be hard for you.  The Patriots will Declare Independence and the Revolutionary war will begin.  Even though you are loyal to the king the battles will still be fought on your home front.  You will be caught in the middle as your friends, neighbors, and maybe even some of your relatives fight the war.  However, in the end you will see the birth of a new nation and become a proud citizen of the United States of America. </a:t>
            </a:r>
          </a:p>
          <a:p>
            <a:pPr marL="0" indent="0">
              <a:buNone/>
            </a:pPr>
            <a:endParaRPr lang="en-US" dirty="0"/>
          </a:p>
          <a:p>
            <a:pPr marL="0" indent="0">
              <a:buNone/>
            </a:pPr>
            <a:endParaRPr lang="en-US" dirty="0"/>
          </a:p>
          <a:p>
            <a:pPr marL="0" indent="0">
              <a:buNone/>
            </a:pPr>
            <a:r>
              <a:rPr lang="en-US" sz="1800" i="1" dirty="0">
                <a:solidFill>
                  <a:srgbClr val="FF0000"/>
                </a:solidFill>
                <a:hlinkClick r:id="rId2" action="ppaction://hlinksldjump"/>
              </a:rPr>
              <a:t>Return to beginning </a:t>
            </a:r>
            <a:endParaRPr lang="en-US" sz="1800" i="1" dirty="0">
              <a:solidFill>
                <a:srgbClr val="FF0000"/>
              </a:solidFill>
            </a:endParaRPr>
          </a:p>
        </p:txBody>
      </p:sp>
      <p:sp>
        <p:nvSpPr>
          <p:cNvPr id="11" name="Text Placeholder 10">
            <a:extLst>
              <a:ext uri="{FF2B5EF4-FFF2-40B4-BE49-F238E27FC236}">
                <a16:creationId xmlns:a16="http://schemas.microsoft.com/office/drawing/2014/main" xmlns="" id="{200DA162-A3CC-4FD7-8C47-23B9967DE6E4}"/>
              </a:ext>
            </a:extLst>
          </p:cNvPr>
          <p:cNvSpPr>
            <a:spLocks noGrp="1"/>
          </p:cNvSpPr>
          <p:nvPr>
            <p:ph type="body" sz="half" idx="2"/>
          </p:nvPr>
        </p:nvSpPr>
        <p:spPr/>
        <p:txBody>
          <a:bodyPr/>
          <a:lstStyle/>
          <a:p>
            <a:endParaRPr lang="en-US" dirty="0"/>
          </a:p>
        </p:txBody>
      </p:sp>
      <p:pic>
        <p:nvPicPr>
          <p:cNvPr id="13" name="Picture 12" descr="A group of people riding on the back of a horse&#10;&#10;Description generated with very high confidence">
            <a:extLst>
              <a:ext uri="{FF2B5EF4-FFF2-40B4-BE49-F238E27FC236}">
                <a16:creationId xmlns:a16="http://schemas.microsoft.com/office/drawing/2014/main" xmlns="" id="{94820724-8DCB-4A3C-BF56-53D942FE8A6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0493" y="454429"/>
            <a:ext cx="4281227" cy="5946371"/>
          </a:xfrm>
          <a:prstGeom prst="rect">
            <a:avLst/>
          </a:prstGeom>
        </p:spPr>
      </p:pic>
      <p:sp>
        <p:nvSpPr>
          <p:cNvPr id="14" name="TextBox 13">
            <a:extLst>
              <a:ext uri="{FF2B5EF4-FFF2-40B4-BE49-F238E27FC236}">
                <a16:creationId xmlns:a16="http://schemas.microsoft.com/office/drawing/2014/main" xmlns="" id="{275BE64A-16F1-4B07-8213-215C9208999E}"/>
              </a:ext>
            </a:extLst>
          </p:cNvPr>
          <p:cNvSpPr txBox="1"/>
          <p:nvPr/>
        </p:nvSpPr>
        <p:spPr>
          <a:xfrm>
            <a:off x="610493" y="7312429"/>
            <a:ext cx="2851173" cy="369332"/>
          </a:xfrm>
          <a:prstGeom prst="rect">
            <a:avLst/>
          </a:prstGeom>
          <a:noFill/>
        </p:spPr>
        <p:txBody>
          <a:bodyPr wrap="square" rtlCol="0">
            <a:spAutoFit/>
          </a:bodyPr>
          <a:lstStyle/>
          <a:p>
            <a:r>
              <a:rPr lang="en-US" sz="900" dirty="0">
                <a:hlinkClick r:id="rId4" tooltip="https://en.wikipedia.org/wiki/Benjamin_Cleveland"/>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61282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42313717-BA32-48D8-A3A7-01BFCE78E79B}"/>
              </a:ext>
            </a:extLst>
          </p:cNvPr>
          <p:cNvSpPr>
            <a:spLocks noGrp="1"/>
          </p:cNvSpPr>
          <p:nvPr>
            <p:ph type="title"/>
          </p:nvPr>
        </p:nvSpPr>
        <p:spPr/>
        <p:txBody>
          <a:bodyPr/>
          <a:lstStyle/>
          <a:p>
            <a:endParaRPr lang="en-US" dirty="0"/>
          </a:p>
        </p:txBody>
      </p:sp>
      <p:sp>
        <p:nvSpPr>
          <p:cNvPr id="11" name="Content Placeholder 10">
            <a:extLst>
              <a:ext uri="{FF2B5EF4-FFF2-40B4-BE49-F238E27FC236}">
                <a16:creationId xmlns:a16="http://schemas.microsoft.com/office/drawing/2014/main" xmlns="" id="{6051681E-33A8-47FF-9E8A-F96977380A8C}"/>
              </a:ext>
            </a:extLst>
          </p:cNvPr>
          <p:cNvSpPr>
            <a:spLocks noGrp="1"/>
          </p:cNvSpPr>
          <p:nvPr>
            <p:ph idx="1"/>
          </p:nvPr>
        </p:nvSpPr>
        <p:spPr/>
        <p:txBody>
          <a:bodyPr/>
          <a:lstStyle/>
          <a:p>
            <a:pPr marL="0" indent="0">
              <a:buNone/>
            </a:pPr>
            <a:r>
              <a:rPr lang="en-US" dirty="0"/>
              <a:t>As a Patriot your battle for freedom is just beginning.  In 1776 the Continental Congress, made up of delegates from each of the thirteen colonies, will vote to Declare Independence and the Revolutionary War will begin.  The next ten years will be harsh for everyone in the colonies as the war continues.  In the end you will be proud of the role you played to help form our nation  – </a:t>
            </a:r>
          </a:p>
          <a:p>
            <a:pPr marL="0" indent="0">
              <a:buNone/>
            </a:pPr>
            <a:r>
              <a:rPr lang="en-US" dirty="0"/>
              <a:t>	The United States of America! </a:t>
            </a:r>
          </a:p>
          <a:p>
            <a:pPr marL="0" indent="0">
              <a:buNone/>
            </a:pPr>
            <a:endParaRPr lang="en-US" dirty="0"/>
          </a:p>
          <a:p>
            <a:pPr marL="0" indent="0">
              <a:buNone/>
            </a:pPr>
            <a:endParaRPr lang="en-US" dirty="0"/>
          </a:p>
          <a:p>
            <a:pPr marL="0" indent="0">
              <a:buNone/>
            </a:pPr>
            <a:r>
              <a:rPr lang="en-US" sz="1600" i="1" dirty="0">
                <a:solidFill>
                  <a:srgbClr val="FF0000"/>
                </a:solidFill>
                <a:hlinkClick r:id="rId2" action="ppaction://hlinksldjump"/>
              </a:rPr>
              <a:t>Return to beginning </a:t>
            </a:r>
            <a:endParaRPr lang="en-US" sz="1600" i="1" dirty="0">
              <a:solidFill>
                <a:srgbClr val="FF0000"/>
              </a:solidFill>
            </a:endParaRPr>
          </a:p>
        </p:txBody>
      </p:sp>
      <p:sp>
        <p:nvSpPr>
          <p:cNvPr id="13" name="Text Placeholder 12">
            <a:extLst>
              <a:ext uri="{FF2B5EF4-FFF2-40B4-BE49-F238E27FC236}">
                <a16:creationId xmlns:a16="http://schemas.microsoft.com/office/drawing/2014/main" xmlns="" id="{E443EC4A-0B78-420F-A0AC-0ACA3B0911AD}"/>
              </a:ext>
            </a:extLst>
          </p:cNvPr>
          <p:cNvSpPr>
            <a:spLocks noGrp="1"/>
          </p:cNvSpPr>
          <p:nvPr>
            <p:ph type="body" sz="half" idx="2"/>
          </p:nvPr>
        </p:nvSpPr>
        <p:spPr/>
        <p:txBody>
          <a:bodyPr/>
          <a:lstStyle/>
          <a:p>
            <a:endParaRPr lang="en-US" dirty="0"/>
          </a:p>
        </p:txBody>
      </p:sp>
      <p:pic>
        <p:nvPicPr>
          <p:cNvPr id="18" name="Picture 17" descr="A group of people standing next to a painting&#10;&#10;Description generated with high confidence">
            <a:extLst>
              <a:ext uri="{FF2B5EF4-FFF2-40B4-BE49-F238E27FC236}">
                <a16:creationId xmlns:a16="http://schemas.microsoft.com/office/drawing/2014/main" xmlns="" id="{BE603A5F-56B9-463A-9418-0FEB6AC782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5742" y="549528"/>
            <a:ext cx="4412876" cy="5840187"/>
          </a:xfrm>
          <a:prstGeom prst="rect">
            <a:avLst/>
          </a:prstGeom>
        </p:spPr>
      </p:pic>
    </p:spTree>
    <p:extLst>
      <p:ext uri="{BB962C8B-B14F-4D97-AF65-F5344CB8AC3E}">
        <p14:creationId xmlns:p14="http://schemas.microsoft.com/office/powerpoint/2010/main" val="308401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08ABBD-EFCA-4221-B5FF-BBDDB33C7EF8}"/>
              </a:ext>
            </a:extLst>
          </p:cNvPr>
          <p:cNvSpPr>
            <a:spLocks noGrp="1"/>
          </p:cNvSpPr>
          <p:nvPr>
            <p:ph type="title"/>
          </p:nvPr>
        </p:nvSpPr>
        <p:spPr>
          <a:xfrm>
            <a:off x="913794" y="609600"/>
            <a:ext cx="10353762" cy="1809673"/>
          </a:xfrm>
        </p:spPr>
        <p:txBody>
          <a:bodyPr>
            <a:normAutofit fontScale="90000"/>
          </a:bodyPr>
          <a:lstStyle/>
          <a:p>
            <a:r>
              <a:rPr lang="en-US" sz="1800" b="0" dirty="0">
                <a:effectLst/>
                <a:latin typeface="Algerian" panose="04020705040A02060702" pitchFamily="82" charset="0"/>
              </a:rPr>
              <a:t>British Parliament needed money to pay for the French &amp; Indian war.  Since the war had been fought on American soil, Parliament convinced King George to tax the colonists to pay off this debt. This set off a series of events that created a power struggle between the colonists and King George.  These events forced the colonists to take sides.  colonists who opposed British rule were known as  </a:t>
            </a:r>
            <a:r>
              <a:rPr lang="en-US" sz="1800" b="0" dirty="0">
                <a:solidFill>
                  <a:srgbClr val="FF0000"/>
                </a:solidFill>
                <a:effectLst/>
                <a:latin typeface="Algerian" panose="04020705040A02060702" pitchFamily="82" charset="0"/>
              </a:rPr>
              <a:t>patriots</a:t>
            </a:r>
            <a:r>
              <a:rPr lang="en-US" sz="1800" b="0" dirty="0">
                <a:effectLst/>
                <a:latin typeface="Algerian" panose="04020705040A02060702" pitchFamily="82" charset="0"/>
              </a:rPr>
              <a:t>.  They were willing do anything (even risk their lives) for freedom.  Colonists who wanted to remain Loyal to king George and Britain were known as </a:t>
            </a:r>
            <a:r>
              <a:rPr lang="en-US" sz="1800" b="0" dirty="0">
                <a:solidFill>
                  <a:srgbClr val="FF0000"/>
                </a:solidFill>
                <a:effectLst/>
                <a:latin typeface="Algerian" panose="04020705040A02060702" pitchFamily="82" charset="0"/>
              </a:rPr>
              <a:t>loyalists</a:t>
            </a:r>
            <a:r>
              <a:rPr lang="en-US" sz="1200" b="0" dirty="0">
                <a:effectLst/>
                <a:latin typeface="Algerian" panose="04020705040A02060702" pitchFamily="82" charset="0"/>
              </a:rPr>
              <a:t>. </a:t>
            </a:r>
          </a:p>
        </p:txBody>
      </p:sp>
      <p:sp>
        <p:nvSpPr>
          <p:cNvPr id="5" name="Text Placeholder 4">
            <a:extLst>
              <a:ext uri="{FF2B5EF4-FFF2-40B4-BE49-F238E27FC236}">
                <a16:creationId xmlns:a16="http://schemas.microsoft.com/office/drawing/2014/main" xmlns="" id="{A030F01C-9ACF-49C9-8554-D460E4720511}"/>
              </a:ext>
            </a:extLst>
          </p:cNvPr>
          <p:cNvSpPr>
            <a:spLocks noGrp="1"/>
          </p:cNvSpPr>
          <p:nvPr>
            <p:ph type="body" idx="1"/>
          </p:nvPr>
        </p:nvSpPr>
        <p:spPr/>
        <p:txBody>
          <a:bodyPr/>
          <a:lstStyle/>
          <a:p>
            <a:r>
              <a:rPr lang="en-US" dirty="0"/>
              <a:t>  </a:t>
            </a:r>
            <a:r>
              <a:rPr lang="en-US" b="1" dirty="0">
                <a:solidFill>
                  <a:srgbClr val="FF0000"/>
                </a:solidFill>
                <a:effectLst>
                  <a:outerShdw blurRad="38100" dist="38100" dir="2700000" algn="tl">
                    <a:srgbClr val="000000">
                      <a:alpha val="43137"/>
                    </a:srgbClr>
                  </a:outerShdw>
                </a:effectLst>
                <a:latin typeface="+mj-lt"/>
                <a:hlinkClick r:id="rId2" action="ppaction://hlinksldjump"/>
              </a:rPr>
              <a:t>Loyalists </a:t>
            </a:r>
            <a:endParaRPr lang="en-US" b="1" dirty="0">
              <a:solidFill>
                <a:srgbClr val="FF0000"/>
              </a:solidFill>
              <a:effectLst>
                <a:outerShdw blurRad="38100" dist="38100" dir="2700000" algn="tl">
                  <a:srgbClr val="000000">
                    <a:alpha val="43137"/>
                  </a:srgbClr>
                </a:outerShdw>
              </a:effectLst>
              <a:latin typeface="+mj-lt"/>
            </a:endParaRPr>
          </a:p>
        </p:txBody>
      </p:sp>
      <p:sp>
        <p:nvSpPr>
          <p:cNvPr id="24" name="Text Placeholder 23">
            <a:extLst>
              <a:ext uri="{FF2B5EF4-FFF2-40B4-BE49-F238E27FC236}">
                <a16:creationId xmlns:a16="http://schemas.microsoft.com/office/drawing/2014/main" xmlns="" id="{F615220A-977A-4F04-9E8A-A6DFB92449B1}"/>
              </a:ext>
            </a:extLst>
          </p:cNvPr>
          <p:cNvSpPr>
            <a:spLocks noGrp="1"/>
          </p:cNvSpPr>
          <p:nvPr>
            <p:ph type="body" sz="half" idx="15"/>
          </p:nvPr>
        </p:nvSpPr>
        <p:spPr/>
        <p:txBody>
          <a:bodyPr/>
          <a:lstStyle/>
          <a:p>
            <a:endParaRPr lang="en-US" dirty="0"/>
          </a:p>
        </p:txBody>
      </p:sp>
      <p:sp>
        <p:nvSpPr>
          <p:cNvPr id="7" name="Text Placeholder 6">
            <a:extLst>
              <a:ext uri="{FF2B5EF4-FFF2-40B4-BE49-F238E27FC236}">
                <a16:creationId xmlns:a16="http://schemas.microsoft.com/office/drawing/2014/main" xmlns="" id="{F9D181F9-7A5D-48E2-AFCC-438A03014981}"/>
              </a:ext>
            </a:extLst>
          </p:cNvPr>
          <p:cNvSpPr>
            <a:spLocks noGrp="1"/>
          </p:cNvSpPr>
          <p:nvPr>
            <p:ph type="body" sz="quarter" idx="3"/>
          </p:nvPr>
        </p:nvSpPr>
        <p:spPr/>
        <p:txBody>
          <a:bodyPr/>
          <a:lstStyle/>
          <a:p>
            <a:r>
              <a:rPr lang="en-US" sz="2000" dirty="0"/>
              <a:t>Pick your role</a:t>
            </a:r>
            <a:r>
              <a:rPr lang="en-US" dirty="0"/>
              <a:t>                     </a:t>
            </a:r>
          </a:p>
        </p:txBody>
      </p:sp>
      <p:sp>
        <p:nvSpPr>
          <p:cNvPr id="25" name="Text Placeholder 24">
            <a:extLst>
              <a:ext uri="{FF2B5EF4-FFF2-40B4-BE49-F238E27FC236}">
                <a16:creationId xmlns:a16="http://schemas.microsoft.com/office/drawing/2014/main" xmlns="" id="{B963F03D-13F7-4197-893C-ACFBADA4CAE0}"/>
              </a:ext>
            </a:extLst>
          </p:cNvPr>
          <p:cNvSpPr>
            <a:spLocks noGrp="1"/>
          </p:cNvSpPr>
          <p:nvPr>
            <p:ph type="body" sz="half" idx="16"/>
          </p:nvPr>
        </p:nvSpPr>
        <p:spPr/>
        <p:txBody>
          <a:bodyPr>
            <a:normAutofit lnSpcReduction="10000"/>
          </a:bodyPr>
          <a:lstStyle/>
          <a:p>
            <a:r>
              <a:rPr lang="en-US" sz="1600" i="1" dirty="0"/>
              <a:t>Will you be a Loyalist and remain true to the King no matter what hardships he places upon you</a:t>
            </a:r>
            <a:r>
              <a:rPr lang="en-US" i="1" dirty="0"/>
              <a:t>?</a:t>
            </a:r>
            <a:r>
              <a:rPr lang="en-US" dirty="0"/>
              <a:t> </a:t>
            </a:r>
          </a:p>
          <a:p>
            <a:r>
              <a:rPr lang="en-US" dirty="0">
                <a:solidFill>
                  <a:srgbClr val="FF0000"/>
                </a:solidFill>
              </a:rPr>
              <a:t>Or</a:t>
            </a:r>
          </a:p>
          <a:p>
            <a:r>
              <a:rPr lang="en-US" sz="1600" i="1" dirty="0"/>
              <a:t>Will you be a Patriot risking your life, your property, and possibly putting your family in danger to stand up to the king and fight for your rights. </a:t>
            </a:r>
          </a:p>
        </p:txBody>
      </p:sp>
      <p:sp>
        <p:nvSpPr>
          <p:cNvPr id="23" name="Text Placeholder 22">
            <a:extLst>
              <a:ext uri="{FF2B5EF4-FFF2-40B4-BE49-F238E27FC236}">
                <a16:creationId xmlns:a16="http://schemas.microsoft.com/office/drawing/2014/main" xmlns="" id="{2808FFDA-F47E-43F0-A9FA-91EB27CA591A}"/>
              </a:ext>
            </a:extLst>
          </p:cNvPr>
          <p:cNvSpPr>
            <a:spLocks noGrp="1"/>
          </p:cNvSpPr>
          <p:nvPr>
            <p:ph type="body" sz="quarter" idx="13"/>
          </p:nvPr>
        </p:nvSpPr>
        <p:spPr/>
        <p:txBody>
          <a:bodyPr/>
          <a:lstStyle/>
          <a:p>
            <a:r>
              <a:rPr lang="en-US" b="1" dirty="0">
                <a:solidFill>
                  <a:srgbClr val="FF0000"/>
                </a:solidFill>
                <a:latin typeface="+mj-lt"/>
                <a:hlinkClick r:id="rId3" action="ppaction://hlinksldjump"/>
              </a:rPr>
              <a:t>Patriot</a:t>
            </a:r>
            <a:endParaRPr lang="en-US" b="1" dirty="0">
              <a:solidFill>
                <a:srgbClr val="FF0000"/>
              </a:solidFill>
              <a:latin typeface="+mj-lt"/>
            </a:endParaRPr>
          </a:p>
        </p:txBody>
      </p:sp>
      <p:sp>
        <p:nvSpPr>
          <p:cNvPr id="26" name="Text Placeholder 25">
            <a:extLst>
              <a:ext uri="{FF2B5EF4-FFF2-40B4-BE49-F238E27FC236}">
                <a16:creationId xmlns:a16="http://schemas.microsoft.com/office/drawing/2014/main" xmlns="" id="{2ADD1EBA-61D5-48D9-BCC7-FABD44108D40}"/>
              </a:ext>
            </a:extLst>
          </p:cNvPr>
          <p:cNvSpPr>
            <a:spLocks noGrp="1"/>
          </p:cNvSpPr>
          <p:nvPr>
            <p:ph type="body" sz="half" idx="17"/>
          </p:nvPr>
        </p:nvSpPr>
        <p:spPr/>
        <p:txBody>
          <a:bodyPr/>
          <a:lstStyle/>
          <a:p>
            <a:endParaRPr lang="en-US" dirty="0"/>
          </a:p>
        </p:txBody>
      </p:sp>
      <p:pic>
        <p:nvPicPr>
          <p:cNvPr id="16" name="Content Placeholder 15" descr="A group of people in costumes&#10;&#10;Description generated with high confidence">
            <a:hlinkClick r:id="rId3" action="ppaction://hlinksldjump"/>
            <a:extLst>
              <a:ext uri="{FF2B5EF4-FFF2-40B4-BE49-F238E27FC236}">
                <a16:creationId xmlns:a16="http://schemas.microsoft.com/office/drawing/2014/main" xmlns="" id="{E10E81F8-FB9C-4395-BB40-EE065B040AD3}"/>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512415" y="3403975"/>
            <a:ext cx="2212975" cy="2047875"/>
          </a:xfrm>
        </p:spPr>
      </p:pic>
      <p:pic>
        <p:nvPicPr>
          <p:cNvPr id="21" name="Content Placeholder 20" descr="A picture containing toy, text, doll&#10;&#10;Description generated with very high confidence">
            <a:hlinkClick r:id="rId2" action="ppaction://hlinksldjump"/>
            <a:extLst>
              <a:ext uri="{FF2B5EF4-FFF2-40B4-BE49-F238E27FC236}">
                <a16:creationId xmlns:a16="http://schemas.microsoft.com/office/drawing/2014/main" xmlns="" id="{B93AF679-2764-406F-A10F-310BCFA254E6}"/>
              </a:ext>
            </a:extLst>
          </p:cNvPr>
          <p:cNvPicPr>
            <a:picLocks noGrp="1" noChangeAspect="1"/>
          </p:cNvPicPr>
          <p:nvPr>
            <p:ph sz="half" idx="4294967295"/>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483772" y="3226176"/>
            <a:ext cx="2159000" cy="2403475"/>
          </a:xfrm>
        </p:spPr>
      </p:pic>
    </p:spTree>
    <p:extLst>
      <p:ext uri="{BB962C8B-B14F-4D97-AF65-F5344CB8AC3E}">
        <p14:creationId xmlns:p14="http://schemas.microsoft.com/office/powerpoint/2010/main" val="334571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9F337E4-0FBB-413C-B974-DD6407EC189F}"/>
              </a:ext>
            </a:extLst>
          </p:cNvPr>
          <p:cNvSpPr>
            <a:spLocks noGrp="1"/>
          </p:cNvSpPr>
          <p:nvPr>
            <p:ph type="title"/>
          </p:nvPr>
        </p:nvSpPr>
        <p:spPr>
          <a:xfrm>
            <a:off x="917228" y="609600"/>
            <a:ext cx="3932237" cy="2362200"/>
          </a:xfrm>
        </p:spPr>
        <p:txBody>
          <a:bodyPr/>
          <a:lstStyle/>
          <a:p>
            <a:r>
              <a:rPr lang="en-US" dirty="0"/>
              <a:t>Loyalists</a:t>
            </a:r>
          </a:p>
        </p:txBody>
      </p:sp>
      <p:sp>
        <p:nvSpPr>
          <p:cNvPr id="9" name="Content Placeholder 8">
            <a:extLst>
              <a:ext uri="{FF2B5EF4-FFF2-40B4-BE49-F238E27FC236}">
                <a16:creationId xmlns:a16="http://schemas.microsoft.com/office/drawing/2014/main" xmlns="" id="{7D7665E9-0417-4732-8C51-4238ED4C2375}"/>
              </a:ext>
            </a:extLst>
          </p:cNvPr>
          <p:cNvSpPr>
            <a:spLocks noGrp="1"/>
          </p:cNvSpPr>
          <p:nvPr>
            <p:ph idx="1"/>
          </p:nvPr>
        </p:nvSpPr>
        <p:spPr/>
        <p:txBody>
          <a:bodyPr/>
          <a:lstStyle/>
          <a:p>
            <a:pPr marL="0" indent="0">
              <a:buNone/>
            </a:pPr>
            <a:r>
              <a:rPr lang="en-US" dirty="0"/>
              <a:t>As a Loyalist you oppose your fellow colonists who want to fight for freedom.  You like the security of the British government and are happy with how things are with King George in control.  You don’t want to upset the king and make matters even worse.  However, you risk persecution by your fellow colonists who are Patriots.</a:t>
            </a:r>
          </a:p>
          <a:p>
            <a:pPr marL="0" indent="0">
              <a:buNone/>
            </a:pPr>
            <a:endParaRPr lang="en-US" dirty="0"/>
          </a:p>
          <a:p>
            <a:pPr marL="0" indent="0">
              <a:buNone/>
            </a:pPr>
            <a:endParaRPr lang="en-US" dirty="0"/>
          </a:p>
          <a:p>
            <a:pPr marL="0" indent="0">
              <a:buNone/>
            </a:pPr>
            <a:r>
              <a:rPr lang="en-US" dirty="0"/>
              <a:t>        </a:t>
            </a:r>
            <a:r>
              <a:rPr lang="en-US" dirty="0">
                <a:hlinkClick r:id="rId2" action="ppaction://hlinksldjump"/>
              </a:rPr>
              <a:t>Previous slide</a:t>
            </a:r>
            <a:r>
              <a:rPr lang="en-US" dirty="0"/>
              <a:t>                             </a:t>
            </a:r>
            <a:r>
              <a:rPr lang="en-US" dirty="0">
                <a:hlinkClick r:id="rId3" action="ppaction://hlinksldjump"/>
              </a:rPr>
              <a:t>Continue</a:t>
            </a:r>
            <a:endParaRPr lang="en-US" dirty="0"/>
          </a:p>
        </p:txBody>
      </p:sp>
      <p:pic>
        <p:nvPicPr>
          <p:cNvPr id="15" name="Picture 14">
            <a:extLst>
              <a:ext uri="{FF2B5EF4-FFF2-40B4-BE49-F238E27FC236}">
                <a16:creationId xmlns:a16="http://schemas.microsoft.com/office/drawing/2014/main" xmlns="" id="{C871E81F-36C3-40FF-890B-3C80A4D733AA}"/>
              </a:ext>
            </a:extLst>
          </p:cNvPr>
          <p:cNvPicPr>
            <a:picLocks noChangeAspect="1"/>
          </p:cNvPicPr>
          <p:nvPr/>
        </p:nvPicPr>
        <p:blipFill>
          <a:blip r:embed="rId4"/>
          <a:stretch>
            <a:fillRect/>
          </a:stretch>
        </p:blipFill>
        <p:spPr>
          <a:xfrm>
            <a:off x="1335533" y="3281361"/>
            <a:ext cx="3095625" cy="2200275"/>
          </a:xfrm>
          <a:prstGeom prst="rect">
            <a:avLst/>
          </a:prstGeom>
        </p:spPr>
      </p:pic>
      <p:sp>
        <p:nvSpPr>
          <p:cNvPr id="8" name="Text Placeholder 7">
            <a:extLst>
              <a:ext uri="{FF2B5EF4-FFF2-40B4-BE49-F238E27FC236}">
                <a16:creationId xmlns:a16="http://schemas.microsoft.com/office/drawing/2014/main" xmlns="" id="{5A9CC789-D2BC-4844-8C08-F9CC9FF73F63}"/>
              </a:ext>
            </a:extLst>
          </p:cNvPr>
          <p:cNvSpPr>
            <a:spLocks noGrp="1"/>
          </p:cNvSpPr>
          <p:nvPr>
            <p:ph type="body" sz="half" idx="2"/>
          </p:nvPr>
        </p:nvSpPr>
        <p:spPr>
          <a:xfrm>
            <a:off x="917228" y="2971800"/>
            <a:ext cx="3932237" cy="2819399"/>
          </a:xfrm>
        </p:spPr>
        <p:txBody>
          <a:bodyPr/>
          <a:lstStyle/>
          <a:p>
            <a:endParaRPr lang="en-US" dirty="0"/>
          </a:p>
        </p:txBody>
      </p:sp>
      <p:pic>
        <p:nvPicPr>
          <p:cNvPr id="18" name="Picture 17" descr="A close up of a sign&#10;&#10;Description generated with high confidence">
            <a:hlinkClick r:id="rId3" action="ppaction://hlinksldjump"/>
            <a:extLst>
              <a:ext uri="{FF2B5EF4-FFF2-40B4-BE49-F238E27FC236}">
                <a16:creationId xmlns:a16="http://schemas.microsoft.com/office/drawing/2014/main" xmlns="" id="{98DA0209-D290-4A21-88C0-19B6032C63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1797" y="4928204"/>
            <a:ext cx="370981" cy="282409"/>
          </a:xfrm>
          <a:prstGeom prst="rect">
            <a:avLst/>
          </a:prstGeom>
        </p:spPr>
      </p:pic>
      <p:pic>
        <p:nvPicPr>
          <p:cNvPr id="3" name="Picture 2" descr="A close up of a sign&#10;&#10;Description generated with very high confidence">
            <a:hlinkClick r:id="rId2" action="ppaction://hlinksldjump"/>
            <a:extLst>
              <a:ext uri="{FF2B5EF4-FFF2-40B4-BE49-F238E27FC236}">
                <a16:creationId xmlns:a16="http://schemas.microsoft.com/office/drawing/2014/main" xmlns="" id="{74D39B4A-8462-4A42-95F6-5F0C0CA797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2362" y="4935286"/>
            <a:ext cx="370983" cy="282256"/>
          </a:xfrm>
          <a:prstGeom prst="rect">
            <a:avLst/>
          </a:prstGeom>
        </p:spPr>
      </p:pic>
    </p:spTree>
    <p:extLst>
      <p:ext uri="{BB962C8B-B14F-4D97-AF65-F5344CB8AC3E}">
        <p14:creationId xmlns:p14="http://schemas.microsoft.com/office/powerpoint/2010/main" val="41505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E94D0-5F28-4843-9711-5AA69EDEE8EC}"/>
              </a:ext>
            </a:extLst>
          </p:cNvPr>
          <p:cNvSpPr>
            <a:spLocks noGrp="1"/>
          </p:cNvSpPr>
          <p:nvPr>
            <p:ph type="title"/>
          </p:nvPr>
        </p:nvSpPr>
        <p:spPr/>
        <p:txBody>
          <a:bodyPr/>
          <a:lstStyle/>
          <a:p>
            <a:r>
              <a:rPr lang="en-US" dirty="0"/>
              <a:t>Patriot</a:t>
            </a:r>
          </a:p>
        </p:txBody>
      </p:sp>
      <p:sp>
        <p:nvSpPr>
          <p:cNvPr id="3" name="Content Placeholder 2">
            <a:extLst>
              <a:ext uri="{FF2B5EF4-FFF2-40B4-BE49-F238E27FC236}">
                <a16:creationId xmlns:a16="http://schemas.microsoft.com/office/drawing/2014/main" xmlns="" id="{F63BE1AB-34A6-4E4C-9C54-9400DF2B7B32}"/>
              </a:ext>
            </a:extLst>
          </p:cNvPr>
          <p:cNvSpPr>
            <a:spLocks noGrp="1"/>
          </p:cNvSpPr>
          <p:nvPr>
            <p:ph idx="1"/>
          </p:nvPr>
        </p:nvSpPr>
        <p:spPr/>
        <p:txBody>
          <a:bodyPr/>
          <a:lstStyle/>
          <a:p>
            <a:pPr marL="0" indent="0">
              <a:buNone/>
            </a:pPr>
            <a:r>
              <a:rPr lang="en-US" dirty="0"/>
              <a:t>As a Patriot, it is dangerous for you to speak out against British rule.  If you anger the king or upset parliament you could be charged with treason and possibly hung.  However, you feel strongly that the king is abusing his power and  treating the colonists unfairly.  You feel you must take a stand to protect your future.  </a:t>
            </a: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dirty="0">
                <a:hlinkClick r:id="rId2" action="ppaction://hlinksldjump"/>
              </a:rPr>
              <a:t>Go Back</a:t>
            </a:r>
            <a:r>
              <a:rPr lang="en-US" dirty="0"/>
              <a:t>                                      </a:t>
            </a:r>
            <a:r>
              <a:rPr lang="en-US" dirty="0">
                <a:hlinkClick r:id="rId3" action="ppaction://hlinksldjump"/>
              </a:rPr>
              <a:t>Continue</a:t>
            </a:r>
            <a:r>
              <a:rPr lang="en-US" dirty="0"/>
              <a:t>                                                                        </a:t>
            </a:r>
          </a:p>
        </p:txBody>
      </p:sp>
      <p:sp>
        <p:nvSpPr>
          <p:cNvPr id="4" name="Text Placeholder 3">
            <a:extLst>
              <a:ext uri="{FF2B5EF4-FFF2-40B4-BE49-F238E27FC236}">
                <a16:creationId xmlns:a16="http://schemas.microsoft.com/office/drawing/2014/main" xmlns="" id="{70CC1B8A-B089-46EB-BC57-A5D9D064E0A9}"/>
              </a:ext>
            </a:extLst>
          </p:cNvPr>
          <p:cNvSpPr>
            <a:spLocks noGrp="1"/>
          </p:cNvSpPr>
          <p:nvPr>
            <p:ph type="body" sz="half" idx="2"/>
          </p:nvPr>
        </p:nvSpPr>
        <p:spPr/>
        <p:txBody>
          <a:bodyPr/>
          <a:lstStyle/>
          <a:p>
            <a:endParaRPr lang="en-US" dirty="0"/>
          </a:p>
        </p:txBody>
      </p:sp>
      <p:pic>
        <p:nvPicPr>
          <p:cNvPr id="5" name="Picture 4" descr="A close up of a sign&#10;&#10;Description generated with very high confidence">
            <a:hlinkClick r:id="rId2" action="ppaction://hlinksldjump"/>
            <a:extLst>
              <a:ext uri="{FF2B5EF4-FFF2-40B4-BE49-F238E27FC236}">
                <a16:creationId xmlns:a16="http://schemas.microsoft.com/office/drawing/2014/main" xmlns="" id="{F4328AF0-95B6-4859-92D7-2CBE3C046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863" y="5188778"/>
            <a:ext cx="370983" cy="282256"/>
          </a:xfrm>
          <a:prstGeom prst="rect">
            <a:avLst/>
          </a:prstGeom>
        </p:spPr>
      </p:pic>
      <p:pic>
        <p:nvPicPr>
          <p:cNvPr id="6" name="Picture 5" descr="A close up of a sign&#10;&#10;Description generated with high confidence">
            <a:hlinkClick r:id="rId3" action="ppaction://hlinksldjump"/>
            <a:extLst>
              <a:ext uri="{FF2B5EF4-FFF2-40B4-BE49-F238E27FC236}">
                <a16:creationId xmlns:a16="http://schemas.microsoft.com/office/drawing/2014/main" xmlns="" id="{9296DCAA-CBE1-42BF-8984-F1DBC411D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3964" y="5194212"/>
            <a:ext cx="370981" cy="282409"/>
          </a:xfrm>
          <a:prstGeom prst="rect">
            <a:avLst/>
          </a:prstGeom>
        </p:spPr>
      </p:pic>
      <p:pic>
        <p:nvPicPr>
          <p:cNvPr id="10" name="Picture 9" descr="https://d27v8envyltg3v.cloudfront.net/mio/32902395/14110711400469/large.jpg">
            <a:extLst>
              <a:ext uri="{FF2B5EF4-FFF2-40B4-BE49-F238E27FC236}">
                <a16:creationId xmlns:a16="http://schemas.microsoft.com/office/drawing/2014/main" xmlns="" id="{815106AB-E591-4C14-AC39-D3AE98AA411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16652" y="2909569"/>
            <a:ext cx="4401185" cy="2943860"/>
          </a:xfrm>
          <a:prstGeom prst="rect">
            <a:avLst/>
          </a:prstGeom>
          <a:noFill/>
          <a:ln>
            <a:noFill/>
          </a:ln>
        </p:spPr>
      </p:pic>
    </p:spTree>
    <p:extLst>
      <p:ext uri="{BB962C8B-B14F-4D97-AF65-F5344CB8AC3E}">
        <p14:creationId xmlns:p14="http://schemas.microsoft.com/office/powerpoint/2010/main" val="245557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7257" y="2210935"/>
            <a:ext cx="4833257" cy="349318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A5AA17AF-4DA5-4FE9-A1CD-D467035CE4D2}"/>
              </a:ext>
            </a:extLst>
          </p:cNvPr>
          <p:cNvPicPr>
            <a:picLocks noChangeAspect="1"/>
          </p:cNvPicPr>
          <p:nvPr/>
        </p:nvPicPr>
        <p:blipFill>
          <a:blip r:embed="rId3"/>
          <a:stretch>
            <a:fillRect/>
          </a:stretch>
        </p:blipFill>
        <p:spPr>
          <a:xfrm>
            <a:off x="6545312" y="2722962"/>
            <a:ext cx="2148139" cy="2469125"/>
          </a:xfrm>
          <a:prstGeom prst="rect">
            <a:avLst/>
          </a:prstGeom>
        </p:spPr>
      </p:pic>
      <p:pic>
        <p:nvPicPr>
          <p:cNvPr id="6" name="Picture 5" descr="A close up of a newspaper&#10;&#10;Description generated with very high confidence">
            <a:extLst>
              <a:ext uri="{FF2B5EF4-FFF2-40B4-BE49-F238E27FC236}">
                <a16:creationId xmlns:a16="http://schemas.microsoft.com/office/drawing/2014/main" xmlns="" id="{8B059323-B72F-4105-ABA7-8DE2DDAC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3885" y="2486783"/>
            <a:ext cx="2091265" cy="3217332"/>
          </a:xfrm>
          <a:prstGeom prst="rect">
            <a:avLst/>
          </a:prstGeom>
        </p:spPr>
      </p:pic>
      <p:sp>
        <p:nvSpPr>
          <p:cNvPr id="2" name="Title 1">
            <a:extLst>
              <a:ext uri="{FF2B5EF4-FFF2-40B4-BE49-F238E27FC236}">
                <a16:creationId xmlns:a16="http://schemas.microsoft.com/office/drawing/2014/main" xmlns="" id="{AF2A4754-6E5A-4A26-BEA8-497F3429D25D}"/>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The Stamp Act </a:t>
            </a:r>
          </a:p>
        </p:txBody>
      </p:sp>
      <p:sp>
        <p:nvSpPr>
          <p:cNvPr id="3" name="Text Placeholder 2">
            <a:extLst>
              <a:ext uri="{FF2B5EF4-FFF2-40B4-BE49-F238E27FC236}">
                <a16:creationId xmlns:a16="http://schemas.microsoft.com/office/drawing/2014/main" xmlns="" id="{5F896C1F-CFC5-4658-A4B5-DED4BE218998}"/>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algn="l"/>
            <a:r>
              <a:rPr lang="en-US" dirty="0"/>
              <a:t>In 1765 Parliament placed a tax on all printed materials in the colonies. This law put a tax on legal documents, newspapers, and even playing cards.  When colonists bought these items they had to buy a stamp and put it on the item to show they had paid the tax. </a:t>
            </a:r>
          </a:p>
          <a:p>
            <a:pPr algn="l"/>
            <a:endParaRPr lang="en-US" dirty="0"/>
          </a:p>
          <a:p>
            <a:pPr algn="l"/>
            <a:r>
              <a:rPr lang="en-US" dirty="0"/>
              <a:t>                                               </a:t>
            </a:r>
            <a:r>
              <a:rPr lang="en-US" i="1" dirty="0">
                <a:solidFill>
                  <a:srgbClr val="FF0000"/>
                </a:solidFill>
                <a:hlinkClick r:id="rId5" action="ppaction://hlinksldjump"/>
              </a:rPr>
              <a:t>Continue as  a loyali</a:t>
            </a:r>
            <a:r>
              <a:rPr lang="en-US" dirty="0">
                <a:solidFill>
                  <a:srgbClr val="FF0000"/>
                </a:solidFill>
                <a:hlinkClick r:id="rId5" action="ppaction://hlinksldjump"/>
              </a:rPr>
              <a:t>st</a:t>
            </a:r>
            <a:endParaRPr lang="en-US" dirty="0">
              <a:solidFill>
                <a:srgbClr val="FF0000"/>
              </a:solidFill>
            </a:endParaRPr>
          </a:p>
          <a:p>
            <a:pPr algn="l"/>
            <a:r>
              <a:rPr lang="en-US" dirty="0"/>
              <a:t>                                               </a:t>
            </a:r>
            <a:r>
              <a:rPr lang="en-US" i="1" dirty="0">
                <a:solidFill>
                  <a:srgbClr val="FF0000"/>
                </a:solidFill>
                <a:hlinkClick r:id="rId6" action="ppaction://hlinksldjump"/>
              </a:rPr>
              <a:t>Continue as a Patriot     </a:t>
            </a:r>
            <a:r>
              <a:rPr lang="en-US" dirty="0"/>
              <a:t/>
            </a:r>
            <a:br>
              <a:rPr lang="en-US" dirty="0"/>
            </a:br>
            <a:endParaRPr lang="en-US" dirty="0"/>
          </a:p>
        </p:txBody>
      </p:sp>
      <p:pic>
        <p:nvPicPr>
          <p:cNvPr id="9" name="Picture 8">
            <a:hlinkClick r:id="rId5" action="ppaction://hlinksldjump"/>
            <a:extLst>
              <a:ext uri="{FF2B5EF4-FFF2-40B4-BE49-F238E27FC236}">
                <a16:creationId xmlns:a16="http://schemas.microsoft.com/office/drawing/2014/main" xmlns="" id="{7F99BDA4-A2FB-4FBF-BCB5-B65B339C732F}"/>
              </a:ext>
            </a:extLst>
          </p:cNvPr>
          <p:cNvPicPr>
            <a:picLocks noChangeAspect="1"/>
          </p:cNvPicPr>
          <p:nvPr/>
        </p:nvPicPr>
        <p:blipFill>
          <a:blip r:embed="rId7"/>
          <a:stretch>
            <a:fillRect/>
          </a:stretch>
        </p:blipFill>
        <p:spPr>
          <a:xfrm>
            <a:off x="5598984" y="4726241"/>
            <a:ext cx="371888" cy="280440"/>
          </a:xfrm>
          <a:prstGeom prst="rect">
            <a:avLst/>
          </a:prstGeom>
        </p:spPr>
      </p:pic>
      <p:pic>
        <p:nvPicPr>
          <p:cNvPr id="10" name="Picture 9">
            <a:hlinkClick r:id="rId6" action="ppaction://hlinksldjump"/>
            <a:extLst>
              <a:ext uri="{FF2B5EF4-FFF2-40B4-BE49-F238E27FC236}">
                <a16:creationId xmlns:a16="http://schemas.microsoft.com/office/drawing/2014/main" xmlns="" id="{5AF00743-D22D-4941-8A4B-975E954C232B}"/>
              </a:ext>
            </a:extLst>
          </p:cNvPr>
          <p:cNvPicPr>
            <a:picLocks noChangeAspect="1"/>
          </p:cNvPicPr>
          <p:nvPr/>
        </p:nvPicPr>
        <p:blipFill>
          <a:blip r:embed="rId7"/>
          <a:stretch>
            <a:fillRect/>
          </a:stretch>
        </p:blipFill>
        <p:spPr>
          <a:xfrm>
            <a:off x="5603384" y="5166824"/>
            <a:ext cx="371888" cy="280440"/>
          </a:xfrm>
          <a:prstGeom prst="rect">
            <a:avLst/>
          </a:prstGeom>
        </p:spPr>
      </p:pic>
    </p:spTree>
    <p:extLst>
      <p:ext uri="{BB962C8B-B14F-4D97-AF65-F5344CB8AC3E}">
        <p14:creationId xmlns:p14="http://schemas.microsoft.com/office/powerpoint/2010/main" val="96574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ttps://i.pinimg.com/736x/93/ac/d4/93acd4e2e492fa3b9247a951d99c6977--wood-engraving-bonfires.jpg">
            <a:extLst>
              <a:ext uri="{FF2B5EF4-FFF2-40B4-BE49-F238E27FC236}">
                <a16:creationId xmlns:a16="http://schemas.microsoft.com/office/drawing/2014/main" xmlns="" id="{B22FD78B-AB33-494F-B955-BCF5DAC4D647}"/>
              </a:ext>
            </a:extLst>
          </p:cNvPr>
          <p:cNvPicPr/>
          <p:nvPr/>
        </p:nvPicPr>
        <p:blipFill rotWithShape="1">
          <a:blip r:embed="rId2">
            <a:extLst>
              <a:ext uri="{28A0092B-C50C-407E-A947-70E740481C1C}">
                <a14:useLocalDpi xmlns:a14="http://schemas.microsoft.com/office/drawing/2010/main" val="0"/>
              </a:ext>
            </a:extLst>
          </a:blip>
          <a:srcRect t="26077" r="-1" b="9576"/>
          <a:stretch/>
        </p:blipFill>
        <p:spPr bwMode="auto">
          <a:xfrm>
            <a:off x="1141857" y="1114869"/>
            <a:ext cx="4450460" cy="2233697"/>
          </a:xfrm>
          <a:prstGeom prst="rect">
            <a:avLst/>
          </a:prstGeom>
          <a:noFill/>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4" descr="http://bowienewsonline.com/wp-content/uploads/2016/03/stamp-678x381.jpg">
            <a:extLst>
              <a:ext uri="{FF2B5EF4-FFF2-40B4-BE49-F238E27FC236}">
                <a16:creationId xmlns:a16="http://schemas.microsoft.com/office/drawing/2014/main" xmlns="" id="{9E8E73D2-6378-4AE0-B128-62BD34C9138C}"/>
              </a:ext>
            </a:extLst>
          </p:cNvPr>
          <p:cNvPicPr>
            <a:picLocks/>
          </p:cNvPicPr>
          <p:nvPr/>
        </p:nvPicPr>
        <p:blipFill rotWithShape="1">
          <a:blip r:embed="rId3">
            <a:extLst>
              <a:ext uri="{28A0092B-C50C-407E-A947-70E740481C1C}">
                <a14:useLocalDpi xmlns:a14="http://schemas.microsoft.com/office/drawing/2010/main" val="0"/>
              </a:ext>
            </a:extLst>
          </a:blip>
          <a:srcRect t="2408" r="4" b="7441"/>
          <a:stretch/>
        </p:blipFill>
        <p:spPr bwMode="auto">
          <a:xfrm>
            <a:off x="1141716" y="3509433"/>
            <a:ext cx="4450601" cy="2257003"/>
          </a:xfrm>
          <a:prstGeom prst="rect">
            <a:avLst/>
          </a:prstGeom>
          <a:noFill/>
        </p:spPr>
      </p:pic>
      <p:pic>
        <p:nvPicPr>
          <p:cNvPr id="8" name="Picture 7" descr="A close up of a sign&#10;&#10;Description generated with very high confidence">
            <a:hlinkClick r:id="rId4" action="ppaction://hlinksldjump"/>
            <a:extLst>
              <a:ext uri="{FF2B5EF4-FFF2-40B4-BE49-F238E27FC236}">
                <a16:creationId xmlns:a16="http://schemas.microsoft.com/office/drawing/2014/main" xmlns="" id="{0E028961-D31D-411A-B7A5-F30C208D4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577" y="5549743"/>
            <a:ext cx="370983" cy="282256"/>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xmlns="" id="{C37AD1A9-A004-4527-AEB5-9DB3264A39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56932" y="5549590"/>
            <a:ext cx="370981" cy="282409"/>
          </a:xfrm>
          <a:prstGeom prst="rect">
            <a:avLst/>
          </a:prstGeom>
        </p:spPr>
      </p:pic>
      <p:sp>
        <p:nvSpPr>
          <p:cNvPr id="2" name="Title 1">
            <a:extLst>
              <a:ext uri="{FF2B5EF4-FFF2-40B4-BE49-F238E27FC236}">
                <a16:creationId xmlns:a16="http://schemas.microsoft.com/office/drawing/2014/main" xmlns="" id="{0277A29B-F673-42E2-9242-99356F0DF8DF}"/>
              </a:ext>
            </a:extLst>
          </p:cNvPr>
          <p:cNvSpPr>
            <a:spLocks noGrp="1"/>
          </p:cNvSpPr>
          <p:nvPr>
            <p:ph type="ctrTitle"/>
          </p:nvPr>
        </p:nvSpPr>
        <p:spPr>
          <a:xfrm>
            <a:off x="6435091" y="628651"/>
            <a:ext cx="5080634" cy="3267247"/>
          </a:xfrm>
        </p:spPr>
        <p:txBody>
          <a:bodyPr>
            <a:normAutofit fontScale="90000"/>
          </a:bodyPr>
          <a:lstStyle/>
          <a:p>
            <a:r>
              <a:rPr lang="en-US" sz="2800" dirty="0">
                <a:solidFill>
                  <a:srgbClr val="FF0000"/>
                </a:solidFill>
              </a:rPr>
              <a:t>Loyalists</a:t>
            </a:r>
            <a:br>
              <a:rPr lang="en-US" sz="2800" dirty="0">
                <a:solidFill>
                  <a:srgbClr val="FF0000"/>
                </a:solidFill>
              </a:rPr>
            </a:br>
            <a:r>
              <a:rPr lang="en-US" sz="2000" b="0" dirty="0">
                <a:effectLst/>
              </a:rPr>
              <a:t>As a Loyalist you are becoming more afraid to voice your opinion.  Colonists who are unhappy with the Stamp Act try to intimidate you and scare of stamp agents with pictures like these.   Many loyalist are changing their opinions and no one wants to be a stamp agent!</a:t>
            </a:r>
            <a:r>
              <a:rPr lang="en-US" sz="1300" dirty="0"/>
              <a:t/>
            </a:r>
            <a:br>
              <a:rPr lang="en-US" sz="13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Text Placeholder 3">
            <a:extLst>
              <a:ext uri="{FF2B5EF4-FFF2-40B4-BE49-F238E27FC236}">
                <a16:creationId xmlns:a16="http://schemas.microsoft.com/office/drawing/2014/main" xmlns="" id="{B9CE15A2-41EA-4CE4-8EBF-478D89DB02AF}"/>
              </a:ext>
            </a:extLst>
          </p:cNvPr>
          <p:cNvSpPr>
            <a:spLocks noGrp="1"/>
          </p:cNvSpPr>
          <p:nvPr>
            <p:ph type="subTitle" idx="1"/>
          </p:nvPr>
        </p:nvSpPr>
        <p:spPr>
          <a:xfrm>
            <a:off x="6435091" y="3646516"/>
            <a:ext cx="5147308" cy="2449484"/>
          </a:xfrm>
        </p:spPr>
        <p:txBody>
          <a:bodyPr>
            <a:normAutofit/>
          </a:bodyPr>
          <a:lstStyle/>
          <a:p>
            <a:pPr>
              <a:lnSpc>
                <a:spcPct val="110000"/>
              </a:lnSpc>
            </a:pPr>
            <a:r>
              <a:rPr lang="en-US" sz="1600" i="1" dirty="0"/>
              <a:t>The Patriots protests work and in October 1765, Parliament votes to repeal or cancel the Stamp Act.  You are hopeful that the repeal puts an end to this conflict and life in the colonies can return to normal. </a:t>
            </a:r>
          </a:p>
          <a:p>
            <a:pPr>
              <a:lnSpc>
                <a:spcPct val="110000"/>
              </a:lnSpc>
            </a:pPr>
            <a:r>
              <a:rPr lang="en-US" sz="1100" dirty="0"/>
              <a:t>                                                                                                                                                                                                               </a:t>
            </a:r>
          </a:p>
          <a:p>
            <a:pPr>
              <a:lnSpc>
                <a:spcPct val="110000"/>
              </a:lnSpc>
            </a:pPr>
            <a:endParaRPr lang="en-US" sz="1100" dirty="0"/>
          </a:p>
          <a:p>
            <a:pPr>
              <a:lnSpc>
                <a:spcPct val="110000"/>
              </a:lnSpc>
            </a:pPr>
            <a:r>
              <a:rPr lang="en-US" sz="1100" i="1" dirty="0">
                <a:hlinkClick r:id="rId4" action="ppaction://hlinksldjump"/>
              </a:rPr>
              <a:t>Previous slide</a:t>
            </a:r>
            <a:r>
              <a:rPr lang="en-US" sz="1100" dirty="0">
                <a:hlinkClick r:id="rId4" action="ppaction://hlinksldjump"/>
              </a:rPr>
              <a:t> </a:t>
            </a:r>
            <a:r>
              <a:rPr lang="en-US" sz="1100" dirty="0"/>
              <a:t>                                                                                             </a:t>
            </a:r>
            <a:r>
              <a:rPr lang="en-US" sz="1100" i="1" dirty="0">
                <a:hlinkClick r:id="rId7" action="ppaction://hlinksldjump"/>
              </a:rPr>
              <a:t>Continue</a:t>
            </a:r>
            <a:r>
              <a:rPr lang="en-US" sz="1100" dirty="0">
                <a:hlinkClick r:id="rId7" action="ppaction://hlinksldjump"/>
              </a:rPr>
              <a:t>            </a:t>
            </a:r>
            <a:r>
              <a:rPr lang="en-US" sz="1100" dirty="0"/>
              <a:t>                                                                                                                                                                                        </a:t>
            </a:r>
          </a:p>
        </p:txBody>
      </p:sp>
    </p:spTree>
    <p:extLst>
      <p:ext uri="{BB962C8B-B14F-4D97-AF65-F5344CB8AC3E}">
        <p14:creationId xmlns:p14="http://schemas.microsoft.com/office/powerpoint/2010/main" val="78210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9B7145-6B05-4186-8367-F047A43F7797}"/>
              </a:ext>
            </a:extLst>
          </p:cNvPr>
          <p:cNvSpPr>
            <a:spLocks noGrp="1"/>
          </p:cNvSpPr>
          <p:nvPr>
            <p:ph type="title"/>
          </p:nvPr>
        </p:nvSpPr>
        <p:spPr/>
        <p:txBody>
          <a:bodyPr/>
          <a:lstStyle/>
          <a:p>
            <a:r>
              <a:rPr lang="en-US" dirty="0">
                <a:solidFill>
                  <a:srgbClr val="FF0000"/>
                </a:solidFill>
              </a:rPr>
              <a:t>Patriots</a:t>
            </a:r>
          </a:p>
        </p:txBody>
      </p:sp>
      <p:sp>
        <p:nvSpPr>
          <p:cNvPr id="5" name="Content Placeholder 4">
            <a:extLst>
              <a:ext uri="{FF2B5EF4-FFF2-40B4-BE49-F238E27FC236}">
                <a16:creationId xmlns:a16="http://schemas.microsoft.com/office/drawing/2014/main" xmlns="" id="{01A6478F-2F1F-42B8-AFA5-733AD012AA72}"/>
              </a:ext>
            </a:extLst>
          </p:cNvPr>
          <p:cNvSpPr>
            <a:spLocks noGrp="1"/>
          </p:cNvSpPr>
          <p:nvPr>
            <p:ph idx="1"/>
          </p:nvPr>
        </p:nvSpPr>
        <p:spPr/>
        <p:txBody>
          <a:bodyPr>
            <a:normAutofit fontScale="25000" lnSpcReduction="20000"/>
          </a:bodyPr>
          <a:lstStyle/>
          <a:p>
            <a:pPr marL="0" indent="0">
              <a:buNone/>
            </a:pP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r>
              <a:rPr lang="en-US" sz="9600" dirty="0"/>
              <a:t>You are angry about the Stamp Act. You feel it is unfair for Parliament to tax you since as a colonist you never voted for the British Parliament.  This idea leads you to join in with the popular protest cry, </a:t>
            </a:r>
          </a:p>
          <a:p>
            <a:pPr marL="0" indent="0">
              <a:buNone/>
            </a:pPr>
            <a:r>
              <a:rPr lang="en-US" sz="9600" dirty="0"/>
              <a:t>    </a:t>
            </a:r>
            <a:r>
              <a:rPr lang="en-US" sz="9600" dirty="0">
                <a:solidFill>
                  <a:srgbClr val="FF0000"/>
                </a:solidFill>
              </a:rPr>
              <a:t>“No taxation without representation!” </a:t>
            </a:r>
          </a:p>
          <a:p>
            <a:pPr marL="0" indent="0">
              <a:buNone/>
            </a:pPr>
            <a:endParaRPr lang="en-US" sz="9600" dirty="0">
              <a:solidFill>
                <a:srgbClr val="FF0000"/>
              </a:solidFill>
            </a:endParaRPr>
          </a:p>
          <a:p>
            <a:pPr marL="0" indent="0">
              <a:buNone/>
            </a:pPr>
            <a:r>
              <a:rPr lang="en-US" sz="7200" i="1" dirty="0"/>
              <a:t>You join William Henry as he leads the colonists’ in protest against the Stamp Act.  You are victorious! In October 1765, Parliament votes to repeal or cancel the Stamp Act.                                   </a:t>
            </a:r>
          </a:p>
          <a:p>
            <a:pPr marL="0" indent="0">
              <a:buNone/>
            </a:pPr>
            <a:endParaRPr lang="en-US" sz="9600" dirty="0"/>
          </a:p>
          <a:p>
            <a:pPr marL="0" indent="0">
              <a:buNone/>
            </a:pPr>
            <a:r>
              <a:rPr lang="en-US" sz="9600" dirty="0"/>
              <a:t>                                                        </a:t>
            </a:r>
            <a:r>
              <a:rPr lang="en-US" sz="6400" i="1" dirty="0">
                <a:hlinkClick r:id="rId2" action="ppaction://hlinksldjump"/>
              </a:rPr>
              <a:t>Continue</a:t>
            </a:r>
            <a:endParaRPr lang="en-US" sz="6400" i="1" dirty="0"/>
          </a:p>
          <a:p>
            <a:pPr marL="0" indent="0">
              <a:buNone/>
            </a:pPr>
            <a:endParaRPr lang="en-US" sz="9600"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6" name="Text Placeholder 5">
            <a:extLst>
              <a:ext uri="{FF2B5EF4-FFF2-40B4-BE49-F238E27FC236}">
                <a16:creationId xmlns:a16="http://schemas.microsoft.com/office/drawing/2014/main" xmlns="" id="{B0186853-A51A-4097-96F3-D58CDD399193}"/>
              </a:ext>
            </a:extLst>
          </p:cNvPr>
          <p:cNvSpPr>
            <a:spLocks noGrp="1"/>
          </p:cNvSpPr>
          <p:nvPr>
            <p:ph type="body" sz="half" idx="2"/>
          </p:nvPr>
        </p:nvSpPr>
        <p:spPr/>
        <p:txBody>
          <a:bodyPr/>
          <a:lstStyle/>
          <a:p>
            <a:endParaRPr lang="en-US" dirty="0"/>
          </a:p>
        </p:txBody>
      </p:sp>
      <p:pic>
        <p:nvPicPr>
          <p:cNvPr id="7" name="Picture 6">
            <a:hlinkClick r:id="rId2" action="ppaction://hlinksldjump"/>
            <a:extLst>
              <a:ext uri="{FF2B5EF4-FFF2-40B4-BE49-F238E27FC236}">
                <a16:creationId xmlns:a16="http://schemas.microsoft.com/office/drawing/2014/main" xmlns="" id="{EB243238-D19D-4EFC-BECD-6103354B6B2A}"/>
              </a:ext>
            </a:extLst>
          </p:cNvPr>
          <p:cNvPicPr>
            <a:picLocks noChangeAspect="1"/>
          </p:cNvPicPr>
          <p:nvPr/>
        </p:nvPicPr>
        <p:blipFill>
          <a:blip r:embed="rId3"/>
          <a:stretch>
            <a:fillRect/>
          </a:stretch>
        </p:blipFill>
        <p:spPr>
          <a:xfrm>
            <a:off x="10365677" y="5289377"/>
            <a:ext cx="371888" cy="280440"/>
          </a:xfrm>
          <a:prstGeom prst="rect">
            <a:avLst/>
          </a:prstGeom>
        </p:spPr>
      </p:pic>
      <p:pic>
        <p:nvPicPr>
          <p:cNvPr id="8" name="Picture 7" descr="http://photos.demandstudios.com/getty/article/167/127/92822002_XS.jpg">
            <a:extLst>
              <a:ext uri="{FF2B5EF4-FFF2-40B4-BE49-F238E27FC236}">
                <a16:creationId xmlns:a16="http://schemas.microsoft.com/office/drawing/2014/main" xmlns="" id="{7A61B2F7-128F-411A-9B1A-4CCB3EAA7E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298" y="3037521"/>
            <a:ext cx="3808095" cy="2687955"/>
          </a:xfrm>
          <a:prstGeom prst="rect">
            <a:avLst/>
          </a:prstGeom>
          <a:noFill/>
          <a:ln>
            <a:noFill/>
          </a:ln>
        </p:spPr>
      </p:pic>
    </p:spTree>
    <p:extLst>
      <p:ext uri="{BB962C8B-B14F-4D97-AF65-F5344CB8AC3E}">
        <p14:creationId xmlns:p14="http://schemas.microsoft.com/office/powerpoint/2010/main" val="3015364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9619B3E-A338-434D-978E-E5602D62BE55}"/>
              </a:ext>
            </a:extLst>
          </p:cNvPr>
          <p:cNvSpPr>
            <a:spLocks noGrp="1"/>
          </p:cNvSpPr>
          <p:nvPr>
            <p:ph type="title"/>
          </p:nvPr>
        </p:nvSpPr>
        <p:spPr/>
        <p:txBody>
          <a:bodyPr/>
          <a:lstStyle/>
          <a:p>
            <a:r>
              <a:rPr lang="en-US" dirty="0"/>
              <a:t>The Townsend Act </a:t>
            </a:r>
          </a:p>
        </p:txBody>
      </p:sp>
      <p:sp>
        <p:nvSpPr>
          <p:cNvPr id="9" name="Content Placeholder 8">
            <a:extLst>
              <a:ext uri="{FF2B5EF4-FFF2-40B4-BE49-F238E27FC236}">
                <a16:creationId xmlns:a16="http://schemas.microsoft.com/office/drawing/2014/main" xmlns="" id="{FD583C5B-5F38-4E3B-B2D4-27C9326DF770}"/>
              </a:ext>
            </a:extLst>
          </p:cNvPr>
          <p:cNvSpPr>
            <a:spLocks noGrp="1"/>
          </p:cNvSpPr>
          <p:nvPr>
            <p:ph sz="half" idx="1"/>
          </p:nvPr>
        </p:nvSpPr>
        <p:spPr>
          <a:xfrm>
            <a:off x="913794" y="2088319"/>
            <a:ext cx="5297595" cy="3702881"/>
          </a:xfrm>
        </p:spPr>
        <p:txBody>
          <a:bodyPr>
            <a:normAutofit/>
          </a:bodyPr>
          <a:lstStyle/>
          <a:p>
            <a:r>
              <a:rPr lang="en-US" dirty="0"/>
              <a:t>However, Britain still needs money to pay for the war so parliament imposes a new tax on all imported items.  The Townsend Act taxes paper, wool, tea, and other goods the colonists import from Britain. British leaders hope the colonists will agree to pay these taxes. However, they have another goal as well – to show the colonies who is in charge!</a:t>
            </a:r>
          </a:p>
        </p:txBody>
      </p:sp>
      <p:sp>
        <p:nvSpPr>
          <p:cNvPr id="10" name="Content Placeholder 9">
            <a:extLst>
              <a:ext uri="{FF2B5EF4-FFF2-40B4-BE49-F238E27FC236}">
                <a16:creationId xmlns:a16="http://schemas.microsoft.com/office/drawing/2014/main" xmlns="" id="{B52E646E-BC2B-48F5-BEC1-141FFC8DF230}"/>
              </a:ext>
            </a:extLst>
          </p:cNvPr>
          <p:cNvSpPr>
            <a:spLocks noGrp="1"/>
          </p:cNvSpPr>
          <p:nvPr>
            <p:ph sz="half" idx="2"/>
          </p:nvPr>
        </p:nvSpPr>
        <p:spPr/>
        <p:txBody>
          <a:bodyPr>
            <a:normAutofit fontScale="47500" lnSpcReduction="20000"/>
          </a:bodyPr>
          <a:lstStyle/>
          <a:p>
            <a:r>
              <a:rPr lang="en-US" sz="3600" dirty="0"/>
              <a:t>This new tax makes the colonists even more mad.  They decide to boycott any items imported from Britain.</a:t>
            </a:r>
          </a:p>
          <a:p>
            <a:endParaRPr lang="en-US" sz="2400" dirty="0"/>
          </a:p>
          <a:p>
            <a:pPr marL="0" indent="0">
              <a:buNone/>
            </a:pPr>
            <a:r>
              <a:rPr lang="en-US" sz="2400" dirty="0"/>
              <a:t>                                                           </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0" indent="0">
              <a:buNone/>
            </a:pPr>
            <a:r>
              <a:rPr lang="en-US" dirty="0"/>
              <a:t>                                                </a:t>
            </a:r>
          </a:p>
        </p:txBody>
      </p:sp>
      <p:pic>
        <p:nvPicPr>
          <p:cNvPr id="11" name="Picture 10" descr="A close up of a sign&#10;&#10;Description generated with high confidence">
            <a:hlinkClick r:id="rId2" action="ppaction://hlinksldjump"/>
            <a:extLst>
              <a:ext uri="{FF2B5EF4-FFF2-40B4-BE49-F238E27FC236}">
                <a16:creationId xmlns:a16="http://schemas.microsoft.com/office/drawing/2014/main" xmlns="" id="{940CB292-82B8-4432-B804-F7E00DBC3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258" y="5388176"/>
            <a:ext cx="370981" cy="282409"/>
          </a:xfrm>
          <a:prstGeom prst="rect">
            <a:avLst/>
          </a:prstGeom>
        </p:spPr>
      </p:pic>
      <p:pic>
        <p:nvPicPr>
          <p:cNvPr id="3" name="Picture 2" descr="A picture containing wall, indoor, vase, plant&#10;&#10;Description generated with very high confidence">
            <a:extLst>
              <a:ext uri="{FF2B5EF4-FFF2-40B4-BE49-F238E27FC236}">
                <a16:creationId xmlns:a16="http://schemas.microsoft.com/office/drawing/2014/main" xmlns="" id="{15006351-671D-457B-909F-C65D72F502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322753" y="3150628"/>
            <a:ext cx="2833439" cy="2006075"/>
          </a:xfrm>
          <a:prstGeom prst="rect">
            <a:avLst/>
          </a:prstGeom>
        </p:spPr>
      </p:pic>
    </p:spTree>
    <p:extLst>
      <p:ext uri="{BB962C8B-B14F-4D97-AF65-F5344CB8AC3E}">
        <p14:creationId xmlns:p14="http://schemas.microsoft.com/office/powerpoint/2010/main" val="385742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9CA33-AB7F-4387-9A38-B8FB3A769363}"/>
              </a:ext>
            </a:extLst>
          </p:cNvPr>
          <p:cNvSpPr>
            <a:spLocks noGrp="1"/>
          </p:cNvSpPr>
          <p:nvPr>
            <p:ph type="title"/>
          </p:nvPr>
        </p:nvSpPr>
        <p:spPr/>
        <p:txBody>
          <a:bodyPr>
            <a:noAutofit/>
          </a:bodyPr>
          <a:lstStyle/>
          <a:p>
            <a:pPr algn="l"/>
            <a:r>
              <a:rPr lang="en-US" sz="2400" dirty="0">
                <a:latin typeface="Bell MT" panose="02020503060305020303" pitchFamily="18" charset="0"/>
              </a:rPr>
              <a:t>Do you stay loyal to the king enjoying your favorite imported items from Britain or do you side with the patriots giving up many of your favorite luxuries such as tea and wool that come from England?  </a:t>
            </a:r>
          </a:p>
        </p:txBody>
      </p:sp>
      <p:pic>
        <p:nvPicPr>
          <p:cNvPr id="5" name="Content Placeholder 20" descr="A picture containing toy, text, doll&#10;&#10;Description generated with very high confidence">
            <a:hlinkClick r:id="rId2" action="ppaction://hlinksldjump"/>
            <a:extLst>
              <a:ext uri="{FF2B5EF4-FFF2-40B4-BE49-F238E27FC236}">
                <a16:creationId xmlns:a16="http://schemas.microsoft.com/office/drawing/2014/main" xmlns="" id="{B16F5A2A-1A11-4B48-9B2A-112694428BB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803457" y="2087563"/>
            <a:ext cx="3327285" cy="3703637"/>
          </a:xfrm>
        </p:spPr>
      </p:pic>
      <p:pic>
        <p:nvPicPr>
          <p:cNvPr id="6" name="Content Placeholder 15" descr="A group of people in costumes&#10;&#10;Description generated with high confidence">
            <a:hlinkClick r:id="rId5" action="ppaction://hlinksldjump"/>
            <a:extLst>
              <a:ext uri="{FF2B5EF4-FFF2-40B4-BE49-F238E27FC236}">
                <a16:creationId xmlns:a16="http://schemas.microsoft.com/office/drawing/2014/main" xmlns="" id="{F9187DBB-2264-4313-840D-86C7B2A7AF7C}"/>
              </a:ext>
            </a:extLst>
          </p:cNvPr>
          <p:cNvPicPr>
            <a:picLocks noGrp="1" noChangeAspect="1"/>
          </p:cNvPicPr>
          <p:nvPr>
            <p:ph sz="half" idx="2"/>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6671973" y="2156301"/>
            <a:ext cx="3852729" cy="3566160"/>
          </a:xfrm>
        </p:spPr>
      </p:pic>
    </p:spTree>
    <p:extLst>
      <p:ext uri="{BB962C8B-B14F-4D97-AF65-F5344CB8AC3E}">
        <p14:creationId xmlns:p14="http://schemas.microsoft.com/office/powerpoint/2010/main" val="517173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1171</TotalTime>
  <Words>1158</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Bell MT</vt:lpstr>
      <vt:lpstr>Bookman Old Style</vt:lpstr>
      <vt:lpstr>Calibri</vt:lpstr>
      <vt:lpstr>Rockwell</vt:lpstr>
      <vt:lpstr>Damask</vt:lpstr>
      <vt:lpstr>The Road To War</vt:lpstr>
      <vt:lpstr>British Parliament needed money to pay for the French &amp; Indian war.  Since the war had been fought on American soil, Parliament convinced King George to tax the colonists to pay off this debt. This set off a series of events that created a power struggle between the colonists and King George.  These events forced the colonists to take sides.  colonists who opposed British rule were known as  patriots.  They were willing do anything (even risk their lives) for freedom.  Colonists who wanted to remain Loyal to king George and Britain were known as loyalists. </vt:lpstr>
      <vt:lpstr>Loyalists</vt:lpstr>
      <vt:lpstr>Patriot</vt:lpstr>
      <vt:lpstr>The Stamp Act </vt:lpstr>
      <vt:lpstr>Loyalists As a Loyalist you are becoming more afraid to voice your opinion.  Colonists who are unhappy with the Stamp Act try to intimidate you and scare of stamp agents with pictures like these.   Many loyalist are changing their opinions and no one wants to be a stamp agent!    </vt:lpstr>
      <vt:lpstr>Patriots</vt:lpstr>
      <vt:lpstr>The Townsend Act </vt:lpstr>
      <vt:lpstr>Do you stay loyal to the king enjoying your favorite imported items from Britain or do you side with the patriots giving up many of your favorite luxuries such as tea and wool that come from England?  </vt:lpstr>
      <vt:lpstr>PowerPoint Presentation</vt:lpstr>
      <vt:lpstr>Patriots</vt:lpstr>
      <vt:lpstr>THE Boston Massacre</vt:lpstr>
      <vt:lpstr>The Boston Tea Party</vt:lpstr>
      <vt:lpstr>The Boston Tea Party infuriates the king.  He closes the port of Boston.  No ships will be allowed in until the colonists have paid for the tea they destroyed.   </vt:lpstr>
      <vt:lpstr>Loyalist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War</dc:title>
  <dc:creator>Colleen Maranto</dc:creator>
  <cp:lastModifiedBy>Colleen Maranto</cp:lastModifiedBy>
  <cp:revision>73</cp:revision>
  <dcterms:created xsi:type="dcterms:W3CDTF">2017-09-14T02:22:33Z</dcterms:created>
  <dcterms:modified xsi:type="dcterms:W3CDTF">2019-01-23T20:47:33Z</dcterms:modified>
</cp:coreProperties>
</file>