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1" r:id="rId1"/>
  </p:sldMasterIdLst>
  <p:notesMasterIdLst>
    <p:notesMasterId r:id="rId18"/>
  </p:notesMasterIdLst>
  <p:sldIdLst>
    <p:sldId id="269" r:id="rId2"/>
    <p:sldId id="270" r:id="rId3"/>
    <p:sldId id="257" r:id="rId4"/>
    <p:sldId id="271" r:id="rId5"/>
    <p:sldId id="272" r:id="rId6"/>
    <p:sldId id="260" r:id="rId7"/>
    <p:sldId id="258" r:id="rId8"/>
    <p:sldId id="259" r:id="rId9"/>
    <p:sldId id="267" r:id="rId10"/>
    <p:sldId id="263" r:id="rId11"/>
    <p:sldId id="261" r:id="rId12"/>
    <p:sldId id="264" r:id="rId13"/>
    <p:sldId id="265" r:id="rId14"/>
    <p:sldId id="268" r:id="rId15"/>
    <p:sldId id="266" r:id="rId16"/>
    <p:sldId id="262" r:id="rId17"/>
  </p:sldIdLst>
  <p:sldSz cx="9144000" cy="6858000" type="screen4x3"/>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an Jones" initials="RJ" lastIdx="7" clrIdx="0"/>
  <p:cmAuthor id="1" name="Julia Felts" initials="JKF"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CD2FC21-0D48-425B-BFC6-C3E32E1E10DC}" type="datetimeFigureOut">
              <a:rPr lang="en-US" smtClean="0"/>
              <a:pPr/>
              <a:t>2/15/2019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3273213-EAAD-462E-BD8E-B26F3584023B}" type="slidenum">
              <a:rPr lang="en-US" smtClean="0"/>
              <a:pPr/>
              <a:t>‹#›</a:t>
            </a:fld>
            <a:endParaRPr lang="en-US" dirty="0"/>
          </a:p>
        </p:txBody>
      </p:sp>
    </p:spTree>
    <p:extLst>
      <p:ext uri="{BB962C8B-B14F-4D97-AF65-F5344CB8AC3E}">
        <p14:creationId xmlns:p14="http://schemas.microsoft.com/office/powerpoint/2010/main" val="64895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73213-EAAD-462E-BD8E-B26F3584023B}" type="slidenum">
              <a:rPr lang="en-US" smtClean="0"/>
              <a:pPr/>
              <a:t>3</a:t>
            </a:fld>
            <a:endParaRPr lang="en-US" dirty="0"/>
          </a:p>
        </p:txBody>
      </p:sp>
    </p:spTree>
    <p:extLst>
      <p:ext uri="{BB962C8B-B14F-4D97-AF65-F5344CB8AC3E}">
        <p14:creationId xmlns:p14="http://schemas.microsoft.com/office/powerpoint/2010/main" val="64276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28231962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16429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221558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113647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370360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34073897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30565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24511575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57163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228733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418690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28192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B4467-F90D-4D35-B1B6-38D84691873A}"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81444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75AB4467-F90D-4D35-B1B6-38D84691873A}" type="datetimeFigureOut">
              <a:rPr lang="en-US" smtClean="0"/>
              <a:pPr/>
              <a:t>2/15/2019</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40EB4335-A590-42D8-84F4-69C6FDD97425}" type="slidenum">
              <a:rPr lang="en-US" smtClean="0"/>
              <a:pPr/>
              <a:t>‹#›</a:t>
            </a:fld>
            <a:endParaRPr lang="en-US" dirty="0"/>
          </a:p>
        </p:txBody>
      </p:sp>
    </p:spTree>
    <p:extLst>
      <p:ext uri="{BB962C8B-B14F-4D97-AF65-F5344CB8AC3E}">
        <p14:creationId xmlns:p14="http://schemas.microsoft.com/office/powerpoint/2010/main" val="398041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75AB4467-F90D-4D35-B1B6-38D84691873A}" type="datetimeFigureOut">
              <a:rPr lang="en-US" smtClean="0"/>
              <a:pPr/>
              <a:t>2/15/2019</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40EB4335-A590-42D8-84F4-69C6FDD97425}" type="slidenum">
              <a:rPr lang="en-US" smtClean="0"/>
              <a:pPr/>
              <a:t>‹#›</a:t>
            </a:fld>
            <a:endParaRPr lang="en-US" dirty="0"/>
          </a:p>
        </p:txBody>
      </p:sp>
      <p:sp>
        <p:nvSpPr>
          <p:cNvPr id="7" name="TextBox 6"/>
          <p:cNvSpPr txBox="1"/>
          <p:nvPr userDrawn="1"/>
        </p:nvSpPr>
        <p:spPr>
          <a:xfrm>
            <a:off x="0" y="6629400"/>
            <a:ext cx="6553200" cy="261610"/>
          </a:xfrm>
          <a:prstGeom prst="rect">
            <a:avLst/>
          </a:prstGeom>
          <a:noFill/>
        </p:spPr>
        <p:txBody>
          <a:bodyPr wrap="square" rtlCol="0">
            <a:spAutoFit/>
          </a:bodyPr>
          <a:lstStyle/>
          <a:p>
            <a:pPr>
              <a:defRPr/>
            </a:pPr>
            <a:r>
              <a:rPr lang="en-US" sz="1100" i="1" u="none" dirty="0" smtClean="0">
                <a:solidFill>
                  <a:schemeClr val="bg1"/>
                </a:solidFill>
              </a:rPr>
              <a:t>Strategies for Writers</a:t>
            </a:r>
            <a:r>
              <a:rPr lang="en-US" sz="1100" u="none" dirty="0" smtClean="0">
                <a:solidFill>
                  <a:schemeClr val="bg1"/>
                </a:solidFill>
              </a:rPr>
              <a:t> Grade 4 © Zaner-Bloser, Inc. All Rights Reserved.</a:t>
            </a:r>
            <a:endParaRPr lang="en-US" sz="1100" u="none" dirty="0">
              <a:solidFill>
                <a:schemeClr val="bg1"/>
              </a:solidFill>
            </a:endParaRPr>
          </a:p>
        </p:txBody>
      </p:sp>
    </p:spTree>
    <p:extLst>
      <p:ext uri="{BB962C8B-B14F-4D97-AF65-F5344CB8AC3E}">
        <p14:creationId xmlns:p14="http://schemas.microsoft.com/office/powerpoint/2010/main" val="2289285563"/>
      </p:ext>
    </p:extLst>
  </p:cSld>
  <p:clrMap bg1="dk1" tx1="lt1" bg2="dk2" tx2="lt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Lst>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lancasterschools.org/cms/lib/NY19000266/Centricity/Domain/593/powerpoint.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Opinion Writing </a:t>
            </a:r>
            <a:endParaRPr lang="en-US" dirty="0"/>
          </a:p>
        </p:txBody>
      </p:sp>
      <p:sp>
        <p:nvSpPr>
          <p:cNvPr id="5" name="Subtitle 4"/>
          <p:cNvSpPr>
            <a:spLocks noGrp="1"/>
          </p:cNvSpPr>
          <p:nvPr>
            <p:ph type="subTitle" idx="1"/>
          </p:nvPr>
        </p:nvSpPr>
        <p:spPr>
          <a:xfrm>
            <a:off x="808831" y="5280847"/>
            <a:ext cx="7526338" cy="967554"/>
          </a:xfrm>
        </p:spPr>
        <p:txBody>
          <a:bodyPr>
            <a:normAutofit/>
          </a:bodyPr>
          <a:lstStyle/>
          <a:p>
            <a:r>
              <a:rPr lang="en-US" dirty="0" smtClean="0"/>
              <a:t>Mrs. Maranto Fifth Grade ELA/Social Studies</a:t>
            </a:r>
          </a:p>
          <a:p>
            <a:r>
              <a:rPr lang="en-US" sz="1000" dirty="0" smtClean="0"/>
              <a:t>Adapted from </a:t>
            </a:r>
            <a:r>
              <a:rPr lang="en-US" sz="1000" u="sng" dirty="0">
                <a:hlinkClick r:id="rId2"/>
              </a:rPr>
              <a:t>lancasterschools.org/cms/lib/NY19000266/Centricity/Domain/593/powerpoint.pptx</a:t>
            </a:r>
          </a:p>
          <a:p>
            <a:endParaRPr lang="en-US" dirty="0" smtClean="0"/>
          </a:p>
          <a:p>
            <a:endParaRPr lang="en-US" dirty="0"/>
          </a:p>
        </p:txBody>
      </p:sp>
    </p:spTree>
    <p:extLst>
      <p:ext uri="{BB962C8B-B14F-4D97-AF65-F5344CB8AC3E}">
        <p14:creationId xmlns:p14="http://schemas.microsoft.com/office/powerpoint/2010/main" val="335736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51638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88732" y="1143001"/>
            <a:ext cx="8229600"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Traits</a:t>
            </a:r>
          </a:p>
        </p:txBody>
      </p:sp>
      <p:sp>
        <p:nvSpPr>
          <p:cNvPr id="13" name="TextBox 12"/>
          <p:cNvSpPr txBox="1"/>
          <p:nvPr/>
        </p:nvSpPr>
        <p:spPr>
          <a:xfrm>
            <a:off x="457200" y="2552343"/>
            <a:ext cx="8229600" cy="553998"/>
          </a:xfrm>
          <a:prstGeom prst="rect">
            <a:avLst/>
          </a:prstGeom>
          <a:noFill/>
        </p:spPr>
        <p:txBody>
          <a:bodyPr wrap="square" rtlCol="0">
            <a:spAutoFit/>
          </a:bodyPr>
          <a:lstStyle/>
          <a:p>
            <a:endParaRPr lang="en-US" sz="30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pic>
        <p:nvPicPr>
          <p:cNvPr id="19" name="Picture 7" descr="C:\Documents and Settings\jsmiller\Desktop\SFW_Files_from_Art_Design\SFW_Trait_Icons\Sentence Fluency.tif"/>
          <p:cNvPicPr>
            <a:picLocks noChangeAspect="1" noChangeArrowheads="1"/>
          </p:cNvPicPr>
          <p:nvPr/>
        </p:nvPicPr>
        <p:blipFill>
          <a:blip r:embed="rId2" cstate="print"/>
          <a:srcRect l="10156" t="25000" r="13678" b="20000"/>
          <a:stretch>
            <a:fillRect/>
          </a:stretch>
        </p:blipFill>
        <p:spPr bwMode="auto">
          <a:xfrm>
            <a:off x="533400" y="1981200"/>
            <a:ext cx="1662545" cy="609600"/>
          </a:xfrm>
          <a:prstGeom prst="rect">
            <a:avLst/>
          </a:prstGeom>
          <a:noFill/>
        </p:spPr>
      </p:pic>
      <p:sp>
        <p:nvSpPr>
          <p:cNvPr id="20" name="TextBox 19"/>
          <p:cNvSpPr txBox="1"/>
          <p:nvPr/>
        </p:nvSpPr>
        <p:spPr>
          <a:xfrm>
            <a:off x="457200" y="2819400"/>
            <a:ext cx="8153400" cy="769441"/>
          </a:xfrm>
          <a:prstGeom prst="rect">
            <a:avLst/>
          </a:prstGeom>
          <a:noFill/>
        </p:spPr>
        <p:txBody>
          <a:bodyPr wrap="square" rtlCol="0">
            <a:spAutoFit/>
          </a:bodyPr>
          <a:lstStyle/>
          <a:p>
            <a:pPr marL="182880" indent="-182880">
              <a:buFont typeface="Arial" pitchFamily="34" charset="0"/>
              <a:buChar char="•"/>
            </a:pPr>
            <a:r>
              <a:rPr lang="en-US" sz="2200" dirty="0" smtClean="0">
                <a:latin typeface="Arial" pitchFamily="34" charset="0"/>
                <a:cs typeface="Arial" pitchFamily="34" charset="0"/>
              </a:rPr>
              <a:t>A variety of sentences that add interest to the writing and are easy to read</a:t>
            </a:r>
            <a:endParaRPr lang="en-US" sz="2200" dirty="0">
              <a:latin typeface="Arial" pitchFamily="34" charset="0"/>
              <a:cs typeface="Arial" pitchFamily="34" charset="0"/>
            </a:endParaRPr>
          </a:p>
        </p:txBody>
      </p:sp>
      <p:pic>
        <p:nvPicPr>
          <p:cNvPr id="22" name="Picture 4" descr="C:\Documents and Settings\jsmiller\Desktop\SFW_Files_from_Art_Design\SFW_Trait_Icons\Conventions.tif"/>
          <p:cNvPicPr>
            <a:picLocks noChangeAspect="1" noChangeArrowheads="1"/>
          </p:cNvPicPr>
          <p:nvPr/>
        </p:nvPicPr>
        <p:blipFill>
          <a:blip r:embed="rId3" cstate="print"/>
          <a:srcRect l="11139" t="25000" r="15233" b="20000"/>
          <a:stretch>
            <a:fillRect/>
          </a:stretch>
        </p:blipFill>
        <p:spPr bwMode="auto">
          <a:xfrm>
            <a:off x="533400" y="4114800"/>
            <a:ext cx="1607124" cy="609600"/>
          </a:xfrm>
          <a:prstGeom prst="rect">
            <a:avLst/>
          </a:prstGeom>
          <a:noFill/>
        </p:spPr>
      </p:pic>
      <p:sp>
        <p:nvSpPr>
          <p:cNvPr id="23" name="TextBox 22"/>
          <p:cNvSpPr txBox="1"/>
          <p:nvPr/>
        </p:nvSpPr>
        <p:spPr>
          <a:xfrm>
            <a:off x="533400" y="4876800"/>
            <a:ext cx="8001000" cy="430887"/>
          </a:xfrm>
          <a:prstGeom prst="rect">
            <a:avLst/>
          </a:prstGeom>
          <a:noFill/>
        </p:spPr>
        <p:txBody>
          <a:bodyPr wrap="square" rtlCol="0">
            <a:spAutoFit/>
          </a:bodyPr>
          <a:lstStyle/>
          <a:p>
            <a:pPr>
              <a:buFont typeface="Arial" pitchFamily="34" charset="0"/>
              <a:buChar char="•"/>
            </a:pPr>
            <a:r>
              <a:rPr lang="en-US" sz="2000" dirty="0" smtClean="0">
                <a:latin typeface="Arial" pitchFamily="34" charset="0"/>
                <a:cs typeface="Arial" pitchFamily="34" charset="0"/>
              </a:rPr>
              <a:t> </a:t>
            </a:r>
            <a:r>
              <a:rPr lang="en-US" sz="2200" dirty="0" smtClean="0">
                <a:latin typeface="Arial" pitchFamily="34" charset="0"/>
                <a:cs typeface="Arial" pitchFamily="34" charset="0"/>
              </a:rPr>
              <a:t>No or few errors in grammar, usage, mechanics, and spelling</a:t>
            </a:r>
            <a:endParaRPr lang="en-US" sz="2200"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381000" y="1143001"/>
            <a:ext cx="8337332"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Example</a:t>
            </a:r>
          </a:p>
        </p:txBody>
      </p:sp>
      <p:sp>
        <p:nvSpPr>
          <p:cNvPr id="13" name="TextBox 12"/>
          <p:cNvSpPr txBox="1"/>
          <p:nvPr/>
        </p:nvSpPr>
        <p:spPr>
          <a:xfrm>
            <a:off x="533400" y="2057400"/>
            <a:ext cx="8229600" cy="3266985"/>
          </a:xfrm>
          <a:prstGeom prst="rect">
            <a:avLst/>
          </a:prstGeom>
          <a:noFill/>
        </p:spPr>
        <p:txBody>
          <a:bodyPr wrap="square" rtlCol="0">
            <a:spAutoFit/>
          </a:bodyPr>
          <a:lstStyle/>
          <a:p>
            <a:pPr indent="463550">
              <a:lnSpc>
                <a:spcPct val="150000"/>
              </a:lnSpc>
            </a:pPr>
            <a:r>
              <a:rPr lang="en-US" sz="2000" dirty="0" smtClean="0">
                <a:latin typeface="Arial" pitchFamily="34" charset="0"/>
                <a:cs typeface="Arial" pitchFamily="34" charset="0"/>
              </a:rPr>
              <a:t>I think students at Garrett Elementary School should not have to wear school uniforms. Many people believe that a dress code allows students to focus on their grades. However, other schools in the city that do not have dress codes also receive excellent academic rankings. In addition, the uniforms are uncomfortable and expensive. Consequently, the teachers should let the students at Garrett Elementary wear their own clothes.</a:t>
            </a:r>
            <a:endParaRPr lang="en-US" sz="20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8" name="TextBox 7"/>
          <p:cNvSpPr txBox="1"/>
          <p:nvPr/>
        </p:nvSpPr>
        <p:spPr>
          <a:xfrm>
            <a:off x="304800" y="5334000"/>
            <a:ext cx="8458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Writer’s Opinion</a:t>
            </a:r>
            <a:endParaRPr lang="en-US" sz="2800" b="1"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9" name="Rectangle 8"/>
          <p:cNvSpPr/>
          <p:nvPr/>
        </p:nvSpPr>
        <p:spPr>
          <a:xfrm>
            <a:off x="1066800" y="2133600"/>
            <a:ext cx="7239000" cy="381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3400" y="2590800"/>
            <a:ext cx="2590800" cy="381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381000" y="1143001"/>
            <a:ext cx="8337332"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Example</a:t>
            </a: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11" name="TextBox 10"/>
          <p:cNvSpPr txBox="1"/>
          <p:nvPr/>
        </p:nvSpPr>
        <p:spPr>
          <a:xfrm>
            <a:off x="228600" y="5334000"/>
            <a:ext cx="8458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Reasons</a:t>
            </a:r>
            <a:endParaRPr lang="en-US" sz="2800" b="1"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6" name="TextBox 25"/>
          <p:cNvSpPr txBox="1"/>
          <p:nvPr/>
        </p:nvSpPr>
        <p:spPr>
          <a:xfrm>
            <a:off x="533400" y="2057400"/>
            <a:ext cx="8229600" cy="3266985"/>
          </a:xfrm>
          <a:prstGeom prst="rect">
            <a:avLst/>
          </a:prstGeom>
          <a:noFill/>
        </p:spPr>
        <p:txBody>
          <a:bodyPr wrap="square" rtlCol="0">
            <a:spAutoFit/>
          </a:bodyPr>
          <a:lstStyle/>
          <a:p>
            <a:pPr indent="463550">
              <a:lnSpc>
                <a:spcPct val="150000"/>
              </a:lnSpc>
            </a:pPr>
            <a:r>
              <a:rPr lang="en-US" sz="2000" dirty="0" smtClean="0">
                <a:latin typeface="Arial" pitchFamily="34" charset="0"/>
                <a:cs typeface="Arial" pitchFamily="34" charset="0"/>
              </a:rPr>
              <a:t>I think students at Garrett Elementary School should not have to wear school uniforms. Many people believe that a dress code allows students to focus on their grades. However, other schools in the city that do not have dress codes also receive excellent academic rankings. In addition, the uniforms are uncomfortable and expensive. Consequently, the teachers should let the students at Garrett Elementary wear their own clothes.</a:t>
            </a:r>
            <a:endParaRPr lang="en-US" sz="2000" dirty="0">
              <a:latin typeface="Arial" pitchFamily="34" charset="0"/>
              <a:cs typeface="Arial" pitchFamily="34" charset="0"/>
            </a:endParaRPr>
          </a:p>
        </p:txBody>
      </p:sp>
      <p:sp>
        <p:nvSpPr>
          <p:cNvPr id="12" name="Rectangle 11"/>
          <p:cNvSpPr/>
          <p:nvPr/>
        </p:nvSpPr>
        <p:spPr>
          <a:xfrm>
            <a:off x="5562600" y="3048000"/>
            <a:ext cx="2819400" cy="381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05000" y="3962400"/>
            <a:ext cx="5410200" cy="381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33400" y="3505200"/>
            <a:ext cx="8077200" cy="381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381000" y="1143001"/>
            <a:ext cx="8337332"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Example</a:t>
            </a: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15" name="TextBox 14"/>
          <p:cNvSpPr txBox="1"/>
          <p:nvPr/>
        </p:nvSpPr>
        <p:spPr>
          <a:xfrm>
            <a:off x="304800" y="5410200"/>
            <a:ext cx="8458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Linking Words and Phrases</a:t>
            </a:r>
            <a:endParaRPr lang="en-US" sz="2800" b="1"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4" name="TextBox 23"/>
          <p:cNvSpPr txBox="1"/>
          <p:nvPr/>
        </p:nvSpPr>
        <p:spPr>
          <a:xfrm>
            <a:off x="533400" y="2057400"/>
            <a:ext cx="8229600" cy="3266985"/>
          </a:xfrm>
          <a:prstGeom prst="rect">
            <a:avLst/>
          </a:prstGeom>
          <a:noFill/>
        </p:spPr>
        <p:txBody>
          <a:bodyPr wrap="square" rtlCol="0">
            <a:spAutoFit/>
          </a:bodyPr>
          <a:lstStyle/>
          <a:p>
            <a:pPr indent="463550">
              <a:lnSpc>
                <a:spcPct val="150000"/>
              </a:lnSpc>
            </a:pPr>
            <a:r>
              <a:rPr lang="en-US" sz="2000" dirty="0" smtClean="0">
                <a:latin typeface="Arial" pitchFamily="34" charset="0"/>
                <a:cs typeface="Arial" pitchFamily="34" charset="0"/>
              </a:rPr>
              <a:t>I think students at Garrett Elementary School should not have to wear school uniforms. Many people believe that a dress code allows students to focus on their grades. However, other schools in the city that do not have dress codes also receive excellent academic rankings. In addition, the uniforms are uncomfortable and expensive. Consequently, the teachers should let the students at Garrett Elementary wear their own clothes.</a:t>
            </a:r>
            <a:endParaRPr lang="en-US" sz="2000" dirty="0">
              <a:latin typeface="Arial" pitchFamily="34" charset="0"/>
              <a:cs typeface="Arial" pitchFamily="34" charset="0"/>
            </a:endParaRPr>
          </a:p>
        </p:txBody>
      </p:sp>
      <p:sp>
        <p:nvSpPr>
          <p:cNvPr id="18" name="Rectangle 17"/>
          <p:cNvSpPr/>
          <p:nvPr/>
        </p:nvSpPr>
        <p:spPr>
          <a:xfrm>
            <a:off x="609600" y="3962400"/>
            <a:ext cx="1219200" cy="381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33400" y="4419600"/>
            <a:ext cx="1676400" cy="381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419600" y="3048000"/>
            <a:ext cx="1143000" cy="381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0" y="255661"/>
            <a:ext cx="9144000" cy="634667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381000" y="1143001"/>
            <a:ext cx="8337332"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Example</a:t>
            </a: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23" name="TextBox 22"/>
          <p:cNvSpPr txBox="1"/>
          <p:nvPr/>
        </p:nvSpPr>
        <p:spPr>
          <a:xfrm>
            <a:off x="304800" y="5486400"/>
            <a:ext cx="8458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Concluding Statement</a:t>
            </a:r>
            <a:endParaRPr lang="en-US" sz="2800" b="1"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6" name="TextBox 25"/>
          <p:cNvSpPr txBox="1"/>
          <p:nvPr/>
        </p:nvSpPr>
        <p:spPr>
          <a:xfrm>
            <a:off x="533400" y="2057400"/>
            <a:ext cx="8229600" cy="3266985"/>
          </a:xfrm>
          <a:prstGeom prst="rect">
            <a:avLst/>
          </a:prstGeom>
          <a:noFill/>
        </p:spPr>
        <p:txBody>
          <a:bodyPr wrap="square" rtlCol="0">
            <a:spAutoFit/>
          </a:bodyPr>
          <a:lstStyle/>
          <a:p>
            <a:pPr indent="463550">
              <a:lnSpc>
                <a:spcPct val="150000"/>
              </a:lnSpc>
            </a:pPr>
            <a:r>
              <a:rPr lang="en-US" sz="2000" dirty="0" smtClean="0">
                <a:latin typeface="Arial" pitchFamily="34" charset="0"/>
                <a:cs typeface="Arial" pitchFamily="34" charset="0"/>
              </a:rPr>
              <a:t>I think students at Garrett Elementary School should not have to wear school uniforms. Many people believe that a dress code allows students to focus on their grades. However, other schools in the city that do not have dress codes also receive excellent academic rankings. In addition, the uniforms are uncomfortable and expensive. Consequently, the teachers should let the students at Garrett Elementary wear their own clothes.</a:t>
            </a:r>
            <a:endParaRPr lang="en-US" sz="2000" dirty="0">
              <a:latin typeface="Arial" pitchFamily="34" charset="0"/>
              <a:cs typeface="Arial" pitchFamily="34" charset="0"/>
            </a:endParaRPr>
          </a:p>
        </p:txBody>
      </p:sp>
      <p:sp>
        <p:nvSpPr>
          <p:cNvPr id="22" name="Rectangle 21"/>
          <p:cNvSpPr/>
          <p:nvPr/>
        </p:nvSpPr>
        <p:spPr>
          <a:xfrm>
            <a:off x="533400" y="4419600"/>
            <a:ext cx="7162800"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33399" y="4876800"/>
            <a:ext cx="4029075"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6" name="TextBox 5"/>
          <p:cNvSpPr txBox="1"/>
          <p:nvPr/>
        </p:nvSpPr>
        <p:spPr>
          <a:xfrm>
            <a:off x="381000" y="2590800"/>
            <a:ext cx="4114800" cy="2246769"/>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Editorial</a:t>
            </a:r>
          </a:p>
          <a:p>
            <a:pPr>
              <a:buFont typeface="Arial" pitchFamily="34" charset="0"/>
              <a:buChar char="•"/>
            </a:pPr>
            <a:endParaRPr lang="en-US" sz="2800" dirty="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Response to Literature</a:t>
            </a:r>
          </a:p>
          <a:p>
            <a:pPr>
              <a:buFont typeface="Arial" pitchFamily="34" charset="0"/>
              <a:buChar char="•"/>
            </a:pPr>
            <a:endParaRPr lang="en-US" sz="2800" dirty="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Opinion Essay</a:t>
            </a:r>
          </a:p>
        </p:txBody>
      </p:sp>
      <p:sp>
        <p:nvSpPr>
          <p:cNvPr id="7" name="TextBox 6"/>
          <p:cNvSpPr txBox="1"/>
          <p:nvPr/>
        </p:nvSpPr>
        <p:spPr>
          <a:xfrm>
            <a:off x="4572000" y="2590800"/>
            <a:ext cx="4572000" cy="1384995"/>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Letter to Editor</a:t>
            </a:r>
          </a:p>
          <a:p>
            <a:pPr>
              <a:buFont typeface="Arial" pitchFamily="34" charset="0"/>
              <a:buChar char="•"/>
            </a:pPr>
            <a:endParaRPr lang="en-US" sz="2800" dirty="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Speech</a:t>
            </a:r>
            <a:endParaRPr lang="en-US" sz="2800" dirty="0">
              <a:latin typeface="Arial" pitchFamily="34" charset="0"/>
              <a:cs typeface="Arial" pitchFamily="34" charset="0"/>
            </a:endParaRPr>
          </a:p>
        </p:txBody>
      </p:sp>
      <p:sp>
        <p:nvSpPr>
          <p:cNvPr id="10" name="Round Same Side Corner Rectangle 9"/>
          <p:cNvSpPr/>
          <p:nvPr/>
        </p:nvSpPr>
        <p:spPr>
          <a:xfrm>
            <a:off x="304800" y="1066800"/>
            <a:ext cx="8496300" cy="10490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TextBox 12"/>
          <p:cNvSpPr txBox="1"/>
          <p:nvPr/>
        </p:nvSpPr>
        <p:spPr>
          <a:xfrm>
            <a:off x="457200" y="1066800"/>
            <a:ext cx="8153400" cy="1015663"/>
          </a:xfrm>
          <a:prstGeom prst="rect">
            <a:avLst/>
          </a:prstGeom>
          <a:noFill/>
        </p:spPr>
        <p:txBody>
          <a:bodyPr wrap="square" rtlCol="0">
            <a:spAutoFit/>
          </a:bodyPr>
          <a:lstStyle/>
          <a:p>
            <a:r>
              <a:rPr lang="en-US" sz="3000" dirty="0" smtClean="0">
                <a:solidFill>
                  <a:schemeClr val="bg1"/>
                </a:solidFill>
                <a:latin typeface="Arial" pitchFamily="34" charset="0"/>
                <a:cs typeface="Arial" pitchFamily="34" charset="0"/>
              </a:rPr>
              <a:t>Some common types of opinion writing include the following:</a:t>
            </a:r>
            <a:endParaRPr lang="en-US" sz="3000"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students should have to make up snow days? </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14600"/>
            <a:ext cx="6019800" cy="4013200"/>
          </a:xfrm>
          <a:prstGeom prst="rect">
            <a:avLst/>
          </a:prstGeom>
        </p:spPr>
      </p:pic>
      <p:pic>
        <p:nvPicPr>
          <p:cNvPr id="11" name="Picture 10"/>
          <p:cNvPicPr>
            <a:picLocks noChangeAspect="1"/>
          </p:cNvPicPr>
          <p:nvPr/>
        </p:nvPicPr>
        <p:blipFill>
          <a:blip r:embed="rId3"/>
          <a:stretch>
            <a:fillRect/>
          </a:stretch>
        </p:blipFill>
        <p:spPr>
          <a:xfrm>
            <a:off x="4648200" y="2161844"/>
            <a:ext cx="4200508" cy="2359356"/>
          </a:xfrm>
          <a:prstGeom prst="rect">
            <a:avLst/>
          </a:prstGeom>
        </p:spPr>
      </p:pic>
    </p:spTree>
    <p:extLst>
      <p:ext uri="{BB962C8B-B14F-4D97-AF65-F5344CB8AC3E}">
        <p14:creationId xmlns:p14="http://schemas.microsoft.com/office/powerpoint/2010/main" val="198258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457200"/>
          </a:xfrm>
        </p:spPr>
        <p:txBody>
          <a:bodyPr>
            <a:noAutofit/>
          </a:bodyPr>
          <a:lstStyle/>
          <a:p>
            <a:pPr algn="l"/>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Opinion Writing</a:t>
            </a: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idx="1"/>
          </p:nvPr>
        </p:nvSpPr>
        <p:spPr>
          <a:xfrm>
            <a:off x="488732" y="1143001"/>
            <a:ext cx="8229600"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What is Opinion Writing?</a:t>
            </a:r>
          </a:p>
        </p:txBody>
      </p:sp>
      <p:sp>
        <p:nvSpPr>
          <p:cNvPr id="3" name="Rounded Rectangle 2"/>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7200" y="2552343"/>
            <a:ext cx="8229600" cy="2400657"/>
          </a:xfrm>
          <a:prstGeom prst="rect">
            <a:avLst/>
          </a:prstGeom>
          <a:noFill/>
        </p:spPr>
        <p:txBody>
          <a:bodyPr wrap="square" rtlCol="0">
            <a:spAutoFit/>
          </a:bodyPr>
          <a:lstStyle/>
          <a:p>
            <a:pPr marL="182880" indent="-182880"/>
            <a:r>
              <a:rPr lang="en-US" sz="3000" b="1" dirty="0" smtClean="0">
                <a:latin typeface="Arial" pitchFamily="34" charset="0"/>
                <a:cs typeface="Arial" pitchFamily="34" charset="0"/>
              </a:rPr>
              <a:t>Opinion writing </a:t>
            </a:r>
            <a:r>
              <a:rPr lang="en-US" sz="3000" dirty="0" smtClean="0">
                <a:latin typeface="Arial" pitchFamily="34" charset="0"/>
                <a:cs typeface="Arial" pitchFamily="34" charset="0"/>
              </a:rPr>
              <a:t>states a claim and gives the writer’s views on a topic. </a:t>
            </a:r>
          </a:p>
          <a:p>
            <a:pPr marL="182880" indent="-182880">
              <a:buFont typeface="Arial" pitchFamily="34" charset="0"/>
              <a:buChar char="•"/>
            </a:pPr>
            <a:endParaRPr lang="en-US" sz="3000" dirty="0" smtClean="0">
              <a:latin typeface="Arial" pitchFamily="34" charset="0"/>
              <a:cs typeface="Arial" pitchFamily="34" charset="0"/>
            </a:endParaRPr>
          </a:p>
          <a:p>
            <a:pPr marL="182880" indent="-182880"/>
            <a:r>
              <a:rPr lang="en-US" sz="3000" dirty="0" smtClean="0">
                <a:latin typeface="Arial" pitchFamily="34" charset="0"/>
                <a:cs typeface="Arial" pitchFamily="34" charset="0"/>
              </a:rPr>
              <a:t>It persuades readers to think or feel a certain way or calls them to take some action.</a:t>
            </a:r>
            <a:endParaRPr lang="en-US" sz="30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claim states your opinion </a:t>
            </a:r>
            <a:endParaRPr lang="en-US" dirty="0"/>
          </a:p>
        </p:txBody>
      </p:sp>
      <p:sp>
        <p:nvSpPr>
          <p:cNvPr id="5" name="Text Placeholder 4"/>
          <p:cNvSpPr>
            <a:spLocks noGrp="1"/>
          </p:cNvSpPr>
          <p:nvPr>
            <p:ph type="body" idx="1"/>
          </p:nvPr>
        </p:nvSpPr>
        <p:spPr>
          <a:xfrm>
            <a:off x="777194" y="1905000"/>
            <a:ext cx="3670723" cy="1101725"/>
          </a:xfrm>
        </p:spPr>
        <p:txBody>
          <a:bodyPr/>
          <a:lstStyle/>
          <a:p>
            <a:r>
              <a:rPr lang="en-US" b="1" dirty="0" smtClean="0">
                <a:solidFill>
                  <a:schemeClr val="accent1"/>
                </a:solidFill>
              </a:rPr>
              <a:t>I think schools should have to make up snow days.</a:t>
            </a:r>
            <a:endParaRPr lang="en-US" b="1" dirty="0">
              <a:solidFill>
                <a:schemeClr val="accent1"/>
              </a:solidFill>
            </a:endParaRPr>
          </a:p>
        </p:txBody>
      </p:sp>
      <p:sp>
        <p:nvSpPr>
          <p:cNvPr id="6" name="Content Placeholder 5"/>
          <p:cNvSpPr>
            <a:spLocks noGrp="1"/>
          </p:cNvSpPr>
          <p:nvPr>
            <p:ph sz="half" idx="2"/>
          </p:nvPr>
        </p:nvSpPr>
        <p:spPr>
          <a:xfrm>
            <a:off x="809996" y="3657600"/>
            <a:ext cx="3687391" cy="2203450"/>
          </a:xfrm>
        </p:spPr>
        <p:txBody>
          <a:bodyPr>
            <a:normAutofit lnSpcReduction="10000"/>
          </a:bodyPr>
          <a:lstStyle/>
          <a:p>
            <a:r>
              <a:rPr lang="en-US" dirty="0" smtClean="0"/>
              <a:t>When school is closed students fall behind because important skills are not covered</a:t>
            </a:r>
            <a:endParaRPr lang="en-US" dirty="0"/>
          </a:p>
          <a:p>
            <a:r>
              <a:rPr lang="en-US" dirty="0" smtClean="0"/>
              <a:t>Spending time at school is important in helping students develop positive social skills</a:t>
            </a:r>
            <a:endParaRPr lang="en-US" dirty="0"/>
          </a:p>
        </p:txBody>
      </p:sp>
      <p:sp>
        <p:nvSpPr>
          <p:cNvPr id="7" name="Text Placeholder 6"/>
          <p:cNvSpPr>
            <a:spLocks noGrp="1"/>
          </p:cNvSpPr>
          <p:nvPr>
            <p:ph type="body" sz="quarter" idx="3"/>
          </p:nvPr>
        </p:nvSpPr>
        <p:spPr>
          <a:xfrm>
            <a:off x="4663280" y="2174874"/>
            <a:ext cx="3670720" cy="1177925"/>
          </a:xfrm>
        </p:spPr>
        <p:txBody>
          <a:bodyPr/>
          <a:lstStyle/>
          <a:p>
            <a:r>
              <a:rPr lang="en-US" b="1" dirty="0" smtClean="0">
                <a:solidFill>
                  <a:schemeClr val="accent1"/>
                </a:solidFill>
              </a:rPr>
              <a:t>I think schools should not have to make up snow days.</a:t>
            </a:r>
            <a:endParaRPr lang="en-US" b="1" dirty="0">
              <a:solidFill>
                <a:schemeClr val="accent1"/>
              </a:solidFill>
            </a:endParaRPr>
          </a:p>
        </p:txBody>
      </p:sp>
      <p:sp>
        <p:nvSpPr>
          <p:cNvPr id="8" name="Content Placeholder 7"/>
          <p:cNvSpPr>
            <a:spLocks noGrp="1"/>
          </p:cNvSpPr>
          <p:nvPr>
            <p:ph sz="quarter" idx="4"/>
          </p:nvPr>
        </p:nvSpPr>
        <p:spPr>
          <a:xfrm>
            <a:off x="4724400" y="3581400"/>
            <a:ext cx="3609600" cy="2660650"/>
          </a:xfrm>
        </p:spPr>
        <p:txBody>
          <a:bodyPr>
            <a:normAutofit lnSpcReduction="10000"/>
          </a:bodyPr>
          <a:lstStyle/>
          <a:p>
            <a:r>
              <a:rPr lang="en-US" dirty="0" smtClean="0"/>
              <a:t>School work could be online during snow days so students wouldn’t fall behind in their studies.</a:t>
            </a:r>
          </a:p>
          <a:p>
            <a:r>
              <a:rPr lang="en-US" dirty="0" smtClean="0"/>
              <a:t>The school year is already long enough, student’s need the summer months to relax and spend time with their families. </a:t>
            </a:r>
          </a:p>
          <a:p>
            <a:pPr marL="0" indent="0">
              <a:buNone/>
            </a:pPr>
            <a:endParaRPr lang="en-US" dirty="0"/>
          </a:p>
        </p:txBody>
      </p:sp>
    </p:spTree>
    <p:extLst>
      <p:ext uri="{BB962C8B-B14F-4D97-AF65-F5344CB8AC3E}">
        <p14:creationId xmlns:p14="http://schemas.microsoft.com/office/powerpoint/2010/main" val="259669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Practice writing a claim about exercise</a:t>
            </a:r>
            <a:endParaRPr lang="en-US" sz="3200" dirty="0"/>
          </a:p>
        </p:txBody>
      </p:sp>
      <p:sp>
        <p:nvSpPr>
          <p:cNvPr id="9" name="Content Placeholder 8"/>
          <p:cNvSpPr>
            <a:spLocks noGrp="1"/>
          </p:cNvSpPr>
          <p:nvPr>
            <p:ph sz="half" idx="1"/>
          </p:nvPr>
        </p:nvSpPr>
        <p:spPr/>
        <p:txBody>
          <a:bodyPr/>
          <a:lstStyle/>
          <a:p>
            <a:r>
              <a:rPr lang="en-US" dirty="0" smtClean="0"/>
              <a:t>Start your claim with strong words or a phrase that lets your readers know your are stating your opinion. </a:t>
            </a:r>
            <a:endParaRPr lang="en-US" dirty="0"/>
          </a:p>
        </p:txBody>
      </p:sp>
      <p:pic>
        <p:nvPicPr>
          <p:cNvPr id="11" name="Content Placeholder 10"/>
          <p:cNvPicPr>
            <a:picLocks noGrp="1" noChangeAspect="1"/>
          </p:cNvPicPr>
          <p:nvPr>
            <p:ph sz="half" idx="2"/>
          </p:nvPr>
        </p:nvPicPr>
        <p:blipFill>
          <a:blip r:embed="rId2"/>
          <a:stretch>
            <a:fillRect/>
          </a:stretch>
        </p:blipFill>
        <p:spPr>
          <a:xfrm>
            <a:off x="5114499" y="2222500"/>
            <a:ext cx="2767864" cy="3638550"/>
          </a:xfrm>
          <a:prstGeom prst="rect">
            <a:avLst/>
          </a:prstGeom>
        </p:spPr>
      </p:pic>
    </p:spTree>
    <p:extLst>
      <p:ext uri="{BB962C8B-B14F-4D97-AF65-F5344CB8AC3E}">
        <p14:creationId xmlns:p14="http://schemas.microsoft.com/office/powerpoint/2010/main" val="1024853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4800" y="1084536"/>
            <a:ext cx="8496300" cy="51638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5"/>
          <p:cNvSpPr/>
          <p:nvPr/>
        </p:nvSpPr>
        <p:spPr>
          <a:xfrm>
            <a:off x="304798" y="1084536"/>
            <a:ext cx="8496302" cy="8204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7200" y="1219201"/>
            <a:ext cx="8229600" cy="954107"/>
          </a:xfrm>
          <a:prstGeom prst="rect">
            <a:avLst/>
          </a:prstGeom>
          <a:noFill/>
        </p:spPr>
        <p:txBody>
          <a:bodyPr wrap="square" rtlCol="0">
            <a:spAutoFit/>
          </a:bodyPr>
          <a:lstStyle/>
          <a:p>
            <a:pPr algn="ctr"/>
            <a:r>
              <a:rPr lang="en-US" sz="2800" dirty="0" smtClean="0">
                <a:solidFill>
                  <a:schemeClr val="bg1"/>
                </a:solidFill>
                <a:latin typeface="Arial" pitchFamily="34" charset="0"/>
                <a:cs typeface="Arial" pitchFamily="34" charset="0"/>
              </a:rPr>
              <a:t>What are the goals of an opinion paper?</a:t>
            </a:r>
          </a:p>
          <a:p>
            <a:endParaRPr lang="en-US" sz="28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8" name="TextBox 7"/>
          <p:cNvSpPr txBox="1"/>
          <p:nvPr/>
        </p:nvSpPr>
        <p:spPr>
          <a:xfrm>
            <a:off x="533400" y="2667000"/>
            <a:ext cx="8077200" cy="1815882"/>
          </a:xfrm>
          <a:prstGeom prst="rect">
            <a:avLst/>
          </a:prstGeom>
          <a:noFill/>
        </p:spPr>
        <p:txBody>
          <a:bodyPr wrap="square" rtlCol="0">
            <a:spAutoFit/>
          </a:bodyPr>
          <a:lstStyle/>
          <a:p>
            <a:pPr marL="182880" indent="-182880">
              <a:buFont typeface="Arial" pitchFamily="34" charset="0"/>
              <a:buChar char="•"/>
            </a:pPr>
            <a:r>
              <a:rPr lang="en-US" sz="2800" dirty="0" smtClean="0">
                <a:latin typeface="Arial" pitchFamily="34" charset="0"/>
                <a:cs typeface="Arial" pitchFamily="34" charset="0"/>
              </a:rPr>
              <a:t>To state the writer’s </a:t>
            </a:r>
            <a:r>
              <a:rPr lang="en-US" sz="2800" b="1" dirty="0" smtClean="0">
                <a:latin typeface="Arial" pitchFamily="34" charset="0"/>
                <a:cs typeface="Arial" pitchFamily="34" charset="0"/>
              </a:rPr>
              <a:t>opinion</a:t>
            </a:r>
          </a:p>
          <a:p>
            <a:pPr marL="182880" indent="-182880">
              <a:buFont typeface="Arial" pitchFamily="34" charset="0"/>
              <a:buChar char="•"/>
            </a:pPr>
            <a:endParaRPr lang="en-US" sz="2800" dirty="0" smtClean="0">
              <a:latin typeface="Arial" pitchFamily="34" charset="0"/>
              <a:cs typeface="Arial" pitchFamily="34" charset="0"/>
            </a:endParaRPr>
          </a:p>
          <a:p>
            <a:pPr marL="182880" indent="-182880">
              <a:buFont typeface="Arial" pitchFamily="34" charset="0"/>
              <a:buChar char="•"/>
            </a:pPr>
            <a:r>
              <a:rPr lang="en-US" sz="2800" dirty="0" smtClean="0">
                <a:latin typeface="Arial" pitchFamily="34" charset="0"/>
                <a:cs typeface="Arial" pitchFamily="34" charset="0"/>
              </a:rPr>
              <a:t>To support the </a:t>
            </a:r>
            <a:r>
              <a:rPr lang="en-US" sz="2800" b="1" dirty="0" smtClean="0">
                <a:latin typeface="Arial" pitchFamily="34" charset="0"/>
                <a:cs typeface="Arial" pitchFamily="34" charset="0"/>
              </a:rPr>
              <a:t>opinion</a:t>
            </a:r>
            <a:r>
              <a:rPr lang="en-US" sz="2800" dirty="0" smtClean="0">
                <a:latin typeface="Arial" pitchFamily="34" charset="0"/>
                <a:cs typeface="Arial" pitchFamily="34" charset="0"/>
              </a:rPr>
              <a:t> with logically ordered reasons reinforced by unbiased facts and details</a:t>
            </a:r>
            <a:endParaRPr lang="en-US" sz="2800" dirty="0">
              <a:latin typeface="Arial" pitchFamily="34" charset="0"/>
              <a:cs typeface="Arial" pitchFamily="34" charset="0"/>
            </a:endParaRPr>
          </a:p>
        </p:txBody>
      </p:sp>
      <p:sp>
        <p:nvSpPr>
          <p:cNvPr id="7"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1084536"/>
            <a:ext cx="8496300" cy="49352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sp>
        <p:nvSpPr>
          <p:cNvPr id="8" name="TextBox 7"/>
          <p:cNvSpPr txBox="1"/>
          <p:nvPr/>
        </p:nvSpPr>
        <p:spPr>
          <a:xfrm>
            <a:off x="533400" y="2286000"/>
            <a:ext cx="8077200" cy="3244158"/>
          </a:xfrm>
          <a:prstGeom prst="rect">
            <a:avLst/>
          </a:prstGeom>
          <a:noFill/>
        </p:spPr>
        <p:txBody>
          <a:bodyPr wrap="square" rtlCol="0">
            <a:spAutoFit/>
          </a:bodyPr>
          <a:lstStyle/>
          <a:p>
            <a:pPr>
              <a:lnSpc>
                <a:spcPct val="150000"/>
              </a:lnSpc>
              <a:buFont typeface="Arial" pitchFamily="34" charset="0"/>
              <a:buChar char="•"/>
            </a:pPr>
            <a:r>
              <a:rPr lang="en-US" sz="2800" dirty="0" smtClean="0">
                <a:latin typeface="Arial" pitchFamily="34" charset="0"/>
                <a:cs typeface="Arial" pitchFamily="34" charset="0"/>
              </a:rPr>
              <a:t> advertising</a:t>
            </a:r>
          </a:p>
          <a:p>
            <a:pPr>
              <a:lnSpc>
                <a:spcPct val="150000"/>
              </a:lnSpc>
              <a:buFont typeface="Arial" pitchFamily="34"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letters to an editor</a:t>
            </a:r>
          </a:p>
          <a:p>
            <a:pPr>
              <a:lnSpc>
                <a:spcPct val="150000"/>
              </a:lnSpc>
              <a:buFont typeface="Arial" pitchFamily="34"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book reviews</a:t>
            </a:r>
          </a:p>
          <a:p>
            <a:pPr>
              <a:lnSpc>
                <a:spcPct val="150000"/>
              </a:lnSpc>
              <a:buFont typeface="Arial" pitchFamily="34"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magazine articles</a:t>
            </a:r>
          </a:p>
          <a:p>
            <a:pPr>
              <a:lnSpc>
                <a:spcPct val="150000"/>
              </a:lnSpc>
              <a:buFont typeface="Arial" pitchFamily="34"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newspaper columns</a:t>
            </a:r>
            <a:endParaRPr lang="en-US" sz="2800" dirty="0">
              <a:latin typeface="Arial" pitchFamily="34" charset="0"/>
              <a:cs typeface="Arial" pitchFamily="34" charset="0"/>
            </a:endParaRPr>
          </a:p>
        </p:txBody>
      </p:sp>
      <p:sp>
        <p:nvSpPr>
          <p:cNvPr id="7" name="Round Same Side Corner Rectangle 6"/>
          <p:cNvSpPr/>
          <p:nvPr/>
        </p:nvSpPr>
        <p:spPr>
          <a:xfrm>
            <a:off x="304800" y="1084536"/>
            <a:ext cx="8496300" cy="8204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TextBox 12"/>
          <p:cNvSpPr txBox="1"/>
          <p:nvPr/>
        </p:nvSpPr>
        <p:spPr>
          <a:xfrm>
            <a:off x="457200" y="1219201"/>
            <a:ext cx="8229600" cy="1015663"/>
          </a:xfrm>
          <a:prstGeom prst="rect">
            <a:avLst/>
          </a:prstGeom>
          <a:noFill/>
        </p:spPr>
        <p:txBody>
          <a:bodyPr wrap="square" rtlCol="0">
            <a:spAutoFit/>
          </a:bodyPr>
          <a:lstStyle/>
          <a:p>
            <a:r>
              <a:rPr lang="en-US" sz="3200" dirty="0" smtClean="0">
                <a:solidFill>
                  <a:schemeClr val="bg1"/>
                </a:solidFill>
                <a:latin typeface="Arial" pitchFamily="34" charset="0"/>
                <a:cs typeface="Arial" pitchFamily="34" charset="0"/>
              </a:rPr>
              <a:t>You can find opinion writing in many places:</a:t>
            </a:r>
          </a:p>
          <a:p>
            <a:endParaRPr lang="en-US" sz="28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84536"/>
            <a:ext cx="8496300" cy="51638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84536"/>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88732" y="1143001"/>
            <a:ext cx="8229600"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Traits</a:t>
            </a:r>
          </a:p>
        </p:txBody>
      </p:sp>
      <p:sp>
        <p:nvSpPr>
          <p:cNvPr id="13" name="TextBox 12"/>
          <p:cNvSpPr txBox="1"/>
          <p:nvPr/>
        </p:nvSpPr>
        <p:spPr>
          <a:xfrm>
            <a:off x="457200" y="2552343"/>
            <a:ext cx="8229600" cy="553998"/>
          </a:xfrm>
          <a:prstGeom prst="rect">
            <a:avLst/>
          </a:prstGeom>
          <a:noFill/>
        </p:spPr>
        <p:txBody>
          <a:bodyPr wrap="square" rtlCol="0">
            <a:spAutoFit/>
          </a:bodyPr>
          <a:lstStyle/>
          <a:p>
            <a:endParaRPr lang="en-US" sz="30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pic>
        <p:nvPicPr>
          <p:cNvPr id="8" name="Picture 7" descr="C:\Documents and Settings\jsmiller\Desktop\SFW_Files_from_Art_Design\SFW_Trait_Icons\Ideas.tif"/>
          <p:cNvPicPr>
            <a:picLocks noChangeAspect="1" noChangeArrowheads="1"/>
          </p:cNvPicPr>
          <p:nvPr/>
        </p:nvPicPr>
        <p:blipFill>
          <a:blip r:embed="rId2" cstate="print"/>
          <a:srcRect l="10155" t="25000" r="13678" b="20000"/>
          <a:stretch>
            <a:fillRect/>
          </a:stretch>
        </p:blipFill>
        <p:spPr bwMode="auto">
          <a:xfrm>
            <a:off x="533399" y="1828800"/>
            <a:ext cx="1662545" cy="609600"/>
          </a:xfrm>
          <a:prstGeom prst="rect">
            <a:avLst/>
          </a:prstGeom>
          <a:noFill/>
        </p:spPr>
      </p:pic>
      <p:sp>
        <p:nvSpPr>
          <p:cNvPr id="9" name="TextBox 8"/>
          <p:cNvSpPr txBox="1"/>
          <p:nvPr/>
        </p:nvSpPr>
        <p:spPr>
          <a:xfrm>
            <a:off x="457200" y="2590800"/>
            <a:ext cx="8153400" cy="1323439"/>
          </a:xfrm>
          <a:prstGeom prst="rect">
            <a:avLst/>
          </a:prstGeom>
          <a:noFill/>
        </p:spPr>
        <p:txBody>
          <a:bodyPr wrap="square" rtlCol="0">
            <a:spAutoFit/>
          </a:bodyPr>
          <a:lstStyle/>
          <a:p>
            <a:pPr marL="182880" indent="-182880">
              <a:spcAft>
                <a:spcPts val="1200"/>
              </a:spcAft>
              <a:buFont typeface="Arial" pitchFamily="34" charset="0"/>
              <a:buChar char="•"/>
            </a:pPr>
            <a:r>
              <a:rPr lang="en-US" sz="2000" dirty="0">
                <a:latin typeface="Arial" pitchFamily="34" charset="0"/>
                <a:cs typeface="Arial" pitchFamily="34" charset="0"/>
              </a:rPr>
              <a:t> </a:t>
            </a:r>
            <a:r>
              <a:rPr lang="en-US" sz="2000" dirty="0" smtClean="0">
                <a:latin typeface="Arial" pitchFamily="34" charset="0"/>
                <a:cs typeface="Arial" pitchFamily="34" charset="0"/>
              </a:rPr>
              <a:t>A clear opinion in a thesis statement</a:t>
            </a:r>
          </a:p>
          <a:p>
            <a:pPr marL="182880" indent="-182880">
              <a:spcAft>
                <a:spcPts val="1200"/>
              </a:spcAft>
              <a:buFont typeface="Arial" pitchFamily="34" charset="0"/>
              <a:buChar char="•"/>
            </a:pPr>
            <a:r>
              <a:rPr lang="en-US" sz="2000" dirty="0">
                <a:latin typeface="Arial" pitchFamily="34" charset="0"/>
                <a:cs typeface="Arial" pitchFamily="34" charset="0"/>
              </a:rPr>
              <a:t> </a:t>
            </a:r>
            <a:r>
              <a:rPr lang="en-US" sz="2000" dirty="0" smtClean="0">
                <a:latin typeface="Arial" pitchFamily="34" charset="0"/>
                <a:cs typeface="Arial" pitchFamily="34" charset="0"/>
              </a:rPr>
              <a:t>Strong supporting reasons and facts</a:t>
            </a:r>
          </a:p>
          <a:p>
            <a:pPr marL="182880" indent="-182880">
              <a:spcAft>
                <a:spcPts val="1200"/>
              </a:spcAft>
              <a:buFont typeface="Arial" pitchFamily="34" charset="0"/>
              <a:buChar char="•"/>
            </a:pPr>
            <a:r>
              <a:rPr lang="en-US" sz="2000" dirty="0">
                <a:latin typeface="Arial" pitchFamily="34" charset="0"/>
                <a:cs typeface="Arial" pitchFamily="34" charset="0"/>
              </a:rPr>
              <a:t> </a:t>
            </a:r>
            <a:r>
              <a:rPr lang="en-US" sz="2000" dirty="0" smtClean="0">
                <a:latin typeface="Arial" pitchFamily="34" charset="0"/>
                <a:cs typeface="Arial" pitchFamily="34" charset="0"/>
              </a:rPr>
              <a:t>Counterclaims anticipated and addressed</a:t>
            </a:r>
            <a:endParaRPr lang="en-US" sz="2000" dirty="0">
              <a:latin typeface="Arial" pitchFamily="34" charset="0"/>
              <a:cs typeface="Arial" pitchFamily="34" charset="0"/>
            </a:endParaRPr>
          </a:p>
        </p:txBody>
      </p:sp>
      <p:sp>
        <p:nvSpPr>
          <p:cNvPr id="11" name="TextBox 10"/>
          <p:cNvSpPr txBox="1"/>
          <p:nvPr/>
        </p:nvSpPr>
        <p:spPr>
          <a:xfrm>
            <a:off x="457200" y="4648200"/>
            <a:ext cx="7848600" cy="1477328"/>
          </a:xfrm>
          <a:prstGeom prst="rect">
            <a:avLst/>
          </a:prstGeom>
          <a:noFill/>
        </p:spPr>
        <p:txBody>
          <a:bodyPr wrap="square" rtlCol="0">
            <a:spAutoFit/>
          </a:bodyPr>
          <a:lstStyle/>
          <a:p>
            <a:pPr marL="182880" indent="-182880">
              <a:spcAft>
                <a:spcPts val="1200"/>
              </a:spcAft>
              <a:buFont typeface="Arial" pitchFamily="34" charset="0"/>
              <a:buChar char="•"/>
            </a:pPr>
            <a:r>
              <a:rPr lang="en-US" sz="2000" dirty="0" smtClean="0">
                <a:latin typeface="Arial" pitchFamily="34" charset="0"/>
                <a:cs typeface="Arial" pitchFamily="34" charset="0"/>
              </a:rPr>
              <a:t>A logical organization: the introduction includes an opinion, the body includes a strong argument, and the conclusion ends with a summary or call to action</a:t>
            </a:r>
          </a:p>
          <a:p>
            <a:pPr>
              <a:spcAft>
                <a:spcPts val="1200"/>
              </a:spcAft>
              <a:buFont typeface="Arial" pitchFamily="34" charset="0"/>
              <a:buChar char="•"/>
            </a:pPr>
            <a:r>
              <a:rPr lang="en-US" sz="2000" dirty="0">
                <a:latin typeface="Arial" pitchFamily="34" charset="0"/>
                <a:cs typeface="Arial" pitchFamily="34" charset="0"/>
              </a:rPr>
              <a:t> </a:t>
            </a:r>
            <a:r>
              <a:rPr lang="en-US" sz="2000" dirty="0" smtClean="0">
                <a:latin typeface="Arial" pitchFamily="34" charset="0"/>
                <a:cs typeface="Arial" pitchFamily="34" charset="0"/>
              </a:rPr>
              <a:t>Effective transitions that link opinions and reasons</a:t>
            </a:r>
            <a:endParaRPr lang="en-US" sz="2000"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 name="Picture 6" descr="C:\Documents and Settings\jsmiller\Desktop\SFW_Files_from_Art_Design\SFW_Trait_Icons\Organization.tif"/>
          <p:cNvPicPr>
            <a:picLocks noChangeAspect="1" noChangeArrowheads="1"/>
          </p:cNvPicPr>
          <p:nvPr/>
        </p:nvPicPr>
        <p:blipFill>
          <a:blip r:embed="rId3" cstate="print"/>
          <a:srcRect l="10155" t="25000" r="13678" b="20000"/>
          <a:stretch>
            <a:fillRect/>
          </a:stretch>
        </p:blipFill>
        <p:spPr bwMode="auto">
          <a:xfrm>
            <a:off x="533400" y="4038600"/>
            <a:ext cx="1676400" cy="6146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066800"/>
            <a:ext cx="8496300" cy="5163864"/>
          </a:xfrm>
          <a:prstGeom prst="roundRect">
            <a:avLst>
              <a:gd name="adj" fmla="val 8793"/>
            </a:avLst>
          </a:prstGeom>
          <a:solidFill>
            <a:schemeClr val="bg1"/>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ame Side Corner Rectangle 16"/>
          <p:cNvSpPr/>
          <p:nvPr/>
        </p:nvSpPr>
        <p:spPr>
          <a:xfrm>
            <a:off x="304800" y="1066800"/>
            <a:ext cx="8496300" cy="591864"/>
          </a:xfrm>
          <a:prstGeom prst="round2SameRect">
            <a:avLst>
              <a:gd name="adj1" fmla="val 22700"/>
              <a:gd name="adj2" fmla="val 0"/>
            </a:avLst>
          </a:prstGeom>
          <a:solidFill>
            <a:srgbClr val="008ECF"/>
          </a:solidFill>
          <a:ln>
            <a:solidFill>
              <a:srgbClr val="008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88732" y="1143001"/>
            <a:ext cx="8229600" cy="533400"/>
          </a:xfrm>
        </p:spPr>
        <p:txBody>
          <a:bodyPr>
            <a:normAutofit lnSpcReduction="10000"/>
          </a:bodyPr>
          <a:lstStyle/>
          <a:p>
            <a:pPr marL="0" indent="0" algn="ctr">
              <a:spcBef>
                <a:spcPts val="0"/>
              </a:spcBef>
              <a:buNone/>
            </a:pPr>
            <a:r>
              <a:rPr lang="en-US" sz="3000" dirty="0" smtClean="0">
                <a:solidFill>
                  <a:schemeClr val="bg1"/>
                </a:solidFill>
                <a:latin typeface="Arial" pitchFamily="34" charset="0"/>
                <a:cs typeface="Arial" pitchFamily="34" charset="0"/>
              </a:rPr>
              <a:t>Opinion Writing Traits</a:t>
            </a:r>
          </a:p>
        </p:txBody>
      </p:sp>
      <p:sp>
        <p:nvSpPr>
          <p:cNvPr id="13" name="TextBox 12"/>
          <p:cNvSpPr txBox="1"/>
          <p:nvPr/>
        </p:nvSpPr>
        <p:spPr>
          <a:xfrm>
            <a:off x="457200" y="2552343"/>
            <a:ext cx="8229600" cy="553998"/>
          </a:xfrm>
          <a:prstGeom prst="rect">
            <a:avLst/>
          </a:prstGeom>
          <a:noFill/>
        </p:spPr>
        <p:txBody>
          <a:bodyPr wrap="square" rtlCol="0">
            <a:spAutoFit/>
          </a:bodyPr>
          <a:lstStyle/>
          <a:p>
            <a:endParaRPr lang="en-US" sz="3000" dirty="0">
              <a:latin typeface="Arial" pitchFamily="34" charset="0"/>
              <a:cs typeface="Arial" pitchFamily="34" charset="0"/>
            </a:endParaRPr>
          </a:p>
        </p:txBody>
      </p:sp>
      <p:sp>
        <p:nvSpPr>
          <p:cNvPr id="21" name="TextBox 20"/>
          <p:cNvSpPr txBox="1"/>
          <p:nvPr/>
        </p:nvSpPr>
        <p:spPr>
          <a:xfrm>
            <a:off x="3657600" y="762000"/>
            <a:ext cx="184731" cy="369332"/>
          </a:xfrm>
          <a:prstGeom prst="rect">
            <a:avLst/>
          </a:prstGeom>
          <a:noFill/>
        </p:spPr>
        <p:txBody>
          <a:bodyPr wrap="none" rtlCol="0">
            <a:spAutoFit/>
          </a:bodyPr>
          <a:lstStyle/>
          <a:p>
            <a:endParaRPr lang="en-US" dirty="0"/>
          </a:p>
        </p:txBody>
      </p:sp>
      <p:pic>
        <p:nvPicPr>
          <p:cNvPr id="12" name="Picture 8" descr="C:\Documents and Settings\jsmiller\Desktop\SFW_Files_from_Art_Design\SFW_Trait_Icons\Voice.tif"/>
          <p:cNvPicPr>
            <a:picLocks noChangeAspect="1" noChangeArrowheads="1"/>
          </p:cNvPicPr>
          <p:nvPr/>
        </p:nvPicPr>
        <p:blipFill>
          <a:blip r:embed="rId2" cstate="print"/>
          <a:srcRect l="10155" t="25000" r="13678" b="20000"/>
          <a:stretch>
            <a:fillRect/>
          </a:stretch>
        </p:blipFill>
        <p:spPr bwMode="auto">
          <a:xfrm>
            <a:off x="533400" y="1905000"/>
            <a:ext cx="1676400" cy="614680"/>
          </a:xfrm>
          <a:prstGeom prst="rect">
            <a:avLst/>
          </a:prstGeom>
          <a:noFill/>
        </p:spPr>
      </p:pic>
      <p:sp>
        <p:nvSpPr>
          <p:cNvPr id="16" name="TextBox 15"/>
          <p:cNvSpPr txBox="1"/>
          <p:nvPr/>
        </p:nvSpPr>
        <p:spPr>
          <a:xfrm>
            <a:off x="533400" y="2667000"/>
            <a:ext cx="8153400" cy="769441"/>
          </a:xfrm>
          <a:prstGeom prst="rect">
            <a:avLst/>
          </a:prstGeom>
          <a:noFill/>
        </p:spPr>
        <p:txBody>
          <a:bodyPr wrap="square" rtlCol="0">
            <a:spAutoFit/>
          </a:bodyPr>
          <a:lstStyle/>
          <a:p>
            <a:pPr marL="182563" indent="-182563">
              <a:buFont typeface="Arial" pitchFamily="34" charset="0"/>
              <a:buChar char="•"/>
            </a:pPr>
            <a:r>
              <a:rPr lang="en-US" sz="2200" dirty="0" smtClean="0">
                <a:latin typeface="Arial" pitchFamily="34" charset="0"/>
                <a:cs typeface="Arial" pitchFamily="34" charset="0"/>
              </a:rPr>
              <a:t>A voice and tone that are appropriate for the purpose and audience</a:t>
            </a:r>
            <a:endParaRPr lang="en-US" sz="2200" dirty="0">
              <a:latin typeface="Arial" pitchFamily="34" charset="0"/>
              <a:cs typeface="Arial" pitchFamily="34" charset="0"/>
            </a:endParaRPr>
          </a:p>
        </p:txBody>
      </p:sp>
      <p:sp>
        <p:nvSpPr>
          <p:cNvPr id="25" name="Title 3"/>
          <p:cNvSpPr txBox="1">
            <a:spLocks/>
          </p:cNvSpPr>
          <p:nvPr/>
        </p:nvSpPr>
        <p:spPr>
          <a:xfrm>
            <a:off x="0" y="0"/>
            <a:ext cx="82296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Opinion Writing</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4" name="Picture 2" descr="C:\Documents and Settings\jsmiller\Desktop\SFW_Files_from_Art_Design\SFW_Trait_Icons\Word Choice.tif"/>
          <p:cNvPicPr>
            <a:picLocks noChangeAspect="1" noChangeArrowheads="1"/>
          </p:cNvPicPr>
          <p:nvPr/>
        </p:nvPicPr>
        <p:blipFill>
          <a:blip r:embed="rId3" cstate="print"/>
          <a:srcRect l="10156" t="25000" r="13678" b="20000"/>
          <a:stretch>
            <a:fillRect/>
          </a:stretch>
        </p:blipFill>
        <p:spPr bwMode="auto">
          <a:xfrm>
            <a:off x="533400" y="3962400"/>
            <a:ext cx="1600200" cy="586740"/>
          </a:xfrm>
          <a:prstGeom prst="rect">
            <a:avLst/>
          </a:prstGeom>
          <a:noFill/>
        </p:spPr>
      </p:pic>
      <p:sp>
        <p:nvSpPr>
          <p:cNvPr id="18" name="TextBox 17"/>
          <p:cNvSpPr txBox="1"/>
          <p:nvPr/>
        </p:nvSpPr>
        <p:spPr>
          <a:xfrm>
            <a:off x="533400" y="4648200"/>
            <a:ext cx="8153400" cy="430887"/>
          </a:xfrm>
          <a:prstGeom prst="rect">
            <a:avLst/>
          </a:prstGeom>
          <a:noFill/>
        </p:spPr>
        <p:txBody>
          <a:bodyPr wrap="square" rtlCol="0">
            <a:spAutoFit/>
          </a:bodyPr>
          <a:lstStyle/>
          <a:p>
            <a:pPr>
              <a:buFont typeface="Arial" pitchFamily="34" charset="0"/>
              <a:buChar char="•"/>
            </a:pPr>
            <a:r>
              <a:rPr lang="en-US" sz="2200" dirty="0" smtClean="0">
                <a:latin typeface="Arial" pitchFamily="34" charset="0"/>
                <a:cs typeface="Arial" pitchFamily="34" charset="0"/>
              </a:rPr>
              <a:t> Language that is fair, balanced, and precise</a:t>
            </a:r>
            <a:endParaRPr lang="en-US" sz="22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fc59dae0df797e4f2375b8d2cbae10d4d91c85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678</TotalTime>
  <Words>717</Words>
  <Application>Microsoft Office PowerPoint</Application>
  <PresentationFormat>On-screen Show (4:3)</PresentationFormat>
  <Paragraphs>72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Trebuchet MS</vt:lpstr>
      <vt:lpstr>Wingdings 2</vt:lpstr>
      <vt:lpstr>Quotable</vt:lpstr>
      <vt:lpstr>Opinion Writing </vt:lpstr>
      <vt:lpstr>Do you think students should have to make up snow days? </vt:lpstr>
      <vt:lpstr>Opinion Writing</vt:lpstr>
      <vt:lpstr>A claim states your opinion </vt:lpstr>
      <vt:lpstr>Practice writing a claim about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 Writing</dc:title>
  <dc:creator>Patrick Tobin</dc:creator>
  <cp:lastModifiedBy>Colleen Maranto</cp:lastModifiedBy>
  <cp:revision>102</cp:revision>
  <cp:lastPrinted>2019-02-15T18:29:34Z</cp:lastPrinted>
  <dcterms:created xsi:type="dcterms:W3CDTF">2011-10-31T20:23:16Z</dcterms:created>
  <dcterms:modified xsi:type="dcterms:W3CDTF">2019-02-15T18:52:24Z</dcterms:modified>
</cp:coreProperties>
</file>