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1" r:id="rId4"/>
    <p:sldId id="258" r:id="rId5"/>
    <p:sldId id="259" r:id="rId6"/>
    <p:sldId id="261" r:id="rId7"/>
    <p:sldId id="276" r:id="rId8"/>
    <p:sldId id="275" r:id="rId9"/>
    <p:sldId id="274" r:id="rId10"/>
    <p:sldId id="264"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2A2B635-F058-40B4-A1D8-9F07888F45AC}" type="datetimeFigureOut">
              <a:rPr lang="en-US" smtClean="0"/>
              <a:t>9/4/2018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2060067-EF6B-4B3B-BE12-901E807C34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A2B635-F058-40B4-A1D8-9F07888F45A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A2B635-F058-40B4-A1D8-9F07888F45AC}"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2A2B635-F058-40B4-A1D8-9F07888F45AC}" type="datetimeFigureOut">
              <a:rPr lang="en-US" smtClean="0"/>
              <a:t>9/4/2018</a:t>
            </a:fld>
            <a:endParaRPr lang="en-US"/>
          </a:p>
        </p:txBody>
      </p:sp>
      <p:sp>
        <p:nvSpPr>
          <p:cNvPr id="9" name="Slide Number Placeholder 8"/>
          <p:cNvSpPr>
            <a:spLocks noGrp="1"/>
          </p:cNvSpPr>
          <p:nvPr>
            <p:ph type="sldNum" sz="quarter" idx="15"/>
          </p:nvPr>
        </p:nvSpPr>
        <p:spPr/>
        <p:txBody>
          <a:bodyPr rtlCol="0"/>
          <a:lstStyle/>
          <a:p>
            <a:fld id="{C2060067-EF6B-4B3B-BE12-901E807C34B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2A2B635-F058-40B4-A1D8-9F07888F45AC}" type="datetimeFigureOut">
              <a:rPr lang="en-US" smtClean="0"/>
              <a:t>9/4/2018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2060067-EF6B-4B3B-BE12-901E807C34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2A2B635-F058-40B4-A1D8-9F07888F45AC}"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60067-EF6B-4B3B-BE12-901E807C34B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2A2B635-F058-40B4-A1D8-9F07888F45AC}"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60067-EF6B-4B3B-BE12-901E807C34B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2A2B635-F058-40B4-A1D8-9F07888F45AC}" type="datetimeFigureOut">
              <a:rPr lang="en-US" smtClean="0"/>
              <a:t>9/4/2018</a:t>
            </a:fld>
            <a:endParaRPr lang="en-US"/>
          </a:p>
        </p:txBody>
      </p:sp>
      <p:sp>
        <p:nvSpPr>
          <p:cNvPr id="7" name="Slide Number Placeholder 6"/>
          <p:cNvSpPr>
            <a:spLocks noGrp="1"/>
          </p:cNvSpPr>
          <p:nvPr>
            <p:ph type="sldNum" sz="quarter" idx="11"/>
          </p:nvPr>
        </p:nvSpPr>
        <p:spPr/>
        <p:txBody>
          <a:bodyPr rtlCol="0"/>
          <a:lstStyle/>
          <a:p>
            <a:fld id="{C2060067-EF6B-4B3B-BE12-901E807C34B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2B635-F058-40B4-A1D8-9F07888F45AC}"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60067-EF6B-4B3B-BE12-901E807C34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2A2B635-F058-40B4-A1D8-9F07888F45AC}" type="datetimeFigureOut">
              <a:rPr lang="en-US" smtClean="0"/>
              <a:t>9/4/2018</a:t>
            </a:fld>
            <a:endParaRPr lang="en-US"/>
          </a:p>
        </p:txBody>
      </p:sp>
      <p:sp>
        <p:nvSpPr>
          <p:cNvPr id="22" name="Slide Number Placeholder 21"/>
          <p:cNvSpPr>
            <a:spLocks noGrp="1"/>
          </p:cNvSpPr>
          <p:nvPr>
            <p:ph type="sldNum" sz="quarter" idx="15"/>
          </p:nvPr>
        </p:nvSpPr>
        <p:spPr/>
        <p:txBody>
          <a:bodyPr rtlCol="0"/>
          <a:lstStyle/>
          <a:p>
            <a:fld id="{C2060067-EF6B-4B3B-BE12-901E807C34B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2A2B635-F058-40B4-A1D8-9F07888F45AC}" type="datetimeFigureOut">
              <a:rPr lang="en-US" smtClean="0"/>
              <a:t>9/4/2018</a:t>
            </a:fld>
            <a:endParaRPr lang="en-US"/>
          </a:p>
        </p:txBody>
      </p:sp>
      <p:sp>
        <p:nvSpPr>
          <p:cNvPr id="18" name="Slide Number Placeholder 17"/>
          <p:cNvSpPr>
            <a:spLocks noGrp="1"/>
          </p:cNvSpPr>
          <p:nvPr>
            <p:ph type="sldNum" sz="quarter" idx="11"/>
          </p:nvPr>
        </p:nvSpPr>
        <p:spPr/>
        <p:txBody>
          <a:bodyPr rtlCol="0"/>
          <a:lstStyle/>
          <a:p>
            <a:fld id="{C2060067-EF6B-4B3B-BE12-901E807C34B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2A2B635-F058-40B4-A1D8-9F07888F45AC}" type="datetimeFigureOut">
              <a:rPr lang="en-US" smtClean="0"/>
              <a:t>9/4/2018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2060067-EF6B-4B3B-BE12-901E807C34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schmidt@summithil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400800" cy="1894362"/>
          </a:xfrm>
        </p:spPr>
        <p:txBody>
          <a:bodyPr>
            <a:normAutofit fontScale="90000"/>
          </a:bodyPr>
          <a:lstStyle/>
          <a:p>
            <a:br>
              <a:rPr lang="en-US" dirty="0"/>
            </a:br>
            <a:r>
              <a:rPr lang="en-US" dirty="0"/>
              <a:t>Academic Improvement – Reading </a:t>
            </a:r>
            <a:br>
              <a:rPr lang="en-US" dirty="0"/>
            </a:br>
            <a:br>
              <a:rPr lang="en-US" dirty="0"/>
            </a:br>
            <a:r>
              <a:rPr lang="en-US" dirty="0"/>
              <a:t>Ms. Schmidt</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8623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sz="quarter" idx="1"/>
          </p:nvPr>
        </p:nvSpPr>
        <p:spPr>
          <a:xfrm>
            <a:off x="457200" y="1600200"/>
            <a:ext cx="7467600" cy="5257800"/>
          </a:xfrm>
        </p:spPr>
        <p:txBody>
          <a:bodyPr>
            <a:normAutofit fontScale="70000" lnSpcReduction="20000"/>
          </a:bodyPr>
          <a:lstStyle/>
          <a:p>
            <a:r>
              <a:rPr lang="en-US" dirty="0"/>
              <a:t>Vocabulary Skills: Prefixes, Suffixes, and Root Words, Content Clues, Multiple Meaning Words</a:t>
            </a:r>
          </a:p>
          <a:p>
            <a:r>
              <a:rPr lang="en-US" dirty="0"/>
              <a:t>Text Features: Charts, Graphs, Maps</a:t>
            </a:r>
          </a:p>
          <a:p>
            <a:r>
              <a:rPr lang="en-US" dirty="0"/>
              <a:t>Text Structures: Compare/Contrast, Cause/Effect, Chronological Order, Problem/Solution</a:t>
            </a:r>
          </a:p>
          <a:p>
            <a:r>
              <a:rPr lang="en-US" dirty="0"/>
              <a:t>Reading Comprehension: Author’s Purpose, Main Idea and Supporting Details, Inferences and Conclusions, Fact and Opinion, Propaganda</a:t>
            </a:r>
          </a:p>
          <a:p>
            <a:r>
              <a:rPr lang="en-US" dirty="0"/>
              <a:t>Literary Elements: Plot, Conflict, Character, Theme, Mood and Tone, Irony, Symbolism</a:t>
            </a:r>
          </a:p>
          <a:p>
            <a:r>
              <a:rPr lang="en-US" dirty="0"/>
              <a:t>Genres: Short Stories, Myths and Legends, Poetry, Informational Materials, Autobiographies and Biographies</a:t>
            </a:r>
          </a:p>
          <a:p>
            <a:r>
              <a:rPr lang="en-US" dirty="0"/>
              <a:t>Reading Strategies: Previewing, Self-Questioning, Making Connections, Summarizing</a:t>
            </a:r>
          </a:p>
          <a:p>
            <a:endParaRPr lang="en-US" dirty="0"/>
          </a:p>
          <a:p>
            <a:endParaRPr lang="en-US" dirty="0"/>
          </a:p>
          <a:p>
            <a:pPr marL="0" indent="0">
              <a:buNone/>
            </a:pPr>
            <a:r>
              <a:rPr lang="en-US" dirty="0"/>
              <a:t>  </a:t>
            </a:r>
          </a:p>
          <a:p>
            <a:endParaRPr lang="en-US" dirty="0"/>
          </a:p>
          <a:p>
            <a:endParaRPr lang="en-US" dirty="0"/>
          </a:p>
          <a:p>
            <a:pPr marL="0" indent="0">
              <a:buNone/>
            </a:pPr>
            <a:r>
              <a:rPr lang="en-US" dirty="0"/>
              <a:t>    </a:t>
            </a:r>
          </a:p>
        </p:txBody>
      </p:sp>
    </p:spTree>
    <p:extLst>
      <p:ext uri="{BB962C8B-B14F-4D97-AF65-F5344CB8AC3E}">
        <p14:creationId xmlns:p14="http://schemas.microsoft.com/office/powerpoint/2010/main" val="683192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sz="quarter" idx="1"/>
          </p:nvPr>
        </p:nvSpPr>
        <p:spPr/>
        <p:txBody>
          <a:bodyPr/>
          <a:lstStyle/>
          <a:p>
            <a:r>
              <a:rPr lang="en-US" dirty="0"/>
              <a:t>Please see my class website.</a:t>
            </a:r>
          </a:p>
          <a:p>
            <a:r>
              <a:rPr lang="en-US" dirty="0"/>
              <a:t>Lesson plans are listed under downloads.</a:t>
            </a:r>
          </a:p>
          <a:p>
            <a:r>
              <a:rPr lang="en-US" dirty="0"/>
              <a:t>Feel free to contact me via email: </a:t>
            </a:r>
            <a:r>
              <a:rPr lang="en-US" dirty="0">
                <a:hlinkClick r:id="rId2"/>
              </a:rPr>
              <a:t>lschmidt@summithill.org</a:t>
            </a:r>
            <a:r>
              <a:rPr lang="en-US" dirty="0"/>
              <a:t> </a:t>
            </a:r>
          </a:p>
          <a:p>
            <a:r>
              <a:rPr lang="en-US"/>
              <a:t>I am available for phone calls before school from 7:30-7:40, from 10:30-11:15, and after school from 2:30-2:40. </a:t>
            </a:r>
          </a:p>
          <a:p>
            <a:pPr marL="0" indent="0">
              <a:buNone/>
            </a:pPr>
            <a:r>
              <a:rPr lang="en-US" dirty="0"/>
              <a:t>   </a:t>
            </a:r>
          </a:p>
          <a:p>
            <a:endParaRPr lang="en-US" dirty="0"/>
          </a:p>
        </p:txBody>
      </p:sp>
    </p:spTree>
    <p:extLst>
      <p:ext uri="{BB962C8B-B14F-4D97-AF65-F5344CB8AC3E}">
        <p14:creationId xmlns:p14="http://schemas.microsoft.com/office/powerpoint/2010/main" val="23631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Improvement Goals</a:t>
            </a:r>
          </a:p>
        </p:txBody>
      </p:sp>
      <p:sp>
        <p:nvSpPr>
          <p:cNvPr id="3" name="Content Placeholder 2"/>
          <p:cNvSpPr>
            <a:spLocks noGrp="1"/>
          </p:cNvSpPr>
          <p:nvPr>
            <p:ph sz="quarter" idx="1"/>
          </p:nvPr>
        </p:nvSpPr>
        <p:spPr/>
        <p:txBody>
          <a:bodyPr/>
          <a:lstStyle/>
          <a:p>
            <a:r>
              <a:rPr lang="en-US" dirty="0"/>
              <a:t>Increase comprehension and understanding of fiction and nonfiction text.</a:t>
            </a:r>
          </a:p>
          <a:p>
            <a:r>
              <a:rPr lang="en-US" dirty="0"/>
              <a:t>Increase critical thinking, going beyond what is written in the text.</a:t>
            </a:r>
          </a:p>
          <a:p>
            <a:r>
              <a:rPr lang="en-US" dirty="0"/>
              <a:t>Increase fluency (rate, speed, accuracy).</a:t>
            </a:r>
          </a:p>
          <a:p>
            <a:r>
              <a:rPr lang="en-US" dirty="0"/>
              <a:t>Increase vocabulary and decoding skills.</a:t>
            </a:r>
            <a:br>
              <a:rPr lang="en-US" dirty="0"/>
            </a:br>
            <a:endParaRPr lang="en-US" dirty="0"/>
          </a:p>
        </p:txBody>
      </p:sp>
    </p:spTree>
    <p:extLst>
      <p:ext uri="{BB962C8B-B14F-4D97-AF65-F5344CB8AC3E}">
        <p14:creationId xmlns:p14="http://schemas.microsoft.com/office/powerpoint/2010/main" val="294879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Placement Into Reading Improvement</a:t>
            </a:r>
          </a:p>
        </p:txBody>
      </p:sp>
      <p:sp>
        <p:nvSpPr>
          <p:cNvPr id="3" name="Content Placeholder 2"/>
          <p:cNvSpPr>
            <a:spLocks noGrp="1"/>
          </p:cNvSpPr>
          <p:nvPr>
            <p:ph sz="quarter" idx="1"/>
          </p:nvPr>
        </p:nvSpPr>
        <p:spPr/>
        <p:txBody>
          <a:bodyPr/>
          <a:lstStyle/>
          <a:p>
            <a:r>
              <a:rPr lang="en-US" dirty="0"/>
              <a:t>Based on:</a:t>
            </a:r>
          </a:p>
          <a:p>
            <a:pPr marL="0" indent="0">
              <a:buNone/>
            </a:pPr>
            <a:r>
              <a:rPr lang="en-US" dirty="0"/>
              <a:t>   -Previous STAR scores (Fall, Winter, Spring)</a:t>
            </a:r>
          </a:p>
          <a:p>
            <a:pPr marL="0" indent="0">
              <a:buNone/>
            </a:pPr>
            <a:r>
              <a:rPr lang="en-US" dirty="0"/>
              <a:t>   -Will start with NWEA during the 18-19 school</a:t>
            </a:r>
          </a:p>
          <a:p>
            <a:pPr marL="0" indent="0">
              <a:buNone/>
            </a:pPr>
            <a:r>
              <a:rPr lang="en-US" dirty="0"/>
              <a:t>    year</a:t>
            </a:r>
          </a:p>
          <a:p>
            <a:pPr marL="0" indent="0">
              <a:buNone/>
            </a:pPr>
            <a:r>
              <a:rPr lang="en-US" dirty="0"/>
              <a:t>   -Teacher Recommendation</a:t>
            </a:r>
          </a:p>
          <a:p>
            <a:r>
              <a:rPr lang="en-US" dirty="0"/>
              <a:t>Students are progress monitored with NWEA and </a:t>
            </a:r>
            <a:r>
              <a:rPr lang="en-US" dirty="0" err="1"/>
              <a:t>AIMSweb</a:t>
            </a:r>
            <a:r>
              <a:rPr lang="en-US" dirty="0"/>
              <a:t> throughout the year to make sure placement is correct.</a:t>
            </a:r>
          </a:p>
          <a:p>
            <a:r>
              <a:rPr lang="en-US" dirty="0"/>
              <a:t>After data review, if a student proves not to need the Academic Improvement course, he/she will be placed into the Encore rotation.</a:t>
            </a:r>
          </a:p>
        </p:txBody>
      </p:sp>
    </p:spTree>
    <p:extLst>
      <p:ext uri="{BB962C8B-B14F-4D97-AF65-F5344CB8AC3E}">
        <p14:creationId xmlns:p14="http://schemas.microsoft.com/office/powerpoint/2010/main" val="101481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Textbooks</a:t>
            </a:r>
          </a:p>
        </p:txBody>
      </p:sp>
      <p:sp>
        <p:nvSpPr>
          <p:cNvPr id="3" name="Content Placeholder 2"/>
          <p:cNvSpPr>
            <a:spLocks noGrp="1"/>
          </p:cNvSpPr>
          <p:nvPr>
            <p:ph sz="quarter" idx="1"/>
          </p:nvPr>
        </p:nvSpPr>
        <p:spPr>
          <a:xfrm>
            <a:off x="457200" y="1600200"/>
            <a:ext cx="7467600" cy="4873752"/>
          </a:xfrm>
        </p:spPr>
        <p:txBody>
          <a:bodyPr/>
          <a:lstStyle/>
          <a:p>
            <a:r>
              <a:rPr lang="en-US" dirty="0"/>
              <a:t>Reading Express Workbook – Comprehension Intervention</a:t>
            </a:r>
          </a:p>
          <a:p>
            <a:r>
              <a:rPr lang="en-US" dirty="0"/>
              <a:t>Be a Better Reader Workbook – Supplemental Comprehension</a:t>
            </a:r>
          </a:p>
          <a:p>
            <a:r>
              <a:rPr lang="en-US" dirty="0"/>
              <a:t>Lexia – Supplemental online comprehension and word study work</a:t>
            </a:r>
          </a:p>
          <a:p>
            <a:pPr marL="0" indent="0">
              <a:buNone/>
            </a:pPr>
            <a:endParaRPr lang="en-US" dirty="0"/>
          </a:p>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343415"/>
            <a:ext cx="158458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2" descr="Image result for be a better reader level d">
            <a:extLst>
              <a:ext uri="{FF2B5EF4-FFF2-40B4-BE49-F238E27FC236}">
                <a16:creationId xmlns:a16="http://schemas.microsoft.com/office/drawing/2014/main" id="{ADC24936-EA06-4AA1-88BF-D809882228FC}"/>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75E8714D-2CB9-45BB-A75A-339467846244}"/>
              </a:ext>
            </a:extLst>
          </p:cNvPr>
          <p:cNvPicPr>
            <a:picLocks noChangeAspect="1"/>
          </p:cNvPicPr>
          <p:nvPr/>
        </p:nvPicPr>
        <p:blipFill>
          <a:blip r:embed="rId3"/>
          <a:stretch>
            <a:fillRect/>
          </a:stretch>
        </p:blipFill>
        <p:spPr>
          <a:xfrm>
            <a:off x="3605212" y="4384513"/>
            <a:ext cx="1628775" cy="2089439"/>
          </a:xfrm>
          <a:prstGeom prst="rect">
            <a:avLst/>
          </a:prstGeom>
        </p:spPr>
      </p:pic>
    </p:spTree>
    <p:extLst>
      <p:ext uri="{BB962C8B-B14F-4D97-AF65-F5344CB8AC3E}">
        <p14:creationId xmlns:p14="http://schemas.microsoft.com/office/powerpoint/2010/main" val="282061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a:t>
            </a:r>
          </a:p>
        </p:txBody>
      </p:sp>
      <p:sp>
        <p:nvSpPr>
          <p:cNvPr id="3" name="Content Placeholder 2"/>
          <p:cNvSpPr>
            <a:spLocks noGrp="1"/>
          </p:cNvSpPr>
          <p:nvPr>
            <p:ph sz="quarter" idx="1"/>
          </p:nvPr>
        </p:nvSpPr>
        <p:spPr/>
        <p:txBody>
          <a:bodyPr/>
          <a:lstStyle/>
          <a:p>
            <a:r>
              <a:rPr lang="en-US" dirty="0"/>
              <a:t>Class Workbooks (stay in classroom, unless homework is assigned)</a:t>
            </a:r>
          </a:p>
          <a:p>
            <a:r>
              <a:rPr lang="en-US" dirty="0"/>
              <a:t>AR Book</a:t>
            </a:r>
          </a:p>
          <a:p>
            <a:r>
              <a:rPr lang="en-US" dirty="0"/>
              <a:t>Folder</a:t>
            </a:r>
          </a:p>
          <a:p>
            <a:r>
              <a:rPr lang="en-US" dirty="0"/>
              <a:t>Pencil</a:t>
            </a:r>
          </a:p>
        </p:txBody>
      </p:sp>
    </p:spTree>
    <p:extLst>
      <p:ext uri="{BB962C8B-B14F-4D97-AF65-F5344CB8AC3E}">
        <p14:creationId xmlns:p14="http://schemas.microsoft.com/office/powerpoint/2010/main" val="1544734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sz="quarter" idx="1"/>
          </p:nvPr>
        </p:nvSpPr>
        <p:spPr/>
        <p:txBody>
          <a:bodyPr>
            <a:normAutofit fontScale="85000" lnSpcReduction="20000"/>
          </a:bodyPr>
          <a:lstStyle/>
          <a:p>
            <a:r>
              <a:rPr lang="en-US" dirty="0"/>
              <a:t>Pass = 100% - 70%</a:t>
            </a:r>
          </a:p>
          <a:p>
            <a:r>
              <a:rPr lang="en-US" dirty="0"/>
              <a:t>Fail = 69% and below</a:t>
            </a:r>
          </a:p>
          <a:p>
            <a:pPr marL="0" indent="0">
              <a:buNone/>
            </a:pPr>
            <a:endParaRPr lang="en-US" dirty="0"/>
          </a:p>
          <a:p>
            <a:pPr marL="0" indent="0">
              <a:buNone/>
            </a:pPr>
            <a:endParaRPr lang="en-US" dirty="0"/>
          </a:p>
          <a:p>
            <a:r>
              <a:rPr lang="en-US" dirty="0"/>
              <a:t>Per Summit Hill School District 161 Policy:</a:t>
            </a:r>
          </a:p>
          <a:p>
            <a:r>
              <a:rPr lang="en-US" b="1" dirty="0"/>
              <a:t>Formative Assessment</a:t>
            </a:r>
            <a:r>
              <a:rPr lang="en-US" dirty="0"/>
              <a:t> is the formal and informal processes teachers and students use to gather evidence for the purpose of improving learning. Assessment for learning is how we provide students valuable feedback on their progress toward achieving the specific learning target.</a:t>
            </a:r>
            <a:br>
              <a:rPr lang="en-US" dirty="0"/>
            </a:br>
            <a:endParaRPr lang="en-US" dirty="0"/>
          </a:p>
          <a:p>
            <a:r>
              <a:rPr lang="en-US" b="1" dirty="0"/>
              <a:t>Summative </a:t>
            </a:r>
            <a:r>
              <a:rPr lang="en-US" b="1"/>
              <a:t>Assessment</a:t>
            </a:r>
            <a:r>
              <a:rPr lang="en-US"/>
              <a:t> provides </a:t>
            </a:r>
            <a:r>
              <a:rPr lang="en-US" dirty="0"/>
              <a:t>evidence of student achievement for the purpose of making a judgment about student competence or program effectiveness. Assessment of learning is how we know our students have achieved specific learning expectations.</a:t>
            </a:r>
          </a:p>
          <a:p>
            <a:endParaRPr lang="en-US" dirty="0"/>
          </a:p>
        </p:txBody>
      </p:sp>
    </p:spTree>
    <p:extLst>
      <p:ext uri="{BB962C8B-B14F-4D97-AF65-F5344CB8AC3E}">
        <p14:creationId xmlns:p14="http://schemas.microsoft.com/office/powerpoint/2010/main" val="33006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55B8D-2969-436A-A6B7-9197A19863BE}"/>
              </a:ext>
            </a:extLst>
          </p:cNvPr>
          <p:cNvSpPr>
            <a:spLocks noGrp="1"/>
          </p:cNvSpPr>
          <p:nvPr>
            <p:ph type="title"/>
          </p:nvPr>
        </p:nvSpPr>
        <p:spPr/>
        <p:txBody>
          <a:bodyPr/>
          <a:lstStyle/>
          <a:p>
            <a:r>
              <a:rPr lang="en-US" dirty="0"/>
              <a:t>Summative Reassessment</a:t>
            </a:r>
          </a:p>
        </p:txBody>
      </p:sp>
      <p:sp>
        <p:nvSpPr>
          <p:cNvPr id="3" name="Content Placeholder 2">
            <a:extLst>
              <a:ext uri="{FF2B5EF4-FFF2-40B4-BE49-F238E27FC236}">
                <a16:creationId xmlns:a16="http://schemas.microsoft.com/office/drawing/2014/main" id="{DB399535-195B-49E5-9C0E-45A9B27714E6}"/>
              </a:ext>
            </a:extLst>
          </p:cNvPr>
          <p:cNvSpPr>
            <a:spLocks noGrp="1"/>
          </p:cNvSpPr>
          <p:nvPr>
            <p:ph sz="quarter" idx="1"/>
          </p:nvPr>
        </p:nvSpPr>
        <p:spPr/>
        <p:txBody>
          <a:bodyPr/>
          <a:lstStyle/>
          <a:p>
            <a:r>
              <a:rPr lang="en-US" dirty="0"/>
              <a:t>Students may complete a reassessment on a summative score.</a:t>
            </a:r>
          </a:p>
          <a:p>
            <a:r>
              <a:rPr lang="en-US" dirty="0"/>
              <a:t>The most recent score will be recorded.  </a:t>
            </a:r>
          </a:p>
          <a:p>
            <a:r>
              <a:rPr lang="en-US" dirty="0"/>
              <a:t>Students must complete the summative reassessment form and all items listed on the form.​</a:t>
            </a:r>
          </a:p>
          <a:p>
            <a:r>
              <a:rPr lang="en-US" dirty="0"/>
              <a:t>Assistance is available during advisory or student may attend intramural study hall.</a:t>
            </a:r>
          </a:p>
          <a:p>
            <a:r>
              <a:rPr lang="en-US" dirty="0"/>
              <a:t>Students complete pretest corrections in class as part of test study prior to initial test.</a:t>
            </a:r>
          </a:p>
          <a:p>
            <a:r>
              <a:rPr lang="en-US" dirty="0"/>
              <a:t>Students will complete an alternate review of test material.</a:t>
            </a:r>
          </a:p>
        </p:txBody>
      </p:sp>
    </p:spTree>
    <p:extLst>
      <p:ext uri="{BB962C8B-B14F-4D97-AF65-F5344CB8AC3E}">
        <p14:creationId xmlns:p14="http://schemas.microsoft.com/office/powerpoint/2010/main" val="32661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9307C-4A20-4CC2-8D7B-2D5DDEC1F586}"/>
              </a:ext>
            </a:extLst>
          </p:cNvPr>
          <p:cNvSpPr>
            <a:spLocks noGrp="1"/>
          </p:cNvSpPr>
          <p:nvPr>
            <p:ph type="title"/>
          </p:nvPr>
        </p:nvSpPr>
        <p:spPr/>
        <p:txBody>
          <a:bodyPr/>
          <a:lstStyle/>
          <a:p>
            <a:r>
              <a:rPr lang="en-US" dirty="0"/>
              <a:t>Behavior &amp; Discipline</a:t>
            </a:r>
          </a:p>
        </p:txBody>
      </p:sp>
      <p:sp>
        <p:nvSpPr>
          <p:cNvPr id="3" name="Content Placeholder 2">
            <a:extLst>
              <a:ext uri="{FF2B5EF4-FFF2-40B4-BE49-F238E27FC236}">
                <a16:creationId xmlns:a16="http://schemas.microsoft.com/office/drawing/2014/main" id="{482B40BC-A432-4EC3-A6B7-AF5A20791827}"/>
              </a:ext>
            </a:extLst>
          </p:cNvPr>
          <p:cNvSpPr>
            <a:spLocks noGrp="1"/>
          </p:cNvSpPr>
          <p:nvPr>
            <p:ph sz="quarter" idx="1"/>
          </p:nvPr>
        </p:nvSpPr>
        <p:spPr/>
        <p:txBody>
          <a:bodyPr/>
          <a:lstStyle/>
          <a:p>
            <a:r>
              <a:rPr lang="en-US" dirty="0"/>
              <a:t>Students will receive verbal reminders, parent/guardian phone calls, and detention as needed</a:t>
            </a:r>
          </a:p>
          <a:p>
            <a:r>
              <a:rPr lang="en-US" dirty="0"/>
              <a:t>Follow all rules outlined in the student handbook.</a:t>
            </a:r>
          </a:p>
          <a:p>
            <a:r>
              <a:rPr lang="en-US" dirty="0"/>
              <a:t>Be respectful to staff, students, and yourself.</a:t>
            </a:r>
          </a:p>
          <a:p>
            <a:r>
              <a:rPr lang="en-US" dirty="0"/>
              <a:t>Make complete efforts on all assignments and participate in class.</a:t>
            </a:r>
          </a:p>
        </p:txBody>
      </p:sp>
    </p:spTree>
    <p:extLst>
      <p:ext uri="{BB962C8B-B14F-4D97-AF65-F5344CB8AC3E}">
        <p14:creationId xmlns:p14="http://schemas.microsoft.com/office/powerpoint/2010/main" val="9824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Reading Is Important</a:t>
            </a: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95400" y="1752600"/>
            <a:ext cx="6105525" cy="4816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954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TotalTime>
  <Words>516</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Schoolbook</vt:lpstr>
      <vt:lpstr>Wingdings</vt:lpstr>
      <vt:lpstr>Wingdings 2</vt:lpstr>
      <vt:lpstr>Oriel</vt:lpstr>
      <vt:lpstr> Academic Improvement – Reading   Ms. Schmidt</vt:lpstr>
      <vt:lpstr>Academic Improvement Goals</vt:lpstr>
      <vt:lpstr>Placement Into Reading Improvement</vt:lpstr>
      <vt:lpstr>Textbooks</vt:lpstr>
      <vt:lpstr>materials</vt:lpstr>
      <vt:lpstr>Grading</vt:lpstr>
      <vt:lpstr>Summative Reassessment</vt:lpstr>
      <vt:lpstr>Behavior &amp; Discipline</vt:lpstr>
      <vt:lpstr>Why Reading Is Important</vt:lpstr>
      <vt:lpstr>Topics Covered</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Reading Improvement 8th Grade  Miss Schmidt</dc:title>
  <dc:creator>SHJH Teacher</dc:creator>
  <cp:lastModifiedBy>Lacey Schmidt</cp:lastModifiedBy>
  <cp:revision>22</cp:revision>
  <dcterms:created xsi:type="dcterms:W3CDTF">2013-09-04T12:33:44Z</dcterms:created>
  <dcterms:modified xsi:type="dcterms:W3CDTF">2018-09-04T14:38:15Z</dcterms:modified>
</cp:coreProperties>
</file>