
<file path=[Content_Types].xml><?xml version="1.0" encoding="utf-8"?>
<Types xmlns="http://schemas.openxmlformats.org/package/2006/content-types">
  <Default Extension="png" ContentType="image/png"/>
  <Default Extension="jpeg" ContentType="image/jpeg"/>
  <Default Extension="wmf" ContentType="image/x-wmf"/>
  <Default Extension="jpg&amp;ehk=" ContentType="image/jpeg"/>
  <Default Extension="rels" ContentType="application/vnd.openxmlformats-package.relationships+xml"/>
  <Default Extension="xml" ContentType="application/xml"/>
  <Default Extension="gif" ContentType="image/gif"/>
  <Default Extension="gif&amp;ehk=Pa2UMRF5pYQSibqR3v22uA&amp;r=0&amp;pid=OfficeInsert"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handoutMasterIdLst>
    <p:handoutMasterId r:id="rId19"/>
  </p:handoutMasterIdLst>
  <p:sldIdLst>
    <p:sldId id="256" r:id="rId2"/>
    <p:sldId id="258" r:id="rId3"/>
    <p:sldId id="262" r:id="rId4"/>
    <p:sldId id="259" r:id="rId5"/>
    <p:sldId id="260" r:id="rId6"/>
    <p:sldId id="266" r:id="rId7"/>
    <p:sldId id="263" r:id="rId8"/>
    <p:sldId id="264" r:id="rId9"/>
    <p:sldId id="274" r:id="rId10"/>
    <p:sldId id="271" r:id="rId11"/>
    <p:sldId id="275" r:id="rId12"/>
    <p:sldId id="276" r:id="rId13"/>
    <p:sldId id="265" r:id="rId14"/>
    <p:sldId id="267" r:id="rId15"/>
    <p:sldId id="261" r:id="rId16"/>
    <p:sldId id="268" r:id="rId17"/>
    <p:sldId id="269"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803"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48" y="67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0827659-D78B-42CC-9126-6016706A0D46}" type="datetimeFigureOut">
              <a:rPr lang="en-US" smtClean="0"/>
              <a:t>10/3/2018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1E85C41-EBAF-459E-B322-68345367F7DD}" type="slidenum">
              <a:rPr lang="en-US" smtClean="0"/>
              <a:t>‹#›</a:t>
            </a:fld>
            <a:endParaRPr lang="en-US" dirty="0"/>
          </a:p>
        </p:txBody>
      </p:sp>
    </p:spTree>
    <p:extLst>
      <p:ext uri="{BB962C8B-B14F-4D97-AF65-F5344CB8AC3E}">
        <p14:creationId xmlns:p14="http://schemas.microsoft.com/office/powerpoint/2010/main" val="41905033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3491" y="796631"/>
            <a:ext cx="6251304" cy="2700706"/>
          </a:xfrm>
        </p:spPr>
        <p:txBody>
          <a:bodyPr bIns="0"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443491" y="3497337"/>
            <a:ext cx="6251304" cy="1011489"/>
          </a:xfrm>
        </p:spPr>
        <p:txBody>
          <a:bodyPr tIns="91440" bIns="91440">
            <a:normAutofit/>
          </a:bodyPr>
          <a:lstStyle>
            <a:lvl1pPr marL="0" indent="0" algn="ct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8C440B-C84D-4B7F-A1D5-A96DE9B6AEC8}" type="datetimeFigureOut">
              <a:rPr lang="en-US" smtClean="0"/>
              <a:pPr/>
              <a:t>10/3/2018</a:t>
            </a:fld>
            <a:endParaRPr lang="en-US" dirty="0"/>
          </a:p>
        </p:txBody>
      </p:sp>
      <p:sp>
        <p:nvSpPr>
          <p:cNvPr id="5" name="Footer Placeholder 4"/>
          <p:cNvSpPr>
            <a:spLocks noGrp="1"/>
          </p:cNvSpPr>
          <p:nvPr>
            <p:ph type="ftr" sz="quarter" idx="11"/>
          </p:nvPr>
        </p:nvSpPr>
        <p:spPr>
          <a:xfrm>
            <a:off x="1443490" y="329308"/>
            <a:ext cx="3719283" cy="309201"/>
          </a:xfrm>
        </p:spPr>
        <p:txBody>
          <a:bodyPr/>
          <a:lstStyle/>
          <a:p>
            <a:endParaRPr lang="en-US" dirty="0"/>
          </a:p>
        </p:txBody>
      </p:sp>
      <p:sp>
        <p:nvSpPr>
          <p:cNvPr id="6" name="Slide Number Placeholder 5"/>
          <p:cNvSpPr>
            <a:spLocks noGrp="1"/>
          </p:cNvSpPr>
          <p:nvPr>
            <p:ph type="sldNum" sz="quarter" idx="12"/>
          </p:nvPr>
        </p:nvSpPr>
        <p:spPr>
          <a:xfrm>
            <a:off x="477760" y="798973"/>
            <a:ext cx="802005" cy="503578"/>
          </a:xfrm>
        </p:spPr>
        <p:txBody>
          <a:bodyPr/>
          <a:lstStyle/>
          <a:p>
            <a:fld id="{B3942269-7B3C-405C-96BF-0D825A8C136E}" type="slidenum">
              <a:rPr lang="en-US" smtClean="0"/>
              <a:pPr/>
              <a:t>‹#›</a:t>
            </a:fld>
            <a:endParaRPr lang="en-US" dirty="0"/>
          </a:p>
        </p:txBody>
      </p:sp>
    </p:spTree>
    <p:extLst>
      <p:ext uri="{BB962C8B-B14F-4D97-AF65-F5344CB8AC3E}">
        <p14:creationId xmlns:p14="http://schemas.microsoft.com/office/powerpoint/2010/main" val="420104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C440B-C84D-4B7F-A1D5-A96DE9B6AEC8}" type="datetimeFigureOut">
              <a:rPr lang="en-US" smtClean="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42269-7B3C-405C-96BF-0D825A8C136E}" type="slidenum">
              <a:rPr lang="en-US" smtClean="0"/>
              <a:pPr/>
              <a:t>‹#›</a:t>
            </a:fld>
            <a:endParaRPr lang="en-US" dirty="0"/>
          </a:p>
        </p:txBody>
      </p:sp>
    </p:spTree>
    <p:extLst>
      <p:ext uri="{BB962C8B-B14F-4D97-AF65-F5344CB8AC3E}">
        <p14:creationId xmlns:p14="http://schemas.microsoft.com/office/powerpoint/2010/main" val="275647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2373"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2" y="798974"/>
            <a:ext cx="4985762"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C440B-C84D-4B7F-A1D5-A96DE9B6AEC8}" type="datetimeFigureOut">
              <a:rPr lang="en-US" smtClean="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42269-7B3C-405C-96BF-0D825A8C136E}" type="slidenum">
              <a:rPr lang="en-US" smtClean="0"/>
              <a:pPr/>
              <a:t>‹#›</a:t>
            </a:fld>
            <a:endParaRPr lang="en-US" dirty="0"/>
          </a:p>
        </p:txBody>
      </p:sp>
    </p:spTree>
    <p:extLst>
      <p:ext uri="{BB962C8B-B14F-4D97-AF65-F5344CB8AC3E}">
        <p14:creationId xmlns:p14="http://schemas.microsoft.com/office/powerpoint/2010/main" val="186660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C440B-C84D-4B7F-A1D5-A96DE9B6AEC8}" type="datetimeFigureOut">
              <a:rPr lang="en-US" smtClean="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42269-7B3C-405C-96BF-0D825A8C136E}" type="slidenum">
              <a:rPr lang="en-US" smtClean="0"/>
              <a:pPr/>
              <a:t>‹#›</a:t>
            </a:fld>
            <a:endParaRPr lang="en-US" dirty="0"/>
          </a:p>
        </p:txBody>
      </p:sp>
    </p:spTree>
    <p:extLst>
      <p:ext uri="{BB962C8B-B14F-4D97-AF65-F5344CB8AC3E}">
        <p14:creationId xmlns:p14="http://schemas.microsoft.com/office/powerpoint/2010/main" val="318703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2" y="1756130"/>
            <a:ext cx="6251302" cy="1952270"/>
          </a:xfrm>
        </p:spPr>
        <p:txBody>
          <a:bodyPr anchor="b">
            <a:normAutofit/>
          </a:bodyPr>
          <a:lstStyle>
            <a:lvl1pPr algn="ctr">
              <a:defRPr sz="3200"/>
            </a:lvl1pPr>
          </a:lstStyle>
          <a:p>
            <a:r>
              <a:rPr lang="en-US"/>
              <a:t>Click to edit Master title style</a:t>
            </a:r>
            <a:endParaRPr lang="en-US" dirty="0"/>
          </a:p>
        </p:txBody>
      </p:sp>
      <p:sp>
        <p:nvSpPr>
          <p:cNvPr id="3" name="Text Placeholder 2"/>
          <p:cNvSpPr>
            <a:spLocks noGrp="1"/>
          </p:cNvSpPr>
          <p:nvPr>
            <p:ph type="body" idx="1"/>
          </p:nvPr>
        </p:nvSpPr>
        <p:spPr>
          <a:xfrm>
            <a:off x="1434318" y="3708400"/>
            <a:ext cx="6251302" cy="1110725"/>
          </a:xfrm>
        </p:spPr>
        <p:txBody>
          <a:bodyPr tIns="91440">
            <a:normAutofit/>
          </a:bodyPr>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8C440B-C84D-4B7F-A1D5-A96DE9B6AEC8}" type="datetimeFigureOut">
              <a:rPr lang="en-US" smtClean="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42269-7B3C-405C-96BF-0D825A8C136E}" type="slidenum">
              <a:rPr lang="en-US" smtClean="0"/>
              <a:pPr/>
              <a:t>‹#›</a:t>
            </a:fld>
            <a:endParaRPr lang="en-US" dirty="0"/>
          </a:p>
        </p:txBody>
      </p:sp>
    </p:spTree>
    <p:extLst>
      <p:ext uri="{BB962C8B-B14F-4D97-AF65-F5344CB8AC3E}">
        <p14:creationId xmlns:p14="http://schemas.microsoft.com/office/powerpoint/2010/main" val="12625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25130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1" y="2013936"/>
            <a:ext cx="2965632"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9162" y="2013936"/>
            <a:ext cx="2965424"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8C440B-C84D-4B7F-A1D5-A96DE9B6AEC8}" type="datetimeFigureOut">
              <a:rPr lang="en-US" smtClean="0"/>
              <a:pPr/>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42269-7B3C-405C-96BF-0D825A8C136E}" type="slidenum">
              <a:rPr lang="en-US" smtClean="0"/>
              <a:pPr/>
              <a:t>‹#›</a:t>
            </a:fld>
            <a:endParaRPr lang="en-US" dirty="0"/>
          </a:p>
        </p:txBody>
      </p:sp>
    </p:spTree>
    <p:extLst>
      <p:ext uri="{BB962C8B-B14F-4D97-AF65-F5344CB8AC3E}">
        <p14:creationId xmlns:p14="http://schemas.microsoft.com/office/powerpoint/2010/main" val="13894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164"/>
            <a:ext cx="62513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2965631"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2965631"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9270" y="2023004"/>
            <a:ext cx="2965523"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29270" y="2821491"/>
            <a:ext cx="2965523"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8C440B-C84D-4B7F-A1D5-A96DE9B6AEC8}" type="datetimeFigureOut">
              <a:rPr lang="en-US" smtClean="0"/>
              <a:pPr/>
              <a:t>10/3/2018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942269-7B3C-405C-96BF-0D825A8C136E}" type="slidenum">
              <a:rPr lang="en-US" smtClean="0"/>
              <a:pPr/>
              <a:t>‹#›</a:t>
            </a:fld>
            <a:endParaRPr lang="en-US" dirty="0"/>
          </a:p>
        </p:txBody>
      </p:sp>
    </p:spTree>
    <p:extLst>
      <p:ext uri="{BB962C8B-B14F-4D97-AF65-F5344CB8AC3E}">
        <p14:creationId xmlns:p14="http://schemas.microsoft.com/office/powerpoint/2010/main" val="28730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8C440B-C84D-4B7F-A1D5-A96DE9B6AEC8}" type="datetimeFigureOut">
              <a:rPr lang="en-US" smtClean="0"/>
              <a:pPr/>
              <a:t>10/3/2018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942269-7B3C-405C-96BF-0D825A8C136E}" type="slidenum">
              <a:rPr lang="en-US" smtClean="0"/>
              <a:pPr/>
              <a:t>‹#›</a:t>
            </a:fld>
            <a:endParaRPr lang="en-US" dirty="0"/>
          </a:p>
        </p:txBody>
      </p:sp>
    </p:spTree>
    <p:extLst>
      <p:ext uri="{BB962C8B-B14F-4D97-AF65-F5344CB8AC3E}">
        <p14:creationId xmlns:p14="http://schemas.microsoft.com/office/powerpoint/2010/main" val="119471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C440B-C84D-4B7F-A1D5-A96DE9B6AEC8}" type="datetimeFigureOut">
              <a:rPr lang="en-US" smtClean="0"/>
              <a:pPr/>
              <a:t>10/3/2018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942269-7B3C-405C-96BF-0D825A8C136E}" type="slidenum">
              <a:rPr lang="en-US" smtClean="0"/>
              <a:pPr/>
              <a:t>‹#›</a:t>
            </a:fld>
            <a:endParaRPr lang="en-US" dirty="0"/>
          </a:p>
        </p:txBody>
      </p:sp>
    </p:spTree>
    <p:extLst>
      <p:ext uri="{BB962C8B-B14F-4D97-AF65-F5344CB8AC3E}">
        <p14:creationId xmlns:p14="http://schemas.microsoft.com/office/powerpoint/2010/main" val="3073314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406519"/>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506719"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1501"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F8C440B-C84D-4B7F-A1D5-A96DE9B6AEC8}" type="datetimeFigureOut">
              <a:rPr lang="en-US" smtClean="0"/>
              <a:pPr/>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42269-7B3C-405C-96BF-0D825A8C136E}" type="slidenum">
              <a:rPr lang="en-US" smtClean="0"/>
              <a:pPr/>
              <a:t>‹#›</a:t>
            </a:fld>
            <a:endParaRPr lang="en-US" dirty="0"/>
          </a:p>
        </p:txBody>
      </p:sp>
    </p:spTree>
    <p:extLst>
      <p:ext uri="{BB962C8B-B14F-4D97-AF65-F5344CB8AC3E}">
        <p14:creationId xmlns:p14="http://schemas.microsoft.com/office/powerpoint/2010/main" val="98541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9" y="1129513"/>
            <a:ext cx="308049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defTabSz="914400">
              <a:spcBef>
                <a:spcPts val="1800"/>
              </a:spcBef>
            </a:pPr>
            <a:r>
              <a:rPr lang="en-US" dirty="0"/>
              <a:t>Click icon to add picture</a:t>
            </a:r>
          </a:p>
        </p:txBody>
      </p:sp>
      <p:sp>
        <p:nvSpPr>
          <p:cNvPr id="4" name="Text Placeholder 3"/>
          <p:cNvSpPr>
            <a:spLocks noGrp="1"/>
          </p:cNvSpPr>
          <p:nvPr>
            <p:ph type="body" sz="half" idx="2"/>
          </p:nvPr>
        </p:nvSpPr>
        <p:spPr>
          <a:xfrm>
            <a:off x="1443492" y="3145992"/>
            <a:ext cx="3076077"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082905" cy="320123"/>
          </a:xfrm>
        </p:spPr>
        <p:txBody>
          <a:bodyPr/>
          <a:lstStyle>
            <a:lvl1pPr algn="l">
              <a:defRPr/>
            </a:lvl1pPr>
          </a:lstStyle>
          <a:p>
            <a:fld id="{FF8C440B-C84D-4B7F-A1D5-A96DE9B6AEC8}" type="datetimeFigureOut">
              <a:rPr lang="en-US" smtClean="0"/>
              <a:pPr/>
              <a:t>10/3/2018</a:t>
            </a:fld>
            <a:endParaRPr lang="en-US" dirty="0"/>
          </a:p>
        </p:txBody>
      </p:sp>
      <p:sp>
        <p:nvSpPr>
          <p:cNvPr id="6" name="Footer Placeholder 5"/>
          <p:cNvSpPr>
            <a:spLocks noGrp="1"/>
          </p:cNvSpPr>
          <p:nvPr>
            <p:ph type="ftr" sz="quarter" idx="11"/>
          </p:nvPr>
        </p:nvSpPr>
        <p:spPr>
          <a:xfrm>
            <a:off x="1437530" y="318641"/>
            <a:ext cx="3082083" cy="320931"/>
          </a:xfrm>
        </p:spPr>
        <p:txBody>
          <a:bodyPr/>
          <a:lstStyle/>
          <a:p>
            <a:endParaRPr lang="en-US" dirty="0"/>
          </a:p>
        </p:txBody>
      </p:sp>
      <p:sp>
        <p:nvSpPr>
          <p:cNvPr id="7" name="Slide Number Placeholder 6"/>
          <p:cNvSpPr>
            <a:spLocks noGrp="1"/>
          </p:cNvSpPr>
          <p:nvPr>
            <p:ph type="sldNum" sz="quarter" idx="12"/>
          </p:nvPr>
        </p:nvSpPr>
        <p:spPr/>
        <p:txBody>
          <a:bodyPr/>
          <a:lstStyle/>
          <a:p>
            <a:fld id="{B3942269-7B3C-405C-96BF-0D825A8C136E}" type="slidenum">
              <a:rPr lang="en-US" smtClean="0"/>
              <a:pPr/>
              <a:t>‹#›</a:t>
            </a:fld>
            <a:endParaRPr lang="en-US" dirty="0"/>
          </a:p>
        </p:txBody>
      </p:sp>
    </p:spTree>
    <p:extLst>
      <p:ext uri="{BB962C8B-B14F-4D97-AF65-F5344CB8AC3E}">
        <p14:creationId xmlns:p14="http://schemas.microsoft.com/office/powerpoint/2010/main" val="218319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0" y="3622291"/>
            <a:ext cx="9144000" cy="251227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t="2769" b="-2769"/>
          <a:stretch/>
        </p:blipFill>
        <p:spPr>
          <a:xfrm>
            <a:off x="0" y="6135624"/>
            <a:ext cx="9144000" cy="742950"/>
          </a:xfrm>
          <a:prstGeom prst="rect">
            <a:avLst/>
          </a:prstGeom>
        </p:spPr>
      </p:pic>
      <p:sp>
        <p:nvSpPr>
          <p:cNvPr id="2" name="Title Placeholder 1"/>
          <p:cNvSpPr>
            <a:spLocks noGrp="1"/>
          </p:cNvSpPr>
          <p:nvPr>
            <p:ph type="title"/>
          </p:nvPr>
        </p:nvSpPr>
        <p:spPr>
          <a:xfrm>
            <a:off x="1443491" y="804520"/>
            <a:ext cx="6251303"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25130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2650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F8C440B-C84D-4B7F-A1D5-A96DE9B6AEC8}" type="datetimeFigureOut">
              <a:rPr lang="en-US" smtClean="0"/>
              <a:pPr/>
              <a:t>10/3/2018</a:t>
            </a:fld>
            <a:endParaRPr lang="en-US" dirty="0"/>
          </a:p>
        </p:txBody>
      </p:sp>
      <p:sp>
        <p:nvSpPr>
          <p:cNvPr id="5" name="Footer Placeholder 4"/>
          <p:cNvSpPr>
            <a:spLocks noGrp="1"/>
          </p:cNvSpPr>
          <p:nvPr>
            <p:ph type="ftr" sz="quarter" idx="3"/>
          </p:nvPr>
        </p:nvSpPr>
        <p:spPr>
          <a:xfrm>
            <a:off x="1443491" y="329308"/>
            <a:ext cx="3719283"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3942269-7B3C-405C-96BF-0D825A8C136E}" type="slidenum">
              <a:rPr lang="en-US" smtClean="0"/>
              <a:pPr/>
              <a:t>‹#›</a:t>
            </a:fld>
            <a:endParaRPr lang="en-US" dirty="0"/>
          </a:p>
        </p:txBody>
      </p:sp>
      <p:cxnSp>
        <p:nvCxnSpPr>
          <p:cNvPr id="12" name="Straight Connector 11"/>
          <p:cNvCxnSpPr/>
          <p:nvPr/>
        </p:nvCxnSpPr>
        <p:spPr>
          <a:xfrm>
            <a:off x="0" y="6144768"/>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203851"/>
      </p:ext>
    </p:extLst>
  </p:cSld>
  <p:clrMap bg1="dk1" tx1="lt1" bg2="dk2" tx2="lt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ctr" defTabSz="6858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umsgather.blogspot.my/2015/09/exam-day-tips-for-upsr-students.html" TargetMode="External"/><Relationship Id="rId2" Type="http://schemas.openxmlformats.org/officeDocument/2006/relationships/image" Target="../media/image16.jpg&amp;ehk="/><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hyperlink" Target="mailto:klabedz@summithill.org"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niversdemaclasse.blogspot.com/2011/12/latelier-de-lecture-les-entretiens.html" TargetMode="External"/><Relationship Id="rId2" Type="http://schemas.openxmlformats.org/officeDocument/2006/relationships/image" Target="../media/image15.gif&amp;ehk=Pa2UMRF5pYQSibqR3v22uA&amp;r=0&amp;pid=OfficeInsert"/><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799"/>
            <a:ext cx="7772400" cy="3921659"/>
          </a:xfrm>
        </p:spPr>
        <p:txBody>
          <a:bodyPr>
            <a:normAutofit fontScale="90000"/>
          </a:bodyPr>
          <a:lstStyle/>
          <a:p>
            <a:pPr algn="ctr"/>
            <a:br>
              <a:rPr lang="en-US" dirty="0"/>
            </a:br>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400" dirty="0"/>
              <a:t>Welcome to Curriculum Night</a:t>
            </a:r>
            <a:br>
              <a:rPr lang="en-US" sz="4400" dirty="0"/>
            </a:br>
            <a:r>
              <a:rPr lang="en-US" sz="4400" dirty="0"/>
              <a:t>2018-2019</a:t>
            </a:r>
            <a:br>
              <a:rPr lang="en-US" sz="3600" dirty="0"/>
            </a:br>
            <a:r>
              <a:rPr lang="en-US" sz="3600" dirty="0"/>
              <a:t>Dr. Julian Rogus School</a:t>
            </a:r>
            <a:br>
              <a:rPr lang="en-US" sz="3600" dirty="0"/>
            </a:br>
            <a:r>
              <a:rPr lang="en-US" sz="3600" i="1" dirty="0"/>
              <a:t>Third Grade</a:t>
            </a:r>
            <a:br>
              <a:rPr lang="en-US" sz="3600" i="1" dirty="0"/>
            </a:br>
            <a:r>
              <a:rPr lang="en-US" sz="3600" i="1" dirty="0"/>
              <a:t>Mrs. Labedz</a:t>
            </a:r>
          </a:p>
        </p:txBody>
      </p:sp>
      <p:pic>
        <p:nvPicPr>
          <p:cNvPr id="1028" name="Picture 4" descr="C:\Users\Owner\AppData\Local\Microsoft\Windows\Temporary Internet Files\Content.IE5\OIQPH0B5\MC900382578[1].jpg"/>
          <p:cNvPicPr>
            <a:picLocks noChangeAspect="1" noChangeArrowheads="1"/>
          </p:cNvPicPr>
          <p:nvPr/>
        </p:nvPicPr>
        <p:blipFill>
          <a:blip r:embed="rId2" cstate="print"/>
          <a:srcRect/>
          <a:stretch>
            <a:fillRect/>
          </a:stretch>
        </p:blipFill>
        <p:spPr bwMode="auto">
          <a:xfrm>
            <a:off x="0" y="0"/>
            <a:ext cx="1752600" cy="1752600"/>
          </a:xfrm>
          <a:prstGeom prst="rect">
            <a:avLst/>
          </a:prstGeom>
          <a:noFill/>
        </p:spPr>
      </p:pic>
      <p:pic>
        <p:nvPicPr>
          <p:cNvPr id="1029" name="Picture 5" descr="C:\Users\Owner\AppData\Local\Microsoft\Windows\Temporary Internet Files\Content.IE5\LP2TVB23\MC900290705[1].wmf"/>
          <p:cNvPicPr>
            <a:picLocks noChangeAspect="1" noChangeArrowheads="1"/>
          </p:cNvPicPr>
          <p:nvPr/>
        </p:nvPicPr>
        <p:blipFill>
          <a:blip r:embed="rId3" cstate="print"/>
          <a:srcRect/>
          <a:stretch>
            <a:fillRect/>
          </a:stretch>
        </p:blipFill>
        <p:spPr bwMode="auto">
          <a:xfrm>
            <a:off x="5385303" y="4988459"/>
            <a:ext cx="3758697" cy="1869541"/>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E182-79E9-4381-84DF-29CDFFAE2CD4}"/>
              </a:ext>
            </a:extLst>
          </p:cNvPr>
          <p:cNvSpPr>
            <a:spLocks noGrp="1"/>
          </p:cNvSpPr>
          <p:nvPr>
            <p:ph type="title"/>
          </p:nvPr>
        </p:nvSpPr>
        <p:spPr>
          <a:xfrm>
            <a:off x="1443491" y="76201"/>
            <a:ext cx="6251303" cy="762000"/>
          </a:xfrm>
        </p:spPr>
        <p:txBody>
          <a:bodyPr/>
          <a:lstStyle/>
          <a:p>
            <a:r>
              <a:rPr lang="en-US" dirty="0"/>
              <a:t>Summative Assessments</a:t>
            </a:r>
          </a:p>
        </p:txBody>
      </p:sp>
      <p:sp>
        <p:nvSpPr>
          <p:cNvPr id="3" name="Content Placeholder 2">
            <a:extLst>
              <a:ext uri="{FF2B5EF4-FFF2-40B4-BE49-F238E27FC236}">
                <a16:creationId xmlns:a16="http://schemas.microsoft.com/office/drawing/2014/main" id="{B58F2EAD-C452-4181-A444-1743DB2F6B34}"/>
              </a:ext>
            </a:extLst>
          </p:cNvPr>
          <p:cNvSpPr>
            <a:spLocks noGrp="1"/>
          </p:cNvSpPr>
          <p:nvPr>
            <p:ph idx="1"/>
          </p:nvPr>
        </p:nvSpPr>
        <p:spPr>
          <a:xfrm>
            <a:off x="228601" y="838201"/>
            <a:ext cx="8534400" cy="6019800"/>
          </a:xfrm>
        </p:spPr>
        <p:txBody>
          <a:bodyPr>
            <a:noAutofit/>
          </a:bodyPr>
          <a:lstStyle/>
          <a:p>
            <a:pPr>
              <a:buFont typeface="Wingdings" panose="05000000000000000000" pitchFamily="2" charset="2"/>
              <a:buChar char="v"/>
            </a:pPr>
            <a:r>
              <a:rPr lang="en-US" sz="2400" dirty="0"/>
              <a:t>Summative Assessments are designed to measure student growth.</a:t>
            </a:r>
          </a:p>
          <a:p>
            <a:pPr>
              <a:buFont typeface="Wingdings" panose="05000000000000000000" pitchFamily="2" charset="2"/>
              <a:buChar char="v"/>
            </a:pPr>
            <a:r>
              <a:rPr lang="en-US" sz="2400" dirty="0"/>
              <a:t>Often given at the end of a unit or skill. </a:t>
            </a:r>
          </a:p>
          <a:p>
            <a:pPr>
              <a:buFont typeface="Wingdings" panose="05000000000000000000" pitchFamily="2" charset="2"/>
              <a:buChar char="v"/>
            </a:pPr>
            <a:r>
              <a:rPr lang="en-US" sz="2400" dirty="0"/>
              <a:t>Weighted 75% in PowerSchool</a:t>
            </a:r>
          </a:p>
          <a:p>
            <a:pPr>
              <a:buFont typeface="Wingdings" panose="05000000000000000000" pitchFamily="2" charset="2"/>
              <a:buChar char="v"/>
            </a:pPr>
            <a:r>
              <a:rPr lang="en-US" sz="2400" dirty="0"/>
              <a:t>Can be broken up into skill or concept taught.</a:t>
            </a:r>
          </a:p>
          <a:p>
            <a:pPr>
              <a:buFont typeface="Wingdings" panose="05000000000000000000" pitchFamily="2" charset="2"/>
              <a:buChar char="v"/>
            </a:pPr>
            <a:r>
              <a:rPr lang="en-US" sz="2400" dirty="0"/>
              <a:t>Examples: </a:t>
            </a:r>
            <a:br>
              <a:rPr lang="en-US" sz="2400" dirty="0"/>
            </a:br>
            <a:r>
              <a:rPr lang="en-US" sz="2400" dirty="0"/>
              <a:t> -Final project </a:t>
            </a:r>
            <a:br>
              <a:rPr lang="en-US" sz="2400" dirty="0"/>
            </a:br>
            <a:r>
              <a:rPr lang="en-US" sz="2400" dirty="0"/>
              <a:t> -End of unit portfolio </a:t>
            </a:r>
            <a:br>
              <a:rPr lang="en-US" sz="2400" dirty="0"/>
            </a:br>
            <a:r>
              <a:rPr lang="en-US" sz="2400" dirty="0"/>
              <a:t> -End of unit test </a:t>
            </a:r>
            <a:br>
              <a:rPr lang="en-US" sz="2400" dirty="0"/>
            </a:br>
            <a:r>
              <a:rPr lang="en-US" sz="2400" dirty="0"/>
              <a:t> -End of skills test </a:t>
            </a:r>
            <a:br>
              <a:rPr lang="en-US" sz="2400" dirty="0"/>
            </a:br>
            <a:r>
              <a:rPr lang="en-US" sz="2400" dirty="0"/>
              <a:t> -Chapter Test</a:t>
            </a:r>
          </a:p>
        </p:txBody>
      </p:sp>
      <p:pic>
        <p:nvPicPr>
          <p:cNvPr id="5" name="Picture 4">
            <a:extLst>
              <a:ext uri="{FF2B5EF4-FFF2-40B4-BE49-F238E27FC236}">
                <a16:creationId xmlns:a16="http://schemas.microsoft.com/office/drawing/2014/main" id="{1E9403A7-44E8-4154-B494-A0B6749614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53000" y="4038600"/>
            <a:ext cx="2419350" cy="2089439"/>
          </a:xfrm>
          <a:prstGeom prst="rect">
            <a:avLst/>
          </a:prstGeom>
        </p:spPr>
      </p:pic>
    </p:spTree>
    <p:extLst>
      <p:ext uri="{BB962C8B-B14F-4D97-AF65-F5344CB8AC3E}">
        <p14:creationId xmlns:p14="http://schemas.microsoft.com/office/powerpoint/2010/main" val="3021006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5DD5BC-FD48-4D11-9286-94A3B387FFFE}"/>
              </a:ext>
            </a:extLst>
          </p:cNvPr>
          <p:cNvSpPr>
            <a:spLocks noGrp="1"/>
          </p:cNvSpPr>
          <p:nvPr>
            <p:ph type="body" sz="half" idx="4294967295"/>
          </p:nvPr>
        </p:nvSpPr>
        <p:spPr>
          <a:xfrm>
            <a:off x="0" y="2057400"/>
            <a:ext cx="9144000" cy="4953000"/>
          </a:xfrm>
        </p:spPr>
        <p:txBody>
          <a:bodyPr>
            <a:noAutofit/>
          </a:bodyPr>
          <a:lstStyle/>
          <a:p>
            <a:r>
              <a:rPr lang="en-US" sz="2800" dirty="0"/>
              <a:t>A=100-90</a:t>
            </a:r>
          </a:p>
          <a:p>
            <a:r>
              <a:rPr lang="en-US" sz="2800" dirty="0"/>
              <a:t>B=89-80</a:t>
            </a:r>
          </a:p>
          <a:p>
            <a:r>
              <a:rPr lang="en-US" sz="2800" dirty="0"/>
              <a:t>C=79-70</a:t>
            </a:r>
          </a:p>
          <a:p>
            <a:r>
              <a:rPr lang="en-US" sz="2800" dirty="0"/>
              <a:t>D=69-60</a:t>
            </a:r>
          </a:p>
          <a:p>
            <a:r>
              <a:rPr lang="en-US" sz="2800" dirty="0"/>
              <a:t>F=59-50</a:t>
            </a:r>
          </a:p>
          <a:p>
            <a:r>
              <a:rPr lang="en-US" sz="1600" dirty="0"/>
              <a:t>The lowest possible score a student will receive on a summative assessment will be a 50%.   If a student’s final score falls below a 50%, a 50% will count as the final score, but the actual score will be listed in the comment section of the assignment in PowerSchool.  </a:t>
            </a:r>
          </a:p>
        </p:txBody>
      </p:sp>
      <p:sp>
        <p:nvSpPr>
          <p:cNvPr id="2" name="Title 1">
            <a:extLst>
              <a:ext uri="{FF2B5EF4-FFF2-40B4-BE49-F238E27FC236}">
                <a16:creationId xmlns:a16="http://schemas.microsoft.com/office/drawing/2014/main" id="{A5D23166-A58C-4EAC-A68D-D40AE291914C}"/>
              </a:ext>
            </a:extLst>
          </p:cNvPr>
          <p:cNvSpPr>
            <a:spLocks noGrp="1"/>
          </p:cNvSpPr>
          <p:nvPr>
            <p:ph type="title" idx="4294967295"/>
          </p:nvPr>
        </p:nvSpPr>
        <p:spPr>
          <a:xfrm>
            <a:off x="0" y="304800"/>
            <a:ext cx="9144000" cy="1873250"/>
          </a:xfrm>
        </p:spPr>
        <p:txBody>
          <a:bodyPr>
            <a:normAutofit fontScale="90000"/>
          </a:bodyPr>
          <a:lstStyle/>
          <a:p>
            <a:pPr algn="l" fontAlgn="base"/>
            <a:r>
              <a:rPr lang="en-US" dirty="0"/>
              <a:t>                     </a:t>
            </a:r>
            <a:r>
              <a:rPr lang="en-US" sz="3100" dirty="0">
                <a:solidFill>
                  <a:schemeClr val="tx1"/>
                </a:solidFill>
              </a:rPr>
              <a:t>New District grading Scale</a:t>
            </a:r>
            <a:br>
              <a:rPr lang="en-US" dirty="0"/>
            </a:br>
            <a:br>
              <a:rPr lang="en-US" dirty="0"/>
            </a:br>
            <a:r>
              <a:rPr lang="en-US" sz="2000" dirty="0"/>
              <a:t>A new grade scale has been created to better reflect student growth.  The following now applies to the grade scale: </a:t>
            </a:r>
            <a:br>
              <a:rPr lang="en-US" sz="2000" dirty="0"/>
            </a:br>
            <a:r>
              <a:rPr lang="en-US" sz="2000" dirty="0"/>
              <a:t>The reporting system has been adjusted to equalize the influence of each score.  Equal increments will be used to report student achievement.</a:t>
            </a:r>
            <a:br>
              <a:rPr lang="en-US" sz="2000" dirty="0"/>
            </a:br>
            <a:endParaRPr lang="en-US" sz="2000" dirty="0"/>
          </a:p>
        </p:txBody>
      </p:sp>
      <p:pic>
        <p:nvPicPr>
          <p:cNvPr id="10" name="Picture 9">
            <a:extLst>
              <a:ext uri="{FF2B5EF4-FFF2-40B4-BE49-F238E27FC236}">
                <a16:creationId xmlns:a16="http://schemas.microsoft.com/office/drawing/2014/main" id="{CCA605F1-7966-4539-A0D7-34F62034E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333" t="21739" r="1389" b="29591"/>
          <a:stretch/>
        </p:blipFill>
        <p:spPr>
          <a:xfrm rot="10800000">
            <a:off x="4038600" y="2743200"/>
            <a:ext cx="4215773" cy="21780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5770319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65815-75CD-4FEE-A994-48D0E209929B}"/>
              </a:ext>
            </a:extLst>
          </p:cNvPr>
          <p:cNvSpPr>
            <a:spLocks noGrp="1"/>
          </p:cNvSpPr>
          <p:nvPr>
            <p:ph type="title"/>
          </p:nvPr>
        </p:nvSpPr>
        <p:spPr>
          <a:xfrm>
            <a:off x="1443491" y="1"/>
            <a:ext cx="6251303" cy="762000"/>
          </a:xfrm>
        </p:spPr>
        <p:txBody>
          <a:bodyPr>
            <a:normAutofit fontScale="90000"/>
          </a:bodyPr>
          <a:lstStyle/>
          <a:p>
            <a:r>
              <a:rPr lang="en-US" dirty="0">
                <a:solidFill>
                  <a:schemeClr val="tx1"/>
                </a:solidFill>
              </a:rPr>
              <a:t>District Grading &amp; Assessment Retake  Policy</a:t>
            </a:r>
          </a:p>
        </p:txBody>
      </p:sp>
      <p:sp>
        <p:nvSpPr>
          <p:cNvPr id="3" name="Content Placeholder 2">
            <a:extLst>
              <a:ext uri="{FF2B5EF4-FFF2-40B4-BE49-F238E27FC236}">
                <a16:creationId xmlns:a16="http://schemas.microsoft.com/office/drawing/2014/main" id="{5407D781-FE93-4EED-ADB4-F38559A1157A}"/>
              </a:ext>
            </a:extLst>
          </p:cNvPr>
          <p:cNvSpPr>
            <a:spLocks noGrp="1"/>
          </p:cNvSpPr>
          <p:nvPr>
            <p:ph idx="1"/>
          </p:nvPr>
        </p:nvSpPr>
        <p:spPr>
          <a:xfrm>
            <a:off x="149542" y="914400"/>
            <a:ext cx="8839200" cy="6248400"/>
          </a:xfrm>
        </p:spPr>
        <p:txBody>
          <a:bodyPr>
            <a:normAutofit/>
          </a:bodyPr>
          <a:lstStyle/>
          <a:p>
            <a:pPr marL="0" indent="0" fontAlgn="base">
              <a:buNone/>
            </a:pPr>
            <a:r>
              <a:rPr lang="en-US" sz="1800" dirty="0">
                <a:solidFill>
                  <a:schemeClr val="accent1">
                    <a:lumMod val="75000"/>
                  </a:schemeClr>
                </a:solidFill>
              </a:rPr>
              <a:t>Third and fourth grade teachers believe that learning is a priority and a process.  In an effort to promote student growth, teachers are allowing students the opportunity to retake certain summative assessments completed in school.  The following re-take procedures apply: </a:t>
            </a:r>
          </a:p>
          <a:p>
            <a:pPr lvl="0" fontAlgn="base"/>
            <a:r>
              <a:rPr lang="en-US" sz="1800" dirty="0"/>
              <a:t>All D or F scores on a summative assessment WILL be reassessed one time.  </a:t>
            </a:r>
          </a:p>
          <a:p>
            <a:pPr lvl="0" fontAlgn="base"/>
            <a:r>
              <a:rPr lang="en-US" sz="1800" dirty="0"/>
              <a:t>Students who score an A, B, or C on a summative assessment will have the opportunity for a retake assessment once per quarter per subject.   </a:t>
            </a:r>
          </a:p>
          <a:p>
            <a:pPr lvl="0" fontAlgn="base"/>
            <a:r>
              <a:rPr lang="en-US" sz="1800" dirty="0"/>
              <a:t>For any reassessment, the most recent score will be recorded as per district policy.   </a:t>
            </a:r>
          </a:p>
          <a:p>
            <a:pPr lvl="0" fontAlgn="base"/>
            <a:r>
              <a:rPr lang="en-US" sz="1800" dirty="0"/>
              <a:t>For scores of A, B, or C a parent must request a reassessment in writing within 2 days of receiving the assessment. </a:t>
            </a:r>
          </a:p>
          <a:p>
            <a:pPr lvl="0" fontAlgn="base"/>
            <a:r>
              <a:rPr lang="en-US" sz="1800" dirty="0"/>
              <a:t>Once a teacher receives a reassessment request from a parent, the teacher will notify the parent when the reassessment will take place. </a:t>
            </a:r>
          </a:p>
          <a:p>
            <a:pPr lvl="0" fontAlgn="base"/>
            <a:r>
              <a:rPr lang="en-US" sz="1800" dirty="0"/>
              <a:t>SEE REASSESSMENT FORM INCLUDED IN POWER POINT HANDOUT</a:t>
            </a:r>
          </a:p>
          <a:p>
            <a:endParaRPr lang="en-US" dirty="0"/>
          </a:p>
        </p:txBody>
      </p:sp>
    </p:spTree>
    <p:extLst>
      <p:ext uri="{BB962C8B-B14F-4D97-AF65-F5344CB8AC3E}">
        <p14:creationId xmlns:p14="http://schemas.microsoft.com/office/powerpoint/2010/main" val="40602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0313"/>
            <a:ext cx="6251303" cy="601395"/>
          </a:xfrm>
        </p:spPr>
        <p:txBody>
          <a:bodyPr>
            <a:noAutofit/>
          </a:bodyPr>
          <a:lstStyle/>
          <a:p>
            <a:r>
              <a:rPr lang="en-US" sz="2400" i="1" dirty="0">
                <a:solidFill>
                  <a:schemeClr val="accent1">
                    <a:lumMod val="75000"/>
                  </a:schemeClr>
                </a:solidFill>
              </a:rPr>
              <a:t>Homework is an extension of the day.</a:t>
            </a:r>
            <a:br>
              <a:rPr lang="en-US" sz="2400" i="1" dirty="0">
                <a:solidFill>
                  <a:schemeClr val="accent1">
                    <a:lumMod val="75000"/>
                  </a:schemeClr>
                </a:solidFill>
              </a:rPr>
            </a:br>
            <a:endParaRPr lang="en-US" sz="2400" dirty="0"/>
          </a:p>
        </p:txBody>
      </p:sp>
      <p:sp>
        <p:nvSpPr>
          <p:cNvPr id="2" name="Content Placeholder 1"/>
          <p:cNvSpPr>
            <a:spLocks noGrp="1"/>
          </p:cNvSpPr>
          <p:nvPr>
            <p:ph idx="1"/>
          </p:nvPr>
        </p:nvSpPr>
        <p:spPr>
          <a:xfrm>
            <a:off x="228600" y="711010"/>
            <a:ext cx="8534400" cy="5105400"/>
          </a:xfrm>
        </p:spPr>
        <p:txBody>
          <a:bodyPr>
            <a:normAutofit fontScale="25000" lnSpcReduction="20000"/>
          </a:bodyPr>
          <a:lstStyle/>
          <a:p>
            <a:pPr algn="ctr">
              <a:buNone/>
            </a:pPr>
            <a:endParaRPr lang="en-US" sz="4400" i="1" dirty="0">
              <a:solidFill>
                <a:schemeClr val="bg2">
                  <a:lumMod val="50000"/>
                </a:schemeClr>
              </a:solidFill>
            </a:endParaRPr>
          </a:p>
          <a:p>
            <a:r>
              <a:rPr lang="en-US" sz="8000" dirty="0"/>
              <a:t>Assigned Monday-Thursday</a:t>
            </a:r>
          </a:p>
          <a:p>
            <a:r>
              <a:rPr lang="en-US" sz="8000" dirty="0"/>
              <a:t>The district requires 30-40 minutes of HW a night in 3rd grade.</a:t>
            </a:r>
          </a:p>
          <a:p>
            <a:r>
              <a:rPr lang="en-US" sz="8000" dirty="0"/>
              <a:t>Check and sign your child’s assignment notebook.</a:t>
            </a:r>
          </a:p>
          <a:p>
            <a:r>
              <a:rPr lang="en-US" sz="8000" dirty="0"/>
              <a:t>Absence Assignments missed due to illness will be given one day per day of absence plus one day. Requests for homework should be given to the school office before 11 A.M. and picked up at the school at the end of the school day. Summit Hill School District 161 appreciates parents taking an active role in the child’s education both at school and at home. </a:t>
            </a:r>
          </a:p>
          <a:p>
            <a:r>
              <a:rPr lang="en-US" sz="8000" dirty="0"/>
              <a:t>Reading calendar-Students should be reading 20 minutes daily.  Be sure to initial your child’s reading calendar each day.</a:t>
            </a:r>
          </a:p>
          <a:p>
            <a:r>
              <a:rPr lang="en-US" sz="8000" dirty="0"/>
              <a:t>Homework incentives-ROGUS letters </a:t>
            </a:r>
          </a:p>
          <a:p>
            <a:r>
              <a:rPr lang="en-US" sz="8000" dirty="0"/>
              <a:t>Students must have at least one letter remaining in order to participate in quarterly incentive.</a:t>
            </a:r>
          </a:p>
        </p:txBody>
      </p:sp>
      <p:pic>
        <p:nvPicPr>
          <p:cNvPr id="3075" name="Picture 3" descr="C:\Users\Owner\AppData\Local\Microsoft\Windows\Temporary Internet Files\Content.IE5\B74UX6YU\MC900325240[1].wmf"/>
          <p:cNvPicPr>
            <a:picLocks noChangeAspect="1" noChangeArrowheads="1"/>
          </p:cNvPicPr>
          <p:nvPr/>
        </p:nvPicPr>
        <p:blipFill>
          <a:blip r:embed="rId2" cstate="print"/>
          <a:srcRect/>
          <a:stretch>
            <a:fillRect/>
          </a:stretch>
        </p:blipFill>
        <p:spPr bwMode="auto">
          <a:xfrm>
            <a:off x="7326173" y="228600"/>
            <a:ext cx="1817827" cy="1218895"/>
          </a:xfrm>
          <a:prstGeom prst="rect">
            <a:avLst/>
          </a:prstGeom>
          <a:noFill/>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3491" y="1"/>
            <a:ext cx="6251303" cy="570358"/>
          </a:xfrm>
        </p:spPr>
        <p:txBody>
          <a:bodyPr/>
          <a:lstStyle/>
          <a:p>
            <a:pPr algn="ctr"/>
            <a:r>
              <a:rPr lang="en-US" dirty="0">
                <a:solidFill>
                  <a:srgbClr val="FFC000"/>
                </a:solidFill>
              </a:rPr>
              <a:t>Procedures</a:t>
            </a:r>
          </a:p>
        </p:txBody>
      </p:sp>
      <p:sp>
        <p:nvSpPr>
          <p:cNvPr id="2" name="Content Placeholder 1"/>
          <p:cNvSpPr>
            <a:spLocks noGrp="1"/>
          </p:cNvSpPr>
          <p:nvPr>
            <p:ph idx="1"/>
          </p:nvPr>
        </p:nvSpPr>
        <p:spPr>
          <a:xfrm>
            <a:off x="416242" y="457200"/>
            <a:ext cx="8305800" cy="6730555"/>
          </a:xfrm>
        </p:spPr>
        <p:txBody>
          <a:bodyPr>
            <a:normAutofit/>
          </a:bodyPr>
          <a:lstStyle/>
          <a:p>
            <a:r>
              <a:rPr lang="en-US" sz="2400" dirty="0"/>
              <a:t>Students are expected to come to school prepared to learn everyday.  Upon entering, each student will be responsible for emptying his/her take-home folder of any notes or homework and putting them in the appropriate place.</a:t>
            </a:r>
          </a:p>
          <a:p>
            <a:r>
              <a:rPr lang="en-US" sz="2400" dirty="0"/>
              <a:t>We will have a brain break and snack time every morning.  Please send your child with a small, healthy snack.</a:t>
            </a:r>
            <a:r>
              <a:rPr lang="en-US" sz="2400" dirty="0">
                <a:solidFill>
                  <a:schemeClr val="accent2"/>
                </a:solidFill>
              </a:rPr>
              <a:t>  </a:t>
            </a:r>
          </a:p>
          <a:p>
            <a:r>
              <a:rPr lang="en-US" sz="2400" dirty="0"/>
              <a:t>Lunch &amp; recess is at 12:30</a:t>
            </a:r>
          </a:p>
          <a:p>
            <a:r>
              <a:rPr lang="en-US" sz="2400" dirty="0"/>
              <a:t>Dismissal at 3:30</a:t>
            </a:r>
          </a:p>
        </p:txBody>
      </p:sp>
      <p:pic>
        <p:nvPicPr>
          <p:cNvPr id="4098" name="Picture 2" descr="C:\Program Files (x86)\Microsoft Office\MEDIA\CAGCAT10\j0183328.wmf"/>
          <p:cNvPicPr>
            <a:picLocks noChangeAspect="1" noChangeArrowheads="1"/>
          </p:cNvPicPr>
          <p:nvPr/>
        </p:nvPicPr>
        <p:blipFill>
          <a:blip r:embed="rId2" cstate="print"/>
          <a:srcRect/>
          <a:stretch>
            <a:fillRect/>
          </a:stretch>
        </p:blipFill>
        <p:spPr bwMode="auto">
          <a:xfrm>
            <a:off x="5715000" y="4800600"/>
            <a:ext cx="1806575" cy="1814513"/>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chemeClr val="accent1">
                    <a:lumMod val="75000"/>
                  </a:schemeClr>
                </a:solidFill>
              </a:rPr>
              <a:t>Weapons Policy</a:t>
            </a:r>
          </a:p>
        </p:txBody>
      </p:sp>
      <p:sp>
        <p:nvSpPr>
          <p:cNvPr id="2" name="Content Placeholder 1"/>
          <p:cNvSpPr>
            <a:spLocks noGrp="1"/>
          </p:cNvSpPr>
          <p:nvPr>
            <p:ph idx="1"/>
          </p:nvPr>
        </p:nvSpPr>
        <p:spPr>
          <a:xfrm>
            <a:off x="1443491" y="1447800"/>
            <a:ext cx="6405109" cy="4648199"/>
          </a:xfrm>
        </p:spPr>
        <p:txBody>
          <a:bodyPr>
            <a:normAutofit fontScale="55000" lnSpcReduction="20000"/>
          </a:bodyPr>
          <a:lstStyle/>
          <a:p>
            <a:pPr>
              <a:buNone/>
            </a:pPr>
            <a:endParaRPr lang="en-US" dirty="0"/>
          </a:p>
          <a:p>
            <a:r>
              <a:rPr lang="en-US" sz="3200" dirty="0"/>
              <a:t>Illinois law requires school officials to expel a student who is determined to have a weapon at school or any school-sponsored activity or event that bears a reasonable relationship to school. Weapons include not only guns, but also look alikes and any object used to cause or threaten injury. The expulsion from school must be for a period of not less than one year except that the Superintendent or the School Board may modify the expulsion period on a case-by-case basis. Student threats to use a weapon, even if intended as a joke, will also be dealt with severely in order to maintain the safety of students and District 161 employees.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3491" y="152401"/>
            <a:ext cx="6251303" cy="1143000"/>
          </a:xfrm>
        </p:spPr>
        <p:txBody>
          <a:bodyPr/>
          <a:lstStyle/>
          <a:p>
            <a:pPr algn="ctr"/>
            <a:r>
              <a:rPr lang="en-US" dirty="0"/>
              <a:t>Communication</a:t>
            </a:r>
          </a:p>
        </p:txBody>
      </p:sp>
      <p:sp>
        <p:nvSpPr>
          <p:cNvPr id="2" name="Content Placeholder 1"/>
          <p:cNvSpPr>
            <a:spLocks noGrp="1"/>
          </p:cNvSpPr>
          <p:nvPr>
            <p:ph idx="1"/>
          </p:nvPr>
        </p:nvSpPr>
        <p:spPr>
          <a:xfrm>
            <a:off x="417512" y="1066800"/>
            <a:ext cx="8345488" cy="6248400"/>
          </a:xfrm>
        </p:spPr>
        <p:txBody>
          <a:bodyPr>
            <a:normAutofit/>
          </a:bodyPr>
          <a:lstStyle/>
          <a:p>
            <a:r>
              <a:rPr lang="en-US" sz="2400" dirty="0"/>
              <a:t>Newsletters will be sent home weekly and are posted on my teacher website.</a:t>
            </a:r>
          </a:p>
          <a:p>
            <a:r>
              <a:rPr lang="en-US" sz="2400" dirty="0"/>
              <a:t>Monday folders will go home with graded formative and summative assessments.  Return the Monday folder back with a parent signature. </a:t>
            </a:r>
          </a:p>
          <a:p>
            <a:r>
              <a:rPr lang="en-US" sz="2400" dirty="0"/>
              <a:t>Use the assignment notebook as a communication tool.</a:t>
            </a:r>
          </a:p>
          <a:p>
            <a:r>
              <a:rPr lang="en-US" sz="2400" dirty="0"/>
              <a:t>Email = </a:t>
            </a:r>
            <a:r>
              <a:rPr lang="en-US" sz="2400" dirty="0">
                <a:hlinkClick r:id="rId2"/>
              </a:rPr>
              <a:t>klabedz@summithill.org</a:t>
            </a:r>
            <a:endParaRPr lang="en-US" sz="2400" dirty="0"/>
          </a:p>
          <a:p>
            <a:r>
              <a:rPr lang="en-US" sz="2400" dirty="0"/>
              <a:t>Call before or after school=1-815-464-2034</a:t>
            </a:r>
          </a:p>
          <a:p>
            <a:pPr>
              <a:buNone/>
            </a:pPr>
            <a:endParaRPr lang="en-US" dirty="0"/>
          </a:p>
          <a:p>
            <a:pPr>
              <a:buNone/>
            </a:pPr>
            <a:endParaRPr lang="en-US" dirty="0"/>
          </a:p>
        </p:txBody>
      </p:sp>
      <p:pic>
        <p:nvPicPr>
          <p:cNvPr id="5122" name="Picture 2" descr="C:\Users\Owner\AppData\Local\Microsoft\Windows\Temporary Internet Files\Content.IE5\LP2TVB23\MC900434383[1].wmf"/>
          <p:cNvPicPr>
            <a:picLocks noChangeAspect="1" noChangeArrowheads="1"/>
          </p:cNvPicPr>
          <p:nvPr/>
        </p:nvPicPr>
        <p:blipFill>
          <a:blip r:embed="rId3" cstate="print"/>
          <a:srcRect/>
          <a:stretch>
            <a:fillRect/>
          </a:stretch>
        </p:blipFill>
        <p:spPr bwMode="auto">
          <a:xfrm>
            <a:off x="7543800" y="5613790"/>
            <a:ext cx="1219200" cy="1244210"/>
          </a:xfrm>
          <a:prstGeom prst="rect">
            <a:avLst/>
          </a:prstGeom>
          <a:noFill/>
        </p:spPr>
      </p:pic>
      <p:pic>
        <p:nvPicPr>
          <p:cNvPr id="5123" name="Picture 3" descr="C:\Users\Owner\AppData\Local\Microsoft\Windows\Temporary Internet Files\Content.IE5\OIQPH0B5\MC900431587[1].png"/>
          <p:cNvPicPr>
            <a:picLocks noChangeAspect="1" noChangeArrowheads="1"/>
          </p:cNvPicPr>
          <p:nvPr/>
        </p:nvPicPr>
        <p:blipFill>
          <a:blip r:embed="rId4" cstate="print"/>
          <a:srcRect/>
          <a:stretch>
            <a:fillRect/>
          </a:stretch>
        </p:blipFill>
        <p:spPr bwMode="auto">
          <a:xfrm>
            <a:off x="295762" y="5729482"/>
            <a:ext cx="1012825" cy="1012825"/>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3491" y="76201"/>
            <a:ext cx="6251303" cy="609600"/>
          </a:xfrm>
        </p:spPr>
        <p:txBody>
          <a:bodyPr/>
          <a:lstStyle/>
          <a:p>
            <a:pPr algn="ctr"/>
            <a:r>
              <a:rPr lang="en-US" dirty="0">
                <a:solidFill>
                  <a:srgbClr val="FF0000"/>
                </a:solidFill>
              </a:rPr>
              <a:t>Thank you for coming!</a:t>
            </a:r>
          </a:p>
        </p:txBody>
      </p:sp>
      <p:pic>
        <p:nvPicPr>
          <p:cNvPr id="4" name="Content Placeholder 3" descr="http://2.bp.blogspot.com/-B1uuwJIdAD4/UETptw_2O9I/AAAAAAAACCM/78jBlckfdG4/s1600/teachers+promise+2.png"/>
          <p:cNvPicPr>
            <a:picLocks noGrp="1"/>
          </p:cNvPicPr>
          <p:nvPr>
            <p:ph idx="1"/>
          </p:nvPr>
        </p:nvPicPr>
        <p:blipFill>
          <a:blip r:embed="rId2" cstate="print"/>
          <a:stretch>
            <a:fillRect/>
          </a:stretch>
        </p:blipFill>
        <p:spPr bwMode="auto">
          <a:xfrm>
            <a:off x="2057400" y="457201"/>
            <a:ext cx="5029200" cy="5703332"/>
          </a:xfrm>
          <a:prstGeom prst="rect">
            <a:avLst/>
          </a:prstGeom>
          <a:noFill/>
          <a:ln w="9525">
            <a:noFill/>
            <a:miter lim="800000"/>
            <a:headEnd/>
            <a:tailEnd/>
          </a:ln>
        </p:spPr>
      </p:pic>
      <p:sp>
        <p:nvSpPr>
          <p:cNvPr id="5" name="TextBox 4"/>
          <p:cNvSpPr txBox="1"/>
          <p:nvPr/>
        </p:nvSpPr>
        <p:spPr>
          <a:xfrm>
            <a:off x="4191000" y="5791200"/>
            <a:ext cx="2161169" cy="369332"/>
          </a:xfrm>
          <a:prstGeom prst="rect">
            <a:avLst/>
          </a:prstGeom>
          <a:noFill/>
        </p:spPr>
        <p:txBody>
          <a:bodyPr wrap="none" rtlCol="0">
            <a:spAutoFit/>
          </a:bodyPr>
          <a:lstStyle/>
          <a:p>
            <a:r>
              <a:rPr lang="en-US" dirty="0"/>
              <a:t>	-</a:t>
            </a:r>
            <a:r>
              <a:rPr lang="en-US" sz="900" dirty="0"/>
              <a:t>unknown author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flipH="1">
            <a:off x="-113335" y="76200"/>
            <a:ext cx="1524001" cy="1295400"/>
          </a:xfrm>
        </p:spPr>
        <p:txBody>
          <a:bodyPr>
            <a:normAutofit fontScale="90000"/>
          </a:bodyPr>
          <a:lstStyle/>
          <a:p>
            <a:br>
              <a:rPr lang="en-US" dirty="0"/>
            </a:br>
            <a:r>
              <a:rPr lang="en-US" dirty="0"/>
              <a:t>All about me…</a:t>
            </a:r>
            <a:br>
              <a:rPr lang="en-US" dirty="0"/>
            </a:br>
            <a:endParaRPr lang="en-US" dirty="0"/>
          </a:p>
        </p:txBody>
      </p:sp>
      <p:sp>
        <p:nvSpPr>
          <p:cNvPr id="2" name="Content Placeholder 1"/>
          <p:cNvSpPr>
            <a:spLocks noGrp="1"/>
          </p:cNvSpPr>
          <p:nvPr>
            <p:ph idx="1"/>
          </p:nvPr>
        </p:nvSpPr>
        <p:spPr>
          <a:xfrm>
            <a:off x="1480792" y="737968"/>
            <a:ext cx="6251303" cy="5390147"/>
          </a:xfrm>
        </p:spPr>
        <p:txBody>
          <a:bodyPr>
            <a:noAutofit/>
          </a:bodyPr>
          <a:lstStyle/>
          <a:p>
            <a:pPr>
              <a:buFont typeface="Wingdings" pitchFamily="2" charset="2"/>
              <a:buChar char="v"/>
            </a:pPr>
            <a:r>
              <a:rPr lang="en-US" sz="2400" dirty="0"/>
              <a:t>Graduated from Saint Xavier University with Degree in Elementary Education</a:t>
            </a:r>
          </a:p>
          <a:p>
            <a:pPr>
              <a:buFont typeface="Wingdings" pitchFamily="2" charset="2"/>
              <a:buChar char="v"/>
            </a:pPr>
            <a:r>
              <a:rPr lang="en-US" sz="2400" dirty="0"/>
              <a:t>Graduated with a Master’s Degree in Teacher and Leadership from Saint Xavier University</a:t>
            </a:r>
          </a:p>
          <a:p>
            <a:pPr>
              <a:buFont typeface="Wingdings" pitchFamily="2" charset="2"/>
              <a:buChar char="v"/>
            </a:pPr>
            <a:r>
              <a:rPr lang="en-US" sz="2400" dirty="0"/>
              <a:t>Middle School Endorsement</a:t>
            </a:r>
          </a:p>
          <a:p>
            <a:pPr>
              <a:buFont typeface="Wingdings" pitchFamily="2" charset="2"/>
              <a:buChar char="v"/>
            </a:pPr>
            <a:r>
              <a:rPr lang="en-US" sz="2400" dirty="0"/>
              <a:t>Teaching for 16 years</a:t>
            </a:r>
          </a:p>
          <a:p>
            <a:pPr>
              <a:buFont typeface="Wingdings" pitchFamily="2" charset="2"/>
              <a:buChar char="v"/>
            </a:pPr>
            <a:r>
              <a:rPr lang="en-US" sz="2400" dirty="0"/>
              <a:t>Experience in teaching grade levels K, 1</a:t>
            </a:r>
            <a:r>
              <a:rPr lang="en-US" sz="2400" baseline="30000" dirty="0"/>
              <a:t>st</a:t>
            </a:r>
            <a:r>
              <a:rPr lang="en-US" sz="2400" dirty="0"/>
              <a:t>, 3</a:t>
            </a:r>
            <a:r>
              <a:rPr lang="en-US" sz="2400" baseline="30000" dirty="0"/>
              <a:t>rd</a:t>
            </a:r>
            <a:r>
              <a:rPr lang="en-US" sz="2400" dirty="0"/>
              <a:t>, 4</a:t>
            </a:r>
            <a:r>
              <a:rPr lang="en-US" sz="2400" baseline="30000" dirty="0"/>
              <a:t>th</a:t>
            </a:r>
            <a:r>
              <a:rPr lang="en-US" sz="2400" dirty="0"/>
              <a:t> and 5th</a:t>
            </a:r>
          </a:p>
        </p:txBody>
      </p:sp>
      <p:pic>
        <p:nvPicPr>
          <p:cNvPr id="2050" name="Picture 2" descr="C:\Users\Owner\AppData\Local\Microsoft\Windows\Temporary Internet Files\Content.IE5\B74UX6YU\MC900290924[1].wmf"/>
          <p:cNvPicPr>
            <a:picLocks noChangeAspect="1" noChangeArrowheads="1"/>
          </p:cNvPicPr>
          <p:nvPr/>
        </p:nvPicPr>
        <p:blipFill>
          <a:blip r:embed="rId2" cstate="print"/>
          <a:srcRect/>
          <a:stretch>
            <a:fillRect/>
          </a:stretch>
        </p:blipFill>
        <p:spPr bwMode="auto">
          <a:xfrm>
            <a:off x="7451002" y="5192162"/>
            <a:ext cx="1692998" cy="1665838"/>
          </a:xfrm>
          <a:prstGeom prst="rect">
            <a:avLst/>
          </a:prstGeom>
          <a:noFill/>
        </p:spPr>
      </p:pic>
      <p:pic>
        <p:nvPicPr>
          <p:cNvPr id="2051" name="Picture 3" descr="C:\Users\Owner\AppData\Local\Microsoft\Windows\Temporary Internet Files\Content.IE5\OIQPH0B5\MC900413710[1].wmf"/>
          <p:cNvPicPr>
            <a:picLocks noChangeAspect="1" noChangeArrowheads="1"/>
          </p:cNvPicPr>
          <p:nvPr/>
        </p:nvPicPr>
        <p:blipFill>
          <a:blip r:embed="rId3" cstate="print"/>
          <a:srcRect/>
          <a:stretch>
            <a:fillRect/>
          </a:stretch>
        </p:blipFill>
        <p:spPr bwMode="auto">
          <a:xfrm>
            <a:off x="7564846" y="0"/>
            <a:ext cx="1579154" cy="1600200"/>
          </a:xfrm>
          <a:prstGeom prst="rect">
            <a:avLst/>
          </a:prstGeom>
          <a:noFill/>
        </p:spPr>
      </p:pic>
      <p:pic>
        <p:nvPicPr>
          <p:cNvPr id="2054" name="Picture 6" descr="C:\Users\Owner\AppData\Local\Microsoft\Windows\Temporary Internet Files\Content.IE5\LP2TVB23\MC900232760[1].wmf"/>
          <p:cNvPicPr>
            <a:picLocks noChangeAspect="1" noChangeArrowheads="1"/>
          </p:cNvPicPr>
          <p:nvPr/>
        </p:nvPicPr>
        <p:blipFill>
          <a:blip r:embed="rId4" cstate="print"/>
          <a:srcRect/>
          <a:stretch>
            <a:fillRect/>
          </a:stretch>
        </p:blipFill>
        <p:spPr bwMode="auto">
          <a:xfrm>
            <a:off x="152400" y="5301181"/>
            <a:ext cx="958416" cy="14478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8229600" cy="1143000"/>
          </a:xfrm>
        </p:spPr>
        <p:txBody>
          <a:bodyPr>
            <a:noAutofit/>
          </a:bodyPr>
          <a:lstStyle/>
          <a:p>
            <a:pPr algn="ctr"/>
            <a:r>
              <a:rPr lang="en-US" sz="3200" u="sng" dirty="0">
                <a:solidFill>
                  <a:schemeClr val="accent1">
                    <a:lumMod val="75000"/>
                  </a:schemeClr>
                </a:solidFill>
              </a:rPr>
              <a:t>The Rogus Family Values</a:t>
            </a:r>
            <a:r>
              <a:rPr lang="en-US" sz="3200" dirty="0">
                <a:solidFill>
                  <a:schemeClr val="accent1">
                    <a:lumMod val="75000"/>
                  </a:schemeClr>
                </a:solidFill>
              </a:rPr>
              <a:t>- </a:t>
            </a:r>
            <a:br>
              <a:rPr lang="en-US" sz="3200" dirty="0">
                <a:solidFill>
                  <a:schemeClr val="accent1">
                    <a:lumMod val="75000"/>
                  </a:schemeClr>
                </a:solidFill>
              </a:rPr>
            </a:br>
            <a:r>
              <a:rPr lang="en-US" sz="3200" dirty="0">
                <a:solidFill>
                  <a:schemeClr val="accent1">
                    <a:lumMod val="75000"/>
                  </a:schemeClr>
                </a:solidFill>
              </a:rPr>
              <a:t>ABC’s of Positive Classroom Culture</a:t>
            </a:r>
          </a:p>
        </p:txBody>
      </p:sp>
      <p:sp>
        <p:nvSpPr>
          <p:cNvPr id="2" name="Content Placeholder 1"/>
          <p:cNvSpPr>
            <a:spLocks noGrp="1"/>
          </p:cNvSpPr>
          <p:nvPr>
            <p:ph idx="1"/>
          </p:nvPr>
        </p:nvSpPr>
        <p:spPr>
          <a:xfrm>
            <a:off x="1443491" y="1447801"/>
            <a:ext cx="6251303" cy="4018546"/>
          </a:xfrm>
        </p:spPr>
        <p:txBody>
          <a:bodyPr/>
          <a:lstStyle/>
          <a:p>
            <a:pPr algn="ctr"/>
            <a:r>
              <a:rPr lang="en-US" dirty="0"/>
              <a:t>A-ACCEPTANCE</a:t>
            </a:r>
          </a:p>
          <a:p>
            <a:pPr algn="ctr"/>
            <a:r>
              <a:rPr lang="en-US" dirty="0"/>
              <a:t>B-BELONGING</a:t>
            </a:r>
          </a:p>
          <a:p>
            <a:pPr algn="ctr"/>
            <a:r>
              <a:rPr lang="en-US" dirty="0"/>
              <a:t>C-COMMUNITY</a:t>
            </a:r>
          </a:p>
          <a:p>
            <a:pPr algn="ctr"/>
            <a:endParaRPr lang="en-US" dirty="0"/>
          </a:p>
        </p:txBody>
      </p:sp>
      <p:pic>
        <p:nvPicPr>
          <p:cNvPr id="2053" name="Picture 5" descr="C:\Users\Owner\AppData\Local\Microsoft\Windows\Temporary Internet Files\Content.IE5\B74UX6YU\MP900430642[1].jpg"/>
          <p:cNvPicPr>
            <a:picLocks noChangeAspect="1" noChangeArrowheads="1"/>
          </p:cNvPicPr>
          <p:nvPr/>
        </p:nvPicPr>
        <p:blipFill>
          <a:blip r:embed="rId2" cstate="print"/>
          <a:srcRect/>
          <a:stretch>
            <a:fillRect/>
          </a:stretch>
        </p:blipFill>
        <p:spPr bwMode="auto">
          <a:xfrm>
            <a:off x="2168663" y="2971800"/>
            <a:ext cx="4800958" cy="3195638"/>
          </a:xfrm>
          <a:prstGeom prst="rect">
            <a:avLst/>
          </a:prstGeom>
          <a:noFill/>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3491" y="-76200"/>
            <a:ext cx="6251303" cy="1929955"/>
          </a:xfrm>
        </p:spPr>
        <p:txBody>
          <a:bodyPr>
            <a:normAutofit fontScale="90000"/>
          </a:bodyPr>
          <a:lstStyle/>
          <a:p>
            <a:pPr algn="ctr"/>
            <a:br>
              <a:rPr lang="en-US" dirty="0"/>
            </a:br>
            <a:br>
              <a:rPr lang="en-US" dirty="0"/>
            </a:br>
            <a:br>
              <a:rPr lang="en-US" dirty="0"/>
            </a:br>
            <a:br>
              <a:rPr lang="en-US" dirty="0"/>
            </a:br>
            <a:r>
              <a:rPr lang="en-US" dirty="0">
                <a:solidFill>
                  <a:schemeClr val="accent1">
                    <a:lumMod val="75000"/>
                  </a:schemeClr>
                </a:solidFill>
              </a:rPr>
              <a:t>Rogus Expectations:</a:t>
            </a:r>
            <a:br>
              <a:rPr lang="en-US" dirty="0">
                <a:solidFill>
                  <a:schemeClr val="accent1">
                    <a:lumMod val="75000"/>
                  </a:schemeClr>
                </a:solidFill>
              </a:rPr>
            </a:br>
            <a:r>
              <a:rPr lang="en-US" sz="3600" dirty="0">
                <a:solidFill>
                  <a:schemeClr val="accent1">
                    <a:lumMod val="75000"/>
                  </a:schemeClr>
                </a:solidFill>
              </a:rPr>
              <a:t>Positive Behavioral Intervention </a:t>
            </a:r>
            <a:br>
              <a:rPr lang="en-US" sz="3600" dirty="0">
                <a:solidFill>
                  <a:schemeClr val="accent1">
                    <a:lumMod val="75000"/>
                  </a:schemeClr>
                </a:solidFill>
              </a:rPr>
            </a:br>
            <a:r>
              <a:rPr lang="en-US" sz="3600" dirty="0">
                <a:solidFill>
                  <a:schemeClr val="accent1">
                    <a:lumMod val="75000"/>
                  </a:schemeClr>
                </a:solidFill>
              </a:rPr>
              <a:t>&amp; </a:t>
            </a:r>
            <a:br>
              <a:rPr lang="en-US" sz="3600" dirty="0">
                <a:solidFill>
                  <a:schemeClr val="accent1">
                    <a:lumMod val="75000"/>
                  </a:schemeClr>
                </a:solidFill>
              </a:rPr>
            </a:br>
            <a:r>
              <a:rPr lang="en-US" sz="3600" dirty="0">
                <a:solidFill>
                  <a:schemeClr val="accent1">
                    <a:lumMod val="75000"/>
                  </a:schemeClr>
                </a:solidFill>
              </a:rPr>
              <a:t>Supports</a:t>
            </a:r>
            <a:br>
              <a:rPr lang="en-US" dirty="0">
                <a:solidFill>
                  <a:schemeClr val="accent1">
                    <a:lumMod val="75000"/>
                  </a:schemeClr>
                </a:solidFill>
              </a:rPr>
            </a:br>
            <a:r>
              <a:rPr lang="en-US" dirty="0"/>
              <a:t> </a:t>
            </a:r>
            <a:br>
              <a:rPr lang="en-US" dirty="0"/>
            </a:br>
            <a:endParaRPr lang="en-US" dirty="0"/>
          </a:p>
        </p:txBody>
      </p:sp>
      <p:sp>
        <p:nvSpPr>
          <p:cNvPr id="2" name="Content Placeholder 1"/>
          <p:cNvSpPr>
            <a:spLocks noGrp="1"/>
          </p:cNvSpPr>
          <p:nvPr>
            <p:ph idx="1"/>
          </p:nvPr>
        </p:nvSpPr>
        <p:spPr>
          <a:xfrm>
            <a:off x="1443491" y="2015733"/>
            <a:ext cx="6251303" cy="4080267"/>
          </a:xfrm>
        </p:spPr>
        <p:txBody>
          <a:bodyPr>
            <a:normAutofit fontScale="92500" lnSpcReduction="20000"/>
          </a:bodyPr>
          <a:lstStyle/>
          <a:p>
            <a:endParaRPr lang="en-US" dirty="0"/>
          </a:p>
          <a:p>
            <a:r>
              <a:rPr lang="en-US" sz="2400" dirty="0"/>
              <a:t>PBIS supports a positive school climate.        Be Respectful, Be Responsible, Be Safe</a:t>
            </a:r>
          </a:p>
          <a:p>
            <a:r>
              <a:rPr lang="en-US" sz="2400" dirty="0"/>
              <a:t>Students will have the opportunity to earn Eagle Tickets. </a:t>
            </a:r>
          </a:p>
          <a:p>
            <a:r>
              <a:rPr lang="en-US" sz="2400" dirty="0"/>
              <a:t>Tickets are used to redeem for various rewards, prizes, or experiences like “Lunch with the Teacher”.</a:t>
            </a:r>
          </a:p>
          <a:p>
            <a:r>
              <a:rPr lang="en-US" sz="2400" dirty="0"/>
              <a:t>We will visit the Eagle’s Nest Store once a month.</a:t>
            </a:r>
          </a:p>
          <a:p>
            <a:endParaRPr lang="en-US" dirty="0"/>
          </a:p>
          <a:p>
            <a:endParaRPr lang="en-US" dirty="0"/>
          </a:p>
        </p:txBody>
      </p:sp>
      <p:pic>
        <p:nvPicPr>
          <p:cNvPr id="1028" name="Picture 4" descr="C:\Users\Owner\AppData\Local\Microsoft\Windows\Temporary Internet Files\Content.IE5\LP2TVB23\MP900401080[1].jpg"/>
          <p:cNvPicPr>
            <a:picLocks noChangeAspect="1" noChangeArrowheads="1"/>
          </p:cNvPicPr>
          <p:nvPr/>
        </p:nvPicPr>
        <p:blipFill>
          <a:blip r:embed="rId2" cstate="print"/>
          <a:srcRect/>
          <a:stretch>
            <a:fillRect/>
          </a:stretch>
        </p:blipFill>
        <p:spPr bwMode="auto">
          <a:xfrm>
            <a:off x="6781710" y="990600"/>
            <a:ext cx="2274354" cy="1515644"/>
          </a:xfrm>
          <a:prstGeom prst="rect">
            <a:avLst/>
          </a:prstGeom>
          <a:noFill/>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6842" y="5862"/>
            <a:ext cx="6405109" cy="1787133"/>
          </a:xfrm>
          <a:solidFill>
            <a:schemeClr val="bg2"/>
          </a:solidFill>
        </p:spPr>
        <p:txBody>
          <a:bodyPr/>
          <a:lstStyle/>
          <a:p>
            <a:pPr algn="ctr"/>
            <a:r>
              <a:rPr lang="en-US" dirty="0"/>
              <a:t>Celebrate the Child</a:t>
            </a:r>
          </a:p>
        </p:txBody>
      </p:sp>
      <p:sp>
        <p:nvSpPr>
          <p:cNvPr id="2" name="Content Placeholder 1"/>
          <p:cNvSpPr>
            <a:spLocks noGrp="1"/>
          </p:cNvSpPr>
          <p:nvPr>
            <p:ph idx="1"/>
          </p:nvPr>
        </p:nvSpPr>
        <p:spPr>
          <a:xfrm>
            <a:off x="1143000" y="1600200"/>
            <a:ext cx="6932794" cy="4518606"/>
          </a:xfrm>
        </p:spPr>
        <p:txBody>
          <a:bodyPr>
            <a:normAutofit fontScale="77500" lnSpcReduction="20000"/>
          </a:bodyPr>
          <a:lstStyle/>
          <a:p>
            <a:pPr algn="ctr">
              <a:buNone/>
            </a:pPr>
            <a:r>
              <a:rPr lang="en-US" sz="3000" dirty="0"/>
              <a:t>I look forward to getting to know each of your children as individuals and helping in assist in their academic growth this year.</a:t>
            </a:r>
          </a:p>
          <a:p>
            <a:r>
              <a:rPr lang="en-US" sz="2400" dirty="0"/>
              <a:t>Goal Setting</a:t>
            </a:r>
          </a:p>
          <a:p>
            <a:r>
              <a:rPr lang="en-US" sz="2400" dirty="0"/>
              <a:t>Birthday Bag</a:t>
            </a:r>
          </a:p>
          <a:p>
            <a:r>
              <a:rPr lang="en-US" sz="2400" dirty="0"/>
              <a:t>Eagle Tickets</a:t>
            </a:r>
          </a:p>
          <a:p>
            <a:r>
              <a:rPr lang="en-US" sz="2400" dirty="0"/>
              <a:t>Star of the Week</a:t>
            </a:r>
          </a:p>
          <a:p>
            <a:r>
              <a:rPr lang="en-US" sz="2400" dirty="0"/>
              <a:t>Classroom Helpers</a:t>
            </a:r>
          </a:p>
          <a:p>
            <a:r>
              <a:rPr lang="en-US" sz="2400" dirty="0"/>
              <a:t>Catch you Being Kind</a:t>
            </a:r>
          </a:p>
          <a:p>
            <a:r>
              <a:rPr lang="en-US" sz="2400" dirty="0"/>
              <a:t>Marble Jar &amp; Weekly Raffle</a:t>
            </a:r>
          </a:p>
          <a:p>
            <a:r>
              <a:rPr lang="en-US" sz="2400" dirty="0"/>
              <a:t>Desk Fairy</a:t>
            </a:r>
          </a:p>
          <a:p>
            <a:endParaRPr lang="en-US" sz="2400" dirty="0"/>
          </a:p>
        </p:txBody>
      </p:sp>
      <p:pic>
        <p:nvPicPr>
          <p:cNvPr id="3074" name="Picture 2" descr="C:\Users\Owner\AppData\Local\Microsoft\Windows\Temporary Internet Files\Content.IE5\L4QYXHGD\MC900410675[1].wmf"/>
          <p:cNvPicPr>
            <a:picLocks noChangeAspect="1" noChangeArrowheads="1"/>
          </p:cNvPicPr>
          <p:nvPr/>
        </p:nvPicPr>
        <p:blipFill>
          <a:blip r:embed="rId2" cstate="print"/>
          <a:srcRect/>
          <a:stretch>
            <a:fillRect/>
          </a:stretch>
        </p:blipFill>
        <p:spPr bwMode="auto">
          <a:xfrm>
            <a:off x="4522772" y="4086130"/>
            <a:ext cx="4602178" cy="2343339"/>
          </a:xfrm>
          <a:prstGeom prst="rect">
            <a:avLst/>
          </a:prstGeom>
          <a:noFill/>
        </p:spPr>
      </p:pic>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077200" cy="411162"/>
          </a:xfrm>
        </p:spPr>
        <p:txBody>
          <a:bodyPr>
            <a:normAutofit fontScale="90000"/>
          </a:bodyPr>
          <a:lstStyle/>
          <a:p>
            <a:pPr algn="ctr"/>
            <a:r>
              <a:rPr lang="en-US" dirty="0"/>
              <a:t>Classroom Expectations</a:t>
            </a:r>
          </a:p>
        </p:txBody>
      </p:sp>
      <p:sp>
        <p:nvSpPr>
          <p:cNvPr id="2" name="Content Placeholder 1"/>
          <p:cNvSpPr>
            <a:spLocks noGrp="1"/>
          </p:cNvSpPr>
          <p:nvPr>
            <p:ph idx="1"/>
          </p:nvPr>
        </p:nvSpPr>
        <p:spPr>
          <a:xfrm>
            <a:off x="457200" y="685800"/>
            <a:ext cx="8229600" cy="6248400"/>
          </a:xfrm>
        </p:spPr>
        <p:txBody>
          <a:bodyPr>
            <a:normAutofit fontScale="62500" lnSpcReduction="20000"/>
          </a:bodyPr>
          <a:lstStyle/>
          <a:p>
            <a:pPr lvl="0"/>
            <a:r>
              <a:rPr lang="en-US" sz="3400" b="1" dirty="0">
                <a:solidFill>
                  <a:schemeClr val="accent1">
                    <a:lumMod val="75000"/>
                  </a:schemeClr>
                </a:solidFill>
              </a:rPr>
              <a:t>Behavior Clip Chart:</a:t>
            </a:r>
            <a:r>
              <a:rPr lang="en-US" sz="3400" dirty="0">
                <a:solidFill>
                  <a:schemeClr val="accent1">
                    <a:lumMod val="75000"/>
                  </a:schemeClr>
                </a:solidFill>
              </a:rPr>
              <a:t>   </a:t>
            </a:r>
            <a:r>
              <a:rPr lang="en-US" sz="3400" dirty="0"/>
              <a:t>"How far can I clip up today?"  This chart is multicolored and on each color it states:  purple=OUTSTANDING, blue=GREAT JOB, light blue=GOOD DAY, green=READY TO LEARN, yellow=THINK ABOUT IT, orange=TEACHER CHOICE, red=PARENT CONTACT  </a:t>
            </a:r>
          </a:p>
          <a:p>
            <a:r>
              <a:rPr lang="en-US" sz="3400" dirty="0"/>
              <a:t>If a student moves their clip down to orange=Teacher Choice, they will have minutes taken away from activity time and will write in the Behavior Log.  </a:t>
            </a:r>
          </a:p>
          <a:p>
            <a:r>
              <a:rPr lang="en-US" sz="3400" dirty="0"/>
              <a:t> If the student moves their clip to red=Parent Contact, I will contact you directly by phone or in writing and a disciplinary form will be written.  The student will also have minutes taken away from activity time and will write in the Behavior Log.  </a:t>
            </a:r>
            <a:r>
              <a:rPr lang="en-US" sz="3400" i="1" dirty="0">
                <a:solidFill>
                  <a:schemeClr val="accent1"/>
                </a:solidFill>
              </a:rPr>
              <a:t>This will be done on a daily basis and every day each child will start with a clean slate. </a:t>
            </a:r>
            <a:endParaRPr lang="en-US" sz="3400" dirty="0">
              <a:solidFill>
                <a:schemeClr val="accent1"/>
              </a:solidFill>
            </a:endParaRPr>
          </a:p>
          <a:p>
            <a:r>
              <a:rPr lang="en-US" sz="3400" b="1" i="1" dirty="0"/>
              <a:t>If a student is "off the charts", they will earn an eagle ticket to use at the Eagle's Nest for fabulous incentives!</a:t>
            </a:r>
            <a:endParaRPr lang="en-US" sz="3400" dirty="0"/>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3491" y="219076"/>
            <a:ext cx="6251303" cy="1000124"/>
          </a:xfrm>
        </p:spPr>
        <p:txBody>
          <a:bodyPr/>
          <a:lstStyle/>
          <a:p>
            <a:pPr algn="ctr"/>
            <a:r>
              <a:rPr lang="en-US" dirty="0">
                <a:solidFill>
                  <a:schemeClr val="accent1">
                    <a:lumMod val="75000"/>
                  </a:schemeClr>
                </a:solidFill>
              </a:rPr>
              <a:t>Specials Schedule</a:t>
            </a:r>
          </a:p>
        </p:txBody>
      </p:sp>
      <p:sp>
        <p:nvSpPr>
          <p:cNvPr id="2" name="Content Placeholder 1"/>
          <p:cNvSpPr>
            <a:spLocks noGrp="1"/>
          </p:cNvSpPr>
          <p:nvPr>
            <p:ph idx="1"/>
          </p:nvPr>
        </p:nvSpPr>
        <p:spPr>
          <a:xfrm>
            <a:off x="1443491" y="1219201"/>
            <a:ext cx="6251303" cy="4247146"/>
          </a:xfrm>
        </p:spPr>
        <p:txBody>
          <a:bodyPr>
            <a:normAutofit/>
          </a:bodyPr>
          <a:lstStyle/>
          <a:p>
            <a:r>
              <a:rPr lang="en-US" sz="3600" dirty="0">
                <a:solidFill>
                  <a:schemeClr val="accent1"/>
                </a:solidFill>
              </a:rPr>
              <a:t>Monday</a:t>
            </a:r>
            <a:r>
              <a:rPr lang="en-US" sz="3600" dirty="0"/>
              <a:t>=P.E., Technology</a:t>
            </a:r>
          </a:p>
          <a:p>
            <a:r>
              <a:rPr lang="en-US" sz="3600" dirty="0">
                <a:solidFill>
                  <a:schemeClr val="accent1"/>
                </a:solidFill>
              </a:rPr>
              <a:t>Tuesday</a:t>
            </a:r>
            <a:r>
              <a:rPr lang="en-US" sz="3600" dirty="0"/>
              <a:t>=P.E., Art, Library</a:t>
            </a:r>
          </a:p>
          <a:p>
            <a:r>
              <a:rPr lang="en-US" sz="3600" dirty="0">
                <a:solidFill>
                  <a:schemeClr val="accent1"/>
                </a:solidFill>
              </a:rPr>
              <a:t>Wednesday</a:t>
            </a:r>
            <a:r>
              <a:rPr lang="en-US" sz="3600" dirty="0"/>
              <a:t>=P.E., Music</a:t>
            </a:r>
          </a:p>
          <a:p>
            <a:r>
              <a:rPr lang="en-US" sz="3600" dirty="0">
                <a:solidFill>
                  <a:schemeClr val="accent1"/>
                </a:solidFill>
              </a:rPr>
              <a:t>Thursday</a:t>
            </a:r>
            <a:r>
              <a:rPr lang="en-US" sz="3600" dirty="0"/>
              <a:t>=P.E., Music</a:t>
            </a:r>
          </a:p>
          <a:p>
            <a:r>
              <a:rPr lang="en-US" sz="3600" dirty="0">
                <a:solidFill>
                  <a:schemeClr val="accent1"/>
                </a:solidFill>
              </a:rPr>
              <a:t>Friday</a:t>
            </a:r>
            <a:r>
              <a:rPr lang="en-US" sz="3600" dirty="0"/>
              <a:t>=P.E.</a:t>
            </a:r>
          </a:p>
        </p:txBody>
      </p:sp>
      <p:pic>
        <p:nvPicPr>
          <p:cNvPr id="1026" name="Picture 2" descr="C:\Users\Owner\AppData\Local\Microsoft\Windows\Temporary Internet Files\Content.IE5\LP2TVB23\MM900283665[1].gif"/>
          <p:cNvPicPr>
            <a:picLocks noChangeAspect="1" noChangeArrowheads="1" noCrop="1"/>
          </p:cNvPicPr>
          <p:nvPr/>
        </p:nvPicPr>
        <p:blipFill>
          <a:blip r:embed="rId2" cstate="print"/>
          <a:srcRect/>
          <a:stretch>
            <a:fillRect/>
          </a:stretch>
        </p:blipFill>
        <p:spPr bwMode="auto">
          <a:xfrm>
            <a:off x="3731744" y="5125454"/>
            <a:ext cx="1674795" cy="1732546"/>
          </a:xfrm>
          <a:prstGeom prst="rect">
            <a:avLst/>
          </a:prstGeom>
          <a:noFill/>
        </p:spPr>
      </p:pic>
      <p:pic>
        <p:nvPicPr>
          <p:cNvPr id="1027" name="Picture 3" descr="C:\Users\Owner\AppData\Local\Microsoft\Windows\Temporary Internet Files\Content.IE5\LP2TVB23\MC900389138[1].wmf"/>
          <p:cNvPicPr>
            <a:picLocks noChangeAspect="1" noChangeArrowheads="1"/>
          </p:cNvPicPr>
          <p:nvPr/>
        </p:nvPicPr>
        <p:blipFill>
          <a:blip r:embed="rId3" cstate="print"/>
          <a:srcRect/>
          <a:stretch>
            <a:fillRect/>
          </a:stretch>
        </p:blipFill>
        <p:spPr bwMode="auto">
          <a:xfrm>
            <a:off x="168332" y="5029200"/>
            <a:ext cx="2079873" cy="1707084"/>
          </a:xfrm>
          <a:prstGeom prst="rect">
            <a:avLst/>
          </a:prstGeom>
          <a:noFill/>
        </p:spPr>
      </p:pic>
      <p:pic>
        <p:nvPicPr>
          <p:cNvPr id="1028" name="Picture 4" descr="C:\Users\Owner\AppData\Local\Microsoft\Windows\Temporary Internet Files\Content.IE5\L4QYXHGD\MM900283957[1].gif"/>
          <p:cNvPicPr>
            <a:picLocks noChangeAspect="1" noChangeArrowheads="1" noCrop="1"/>
          </p:cNvPicPr>
          <p:nvPr/>
        </p:nvPicPr>
        <p:blipFill>
          <a:blip r:embed="rId4" cstate="print"/>
          <a:srcRect/>
          <a:stretch>
            <a:fillRect/>
          </a:stretch>
        </p:blipFill>
        <p:spPr bwMode="auto">
          <a:xfrm>
            <a:off x="7119823" y="1066800"/>
            <a:ext cx="2015971" cy="1905000"/>
          </a:xfrm>
          <a:prstGeom prst="rect">
            <a:avLst/>
          </a:prstGeom>
          <a:noFill/>
        </p:spPr>
      </p:pic>
      <p:pic>
        <p:nvPicPr>
          <p:cNvPr id="1029" name="Picture 5" descr="C:\Users\Owner\AppData\Local\Microsoft\Windows\Temporary Internet Files\Content.IE5\LP2TVB23\MC900432654[1].png"/>
          <p:cNvPicPr>
            <a:picLocks noChangeAspect="1" noChangeArrowheads="1"/>
          </p:cNvPicPr>
          <p:nvPr/>
        </p:nvPicPr>
        <p:blipFill>
          <a:blip r:embed="rId5" cstate="print"/>
          <a:srcRect/>
          <a:stretch>
            <a:fillRect/>
          </a:stretch>
        </p:blipFill>
        <p:spPr bwMode="auto">
          <a:xfrm>
            <a:off x="7001187" y="4501116"/>
            <a:ext cx="1600200" cy="1600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772400" cy="334962"/>
          </a:xfrm>
        </p:spPr>
        <p:txBody>
          <a:bodyPr>
            <a:normAutofit fontScale="90000"/>
          </a:bodyPr>
          <a:lstStyle/>
          <a:p>
            <a:pPr algn="ctr"/>
            <a:r>
              <a:rPr lang="en-US" sz="4400" dirty="0">
                <a:solidFill>
                  <a:schemeClr val="accent1">
                    <a:lumMod val="75000"/>
                  </a:schemeClr>
                </a:solidFill>
              </a:rPr>
              <a:t>Subjects</a:t>
            </a:r>
          </a:p>
        </p:txBody>
      </p:sp>
      <p:sp>
        <p:nvSpPr>
          <p:cNvPr id="2" name="Content Placeholder 1"/>
          <p:cNvSpPr>
            <a:spLocks noGrp="1"/>
          </p:cNvSpPr>
          <p:nvPr>
            <p:ph idx="1"/>
          </p:nvPr>
        </p:nvSpPr>
        <p:spPr>
          <a:xfrm>
            <a:off x="228600" y="609600"/>
            <a:ext cx="8229600" cy="5943600"/>
          </a:xfrm>
        </p:spPr>
        <p:txBody>
          <a:bodyPr>
            <a:noAutofit/>
          </a:bodyPr>
          <a:lstStyle/>
          <a:p>
            <a:r>
              <a:rPr lang="en-US" sz="1600" dirty="0">
                <a:solidFill>
                  <a:schemeClr val="accent1">
                    <a:lumMod val="75000"/>
                  </a:schemeClr>
                </a:solidFill>
              </a:rPr>
              <a:t>ELA/Reading</a:t>
            </a:r>
            <a:r>
              <a:rPr lang="en-US" sz="1600" dirty="0"/>
              <a:t>= We will use our reading textbooks, short stories, small passages, and novels.  On average, we will spend 2 weeks on a story out of the Journey's textbook.  </a:t>
            </a:r>
          </a:p>
          <a:p>
            <a:r>
              <a:rPr lang="en-US" sz="1600" dirty="0">
                <a:solidFill>
                  <a:schemeClr val="accent1">
                    <a:lumMod val="75000"/>
                  </a:schemeClr>
                </a:solidFill>
              </a:rPr>
              <a:t>ELA/Language Arts</a:t>
            </a:r>
            <a:r>
              <a:rPr lang="en-US" sz="1600" dirty="0"/>
              <a:t>= We will work on grammar as well as writing.  A weekly Daily Oral Language Review will be administered for whole class practice.  We will use the English textbook on a daily basis.  Students will create a variety of writing samples to place in their writing portfolios throughout the year.  </a:t>
            </a:r>
          </a:p>
          <a:p>
            <a:r>
              <a:rPr lang="en-US" sz="1600" dirty="0">
                <a:solidFill>
                  <a:schemeClr val="accent1">
                    <a:lumMod val="75000"/>
                  </a:schemeClr>
                </a:solidFill>
              </a:rPr>
              <a:t>ELA/Spelling</a:t>
            </a:r>
            <a:r>
              <a:rPr lang="en-US" sz="1600" dirty="0"/>
              <a:t>=There will be a bi-weekly spelling summative and a spelling homework menu for each story.  </a:t>
            </a:r>
          </a:p>
          <a:p>
            <a:r>
              <a:rPr lang="en-US" sz="1600" dirty="0">
                <a:solidFill>
                  <a:schemeClr val="accent1">
                    <a:lumMod val="75000"/>
                  </a:schemeClr>
                </a:solidFill>
              </a:rPr>
              <a:t>Math</a:t>
            </a:r>
            <a:r>
              <a:rPr lang="en-US" sz="1600" dirty="0"/>
              <a:t>= We will continue using the math curriculum this year, Go Math! The concepts taught this year will be: review of addition and subtraction, graphing and tables, multiplication, division, fractions, measurement and geometry.</a:t>
            </a:r>
          </a:p>
          <a:p>
            <a:r>
              <a:rPr lang="en-US" sz="1600" dirty="0">
                <a:solidFill>
                  <a:schemeClr val="accent1">
                    <a:lumMod val="75000"/>
                  </a:schemeClr>
                </a:solidFill>
              </a:rPr>
              <a:t>Science</a:t>
            </a:r>
            <a:r>
              <a:rPr lang="en-US" sz="1600" dirty="0"/>
              <a:t>= Stem Scopes include:  objects in motion, electric and magnetic forces, weather and climate, Earth and space, inheritance and traits, life cycles, social and group behavior</a:t>
            </a:r>
          </a:p>
          <a:p>
            <a:r>
              <a:rPr lang="en-US" sz="1600" dirty="0">
                <a:solidFill>
                  <a:schemeClr val="accent1">
                    <a:lumMod val="75000"/>
                  </a:schemeClr>
                </a:solidFill>
              </a:rPr>
              <a:t>Social Studies</a:t>
            </a:r>
            <a:r>
              <a:rPr lang="en-US" sz="1600" dirty="0"/>
              <a:t>=Topics include:  Geography/Map study and The American Revolution.  Review of geography and map skills will be practiced daily.</a:t>
            </a:r>
          </a:p>
          <a:p>
            <a:pPr algn="ctr"/>
            <a:r>
              <a:rPr lang="en-US" sz="1800" dirty="0">
                <a:solidFill>
                  <a:schemeClr val="accent2"/>
                </a:solidFill>
                <a:highlight>
                  <a:srgbClr val="000000"/>
                </a:highlight>
              </a:rPr>
              <a:t>For a complete list of Common Core State Standards, please see the district website.</a:t>
            </a: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C4B6-7677-468D-B6E4-CFC8E6BA3BD7}"/>
              </a:ext>
            </a:extLst>
          </p:cNvPr>
          <p:cNvSpPr>
            <a:spLocks noGrp="1"/>
          </p:cNvSpPr>
          <p:nvPr>
            <p:ph type="title"/>
          </p:nvPr>
        </p:nvSpPr>
        <p:spPr>
          <a:xfrm>
            <a:off x="1447800" y="117743"/>
            <a:ext cx="6251303" cy="872857"/>
          </a:xfrm>
        </p:spPr>
        <p:txBody>
          <a:bodyPr/>
          <a:lstStyle/>
          <a:p>
            <a:r>
              <a:rPr lang="en-US" dirty="0"/>
              <a:t>Formative assessments</a:t>
            </a:r>
          </a:p>
        </p:txBody>
      </p:sp>
      <p:sp>
        <p:nvSpPr>
          <p:cNvPr id="3" name="Content Placeholder 2">
            <a:extLst>
              <a:ext uri="{FF2B5EF4-FFF2-40B4-BE49-F238E27FC236}">
                <a16:creationId xmlns:a16="http://schemas.microsoft.com/office/drawing/2014/main" id="{451BB2A4-39DD-4E45-99DD-93D15400CABA}"/>
              </a:ext>
            </a:extLst>
          </p:cNvPr>
          <p:cNvSpPr>
            <a:spLocks noGrp="1"/>
          </p:cNvSpPr>
          <p:nvPr>
            <p:ph idx="1"/>
          </p:nvPr>
        </p:nvSpPr>
        <p:spPr>
          <a:xfrm>
            <a:off x="652362" y="990600"/>
            <a:ext cx="8455296" cy="5070743"/>
          </a:xfrm>
        </p:spPr>
        <p:txBody>
          <a:bodyPr>
            <a:noAutofit/>
          </a:bodyPr>
          <a:lstStyle/>
          <a:p>
            <a:r>
              <a:rPr lang="en-US" sz="2400" dirty="0"/>
              <a:t>Help the teacher determine next steps during the learning process as the instruction approaches the summative assessment of student learning. </a:t>
            </a:r>
          </a:p>
          <a:p>
            <a:r>
              <a:rPr lang="en-US" sz="2400" dirty="0"/>
              <a:t>Help students identify their strengths and weaknesses as well as target areas that need work. </a:t>
            </a:r>
          </a:p>
          <a:p>
            <a:r>
              <a:rPr lang="en-US" sz="2400" dirty="0"/>
              <a:t>Help teachers understand where students are having difficulty to address that need immediately. </a:t>
            </a:r>
          </a:p>
          <a:p>
            <a:r>
              <a:rPr lang="en-US" sz="2400" dirty="0"/>
              <a:t>Examples: Homework,  In class assignments, Practice problems, Short quizzes, Exit slips</a:t>
            </a:r>
          </a:p>
          <a:p>
            <a:r>
              <a:rPr lang="en-US" sz="2400" dirty="0"/>
              <a:t>Weighted 25% in PowerSchool</a:t>
            </a:r>
          </a:p>
        </p:txBody>
      </p:sp>
      <p:pic>
        <p:nvPicPr>
          <p:cNvPr id="5" name="Picture 4">
            <a:extLst>
              <a:ext uri="{FF2B5EF4-FFF2-40B4-BE49-F238E27FC236}">
                <a16:creationId xmlns:a16="http://schemas.microsoft.com/office/drawing/2014/main" id="{1C3AADBE-56F1-48B8-B042-1A12ECB740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07412" y="5029200"/>
            <a:ext cx="2183381" cy="1711058"/>
          </a:xfrm>
          <a:prstGeom prst="rect">
            <a:avLst/>
          </a:prstGeom>
        </p:spPr>
      </p:pic>
    </p:spTree>
    <p:extLst>
      <p:ext uri="{BB962C8B-B14F-4D97-AF65-F5344CB8AC3E}">
        <p14:creationId xmlns:p14="http://schemas.microsoft.com/office/powerpoint/2010/main" val="2386043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43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1677</TotalTime>
  <Words>1187</Words>
  <Application>Microsoft Office PowerPoint</Application>
  <PresentationFormat>On-screen Show (4:3)</PresentationFormat>
  <Paragraphs>98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Rockwell</vt:lpstr>
      <vt:lpstr>Wingdings</vt:lpstr>
      <vt:lpstr>Gallery</vt:lpstr>
      <vt:lpstr>                     Welcome to Curriculum Night 2018-2019 Dr. Julian Rogus School Third Grade Mrs. Labedz</vt:lpstr>
      <vt:lpstr> All about me… </vt:lpstr>
      <vt:lpstr>The Rogus Family Values-  ABC’s of Positive Classroom Culture</vt:lpstr>
      <vt:lpstr>    Rogus Expectations: Positive Behavioral Intervention  &amp;  Supports   </vt:lpstr>
      <vt:lpstr>Celebrate the Child</vt:lpstr>
      <vt:lpstr>Classroom Expectations</vt:lpstr>
      <vt:lpstr>Specials Schedule</vt:lpstr>
      <vt:lpstr>Subjects</vt:lpstr>
      <vt:lpstr>Formative assessments</vt:lpstr>
      <vt:lpstr>Summative Assessments</vt:lpstr>
      <vt:lpstr>                     New District grading Scale  A new grade scale has been created to better reflect student growth.  The following now applies to the grade scale:  The reporting system has been adjusted to equalize the influence of each score.  Equal increments will be used to report student achievement. </vt:lpstr>
      <vt:lpstr>District Grading &amp; Assessment Retake  Policy</vt:lpstr>
      <vt:lpstr>Homework is an extension of the day. </vt:lpstr>
      <vt:lpstr>Procedures</vt:lpstr>
      <vt:lpstr>Weapons Policy</vt:lpstr>
      <vt:lpstr>Communication</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Night 2014-2015 Dr. Julian Rogus School Fourth Grade Mrs. Labedz</dc:title>
  <dc:creator>Owner</dc:creator>
  <cp:lastModifiedBy>Karen Labedz</cp:lastModifiedBy>
  <cp:revision>170</cp:revision>
  <cp:lastPrinted>2016-08-17T19:02:02Z</cp:lastPrinted>
  <dcterms:created xsi:type="dcterms:W3CDTF">2014-08-23T02:41:41Z</dcterms:created>
  <dcterms:modified xsi:type="dcterms:W3CDTF">2018-10-03T16:47:24Z</dcterms:modified>
</cp:coreProperties>
</file>