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embeddedFont>
    <p:embeddedFont>
      <p:font typeface="Amatic SC" panose="020B0604020202020204" charset="-79"/>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Apickens@summithill.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www.summithill.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Welcome To Ms. Pickens’ Classroom</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latin typeface="Courier New"/>
                <a:ea typeface="Courier New"/>
                <a:cs typeface="Courier New"/>
                <a:sym typeface="Courier New"/>
              </a:rPr>
              <a:t>Curriculum Night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90250" y="526350"/>
            <a:ext cx="8314500" cy="4090800"/>
          </a:xfrm>
          <a:prstGeom prst="rect">
            <a:avLst/>
          </a:prstGeom>
        </p:spPr>
        <p:txBody>
          <a:bodyPr lIns="91425" tIns="91425" rIns="91425" bIns="91425" anchor="t" anchorCtr="0">
            <a:noAutofit/>
          </a:bodyPr>
          <a:lstStyle/>
          <a:p>
            <a:pPr lvl="0" rtl="0">
              <a:spcBef>
                <a:spcPts val="0"/>
              </a:spcBef>
              <a:buNone/>
            </a:pPr>
            <a:r>
              <a:rPr lang="en"/>
              <a:t>I.E.P. Notes</a:t>
            </a:r>
          </a:p>
          <a:p>
            <a:pPr marL="457200" lvl="0" indent="-361950" rtl="0">
              <a:spcBef>
                <a:spcPts val="0"/>
              </a:spcBef>
              <a:buSzPct val="100000"/>
              <a:buFont typeface="Courier New"/>
              <a:buChar char="★"/>
            </a:pPr>
            <a:r>
              <a:rPr lang="en" sz="2100">
                <a:latin typeface="Courier New"/>
                <a:ea typeface="Courier New"/>
                <a:cs typeface="Courier New"/>
                <a:sym typeface="Courier New"/>
              </a:rPr>
              <a:t>Parents will receive IEP goal updates at the end of each quarter. They will be sent home with report cards.</a:t>
            </a:r>
          </a:p>
          <a:p>
            <a:pPr marL="457200" lvl="0" indent="-361950" rtl="0">
              <a:spcBef>
                <a:spcPts val="0"/>
              </a:spcBef>
              <a:buSzPct val="100000"/>
              <a:buFont typeface="Courier New"/>
              <a:buChar char="★"/>
            </a:pPr>
            <a:r>
              <a:rPr lang="en" sz="2100">
                <a:latin typeface="Courier New"/>
                <a:ea typeface="Courier New"/>
                <a:cs typeface="Courier New"/>
                <a:sym typeface="Courier New"/>
              </a:rPr>
              <a:t>You will receive an IEP Notification of Conference prior to each meeting. </a:t>
            </a:r>
          </a:p>
          <a:p>
            <a:pPr marL="457200" lvl="0" indent="-361950" rtl="0">
              <a:spcBef>
                <a:spcPts val="0"/>
              </a:spcBef>
              <a:buSzPct val="100000"/>
              <a:buFont typeface="Courier New"/>
              <a:buChar char="★"/>
            </a:pPr>
            <a:r>
              <a:rPr lang="en" sz="2100">
                <a:latin typeface="Courier New"/>
                <a:ea typeface="Courier New"/>
                <a:cs typeface="Courier New"/>
                <a:sym typeface="Courier New"/>
              </a:rPr>
              <a:t>Each student will have an Annual Review each calendar year. </a:t>
            </a:r>
          </a:p>
          <a:p>
            <a:pPr marL="457200" lvl="0" indent="-361950">
              <a:spcBef>
                <a:spcPts val="0"/>
              </a:spcBef>
              <a:buSzPct val="100000"/>
              <a:buFont typeface="Courier New"/>
              <a:buChar char="★"/>
            </a:pPr>
            <a:r>
              <a:rPr lang="en" sz="2100">
                <a:latin typeface="Courier New"/>
                <a:ea typeface="Courier New"/>
                <a:cs typeface="Courier New"/>
                <a:sym typeface="Courier New"/>
              </a:rPr>
              <a:t>Please see me for specific questions. </a:t>
            </a:r>
          </a:p>
          <a:p>
            <a:pPr lvl="0">
              <a:spcBef>
                <a:spcPts val="0"/>
              </a:spcBef>
              <a:buNone/>
            </a:pPr>
            <a:endParaRPr sz="2100">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9400" y="7325"/>
            <a:ext cx="4045200" cy="936300"/>
          </a:xfrm>
          <a:prstGeom prst="rect">
            <a:avLst/>
          </a:prstGeom>
        </p:spPr>
        <p:txBody>
          <a:bodyPr lIns="91425" tIns="91425" rIns="91425" bIns="91425" anchor="t" anchorCtr="0">
            <a:noAutofit/>
          </a:bodyPr>
          <a:lstStyle/>
          <a:p>
            <a:pPr lvl="0">
              <a:spcBef>
                <a:spcPts val="0"/>
              </a:spcBef>
              <a:buNone/>
            </a:pPr>
            <a:r>
              <a:rPr lang="en"/>
              <a:t>Communication</a:t>
            </a:r>
          </a:p>
        </p:txBody>
      </p:sp>
      <p:sp>
        <p:nvSpPr>
          <p:cNvPr id="119" name="Shape 119"/>
          <p:cNvSpPr txBox="1">
            <a:spLocks noGrp="1"/>
          </p:cNvSpPr>
          <p:nvPr>
            <p:ph type="subTitle" idx="1"/>
          </p:nvPr>
        </p:nvSpPr>
        <p:spPr>
          <a:xfrm>
            <a:off x="162775" y="851125"/>
            <a:ext cx="4045200" cy="4160400"/>
          </a:xfrm>
          <a:prstGeom prst="rect">
            <a:avLst/>
          </a:prstGeom>
        </p:spPr>
        <p:txBody>
          <a:bodyPr lIns="91425" tIns="91425" rIns="91425" bIns="91425" anchor="t" anchorCtr="0">
            <a:noAutofit/>
          </a:bodyPr>
          <a:lstStyle/>
          <a:p>
            <a:pPr lvl="0" algn="l" rtl="0">
              <a:spcBef>
                <a:spcPts val="0"/>
              </a:spcBef>
              <a:buNone/>
            </a:pPr>
            <a:r>
              <a:rPr lang="en" sz="1400">
                <a:solidFill>
                  <a:srgbClr val="000000"/>
                </a:solidFill>
                <a:highlight>
                  <a:srgbClr val="FFD966"/>
                </a:highlight>
              </a:rPr>
              <a:t>Email:</a:t>
            </a:r>
            <a:r>
              <a:rPr lang="en" sz="1400">
                <a:solidFill>
                  <a:srgbClr val="FFFFFF"/>
                </a:solidFill>
              </a:rPr>
              <a:t> a</a:t>
            </a:r>
            <a:r>
              <a:rPr lang="en" sz="1400" u="sng">
                <a:solidFill>
                  <a:srgbClr val="FFFFFF"/>
                </a:solidFill>
                <a:hlinkClick r:id="rId3"/>
              </a:rPr>
              <a:t>pickens@summithill.org</a:t>
            </a:r>
          </a:p>
          <a:p>
            <a:pPr lvl="0" algn="l" rtl="0">
              <a:spcBef>
                <a:spcPts val="0"/>
              </a:spcBef>
              <a:buNone/>
            </a:pPr>
            <a:endParaRPr sz="1400">
              <a:solidFill>
                <a:srgbClr val="FFFFFF"/>
              </a:solidFill>
            </a:endParaRPr>
          </a:p>
          <a:p>
            <a:pPr lvl="0" algn="l" rtl="0">
              <a:spcBef>
                <a:spcPts val="0"/>
              </a:spcBef>
              <a:buNone/>
            </a:pPr>
            <a:r>
              <a:rPr lang="en" sz="1400">
                <a:solidFill>
                  <a:srgbClr val="000000"/>
                </a:solidFill>
                <a:highlight>
                  <a:srgbClr val="FFD966"/>
                </a:highlight>
              </a:rPr>
              <a:t>School Phone:</a:t>
            </a:r>
            <a:r>
              <a:rPr lang="en" sz="1400">
                <a:solidFill>
                  <a:srgbClr val="FFFFFF"/>
                </a:solidFill>
              </a:rPr>
              <a:t> (815)464-2034</a:t>
            </a:r>
          </a:p>
          <a:p>
            <a:pPr lvl="0" algn="l" rtl="0">
              <a:spcBef>
                <a:spcPts val="0"/>
              </a:spcBef>
              <a:buNone/>
            </a:pPr>
            <a:endParaRPr sz="1400">
              <a:solidFill>
                <a:srgbClr val="FFFFFF"/>
              </a:solidFill>
            </a:endParaRPr>
          </a:p>
          <a:p>
            <a:pPr lvl="0" algn="l" rtl="0">
              <a:spcBef>
                <a:spcPts val="0"/>
              </a:spcBef>
              <a:buNone/>
            </a:pPr>
            <a:r>
              <a:rPr lang="en" sz="1400">
                <a:solidFill>
                  <a:srgbClr val="000000"/>
                </a:solidFill>
                <a:highlight>
                  <a:srgbClr val="FFD966"/>
                </a:highlight>
              </a:rPr>
              <a:t>T.I.P. Topics:</a:t>
            </a:r>
          </a:p>
          <a:p>
            <a:pPr lvl="0" algn="l" rtl="0">
              <a:spcBef>
                <a:spcPts val="0"/>
              </a:spcBef>
              <a:buNone/>
            </a:pPr>
            <a:r>
              <a:rPr lang="en" sz="1400">
                <a:solidFill>
                  <a:srgbClr val="FFFFFF"/>
                </a:solidFill>
              </a:rPr>
              <a:t>Ms. Pickens’ Weekly Newsletter</a:t>
            </a:r>
          </a:p>
          <a:p>
            <a:pPr lvl="0" algn="l" rtl="0">
              <a:spcBef>
                <a:spcPts val="0"/>
              </a:spcBef>
              <a:buNone/>
            </a:pPr>
            <a:r>
              <a:rPr lang="en" sz="1400">
                <a:solidFill>
                  <a:srgbClr val="FFFFFF"/>
                </a:solidFill>
              </a:rPr>
              <a:t>(Found on my website weekly and also sent home every Monday with Homework Packet).</a:t>
            </a:r>
          </a:p>
          <a:p>
            <a:pPr lvl="0" algn="l" rtl="0">
              <a:spcBef>
                <a:spcPts val="0"/>
              </a:spcBef>
              <a:buNone/>
            </a:pPr>
            <a:endParaRPr sz="1400">
              <a:solidFill>
                <a:srgbClr val="FFFFFF"/>
              </a:solidFill>
            </a:endParaRPr>
          </a:p>
          <a:p>
            <a:pPr lvl="0" algn="l" rtl="0">
              <a:spcBef>
                <a:spcPts val="0"/>
              </a:spcBef>
              <a:buNone/>
            </a:pPr>
            <a:r>
              <a:rPr lang="en" sz="1400">
                <a:solidFill>
                  <a:srgbClr val="000000"/>
                </a:solidFill>
                <a:highlight>
                  <a:srgbClr val="FFD966"/>
                </a:highlight>
              </a:rPr>
              <a:t>District Website:</a:t>
            </a:r>
            <a:r>
              <a:rPr lang="en" sz="1400">
                <a:solidFill>
                  <a:srgbClr val="FFFFFF"/>
                </a:solidFill>
                <a:highlight>
                  <a:srgbClr val="FFD966"/>
                </a:highlight>
              </a:rPr>
              <a:t> </a:t>
            </a:r>
          </a:p>
          <a:p>
            <a:pPr lvl="0" algn="l" rtl="0">
              <a:spcBef>
                <a:spcPts val="0"/>
              </a:spcBef>
              <a:buNone/>
            </a:pPr>
            <a:r>
              <a:rPr lang="en" sz="1400" u="sng">
                <a:solidFill>
                  <a:srgbClr val="FFFFFF"/>
                </a:solidFill>
                <a:hlinkClick r:id="rId4"/>
              </a:rPr>
              <a:t>www.summithill.org</a:t>
            </a:r>
          </a:p>
          <a:p>
            <a:pPr lvl="0" algn="l" rtl="0">
              <a:spcBef>
                <a:spcPts val="0"/>
              </a:spcBef>
              <a:buNone/>
            </a:pPr>
            <a:r>
              <a:rPr lang="en" sz="1400">
                <a:solidFill>
                  <a:srgbClr val="FFFFFF"/>
                </a:solidFill>
              </a:rPr>
              <a:t>Dr. Julian Rogus School</a:t>
            </a:r>
          </a:p>
          <a:p>
            <a:pPr lvl="0" algn="l" rtl="0">
              <a:spcBef>
                <a:spcPts val="0"/>
              </a:spcBef>
              <a:buNone/>
            </a:pPr>
            <a:r>
              <a:rPr lang="en" sz="1400">
                <a:solidFill>
                  <a:srgbClr val="FFFFFF"/>
                </a:solidFill>
              </a:rPr>
              <a:t>Teacher Pages</a:t>
            </a:r>
          </a:p>
          <a:p>
            <a:pPr lvl="0" algn="l" rtl="0">
              <a:spcBef>
                <a:spcPts val="0"/>
              </a:spcBef>
              <a:buNone/>
            </a:pPr>
            <a:r>
              <a:rPr lang="en" sz="1400">
                <a:solidFill>
                  <a:srgbClr val="FFFFFF"/>
                </a:solidFill>
              </a:rPr>
              <a:t>Ms. Ashley Pickens</a:t>
            </a:r>
          </a:p>
          <a:p>
            <a:pPr lvl="0" algn="l" rtl="0">
              <a:spcBef>
                <a:spcPts val="0"/>
              </a:spcBef>
              <a:buNone/>
            </a:pPr>
            <a:endParaRPr sz="1400">
              <a:solidFill>
                <a:srgbClr val="FFFFFF"/>
              </a:solidFill>
            </a:endParaRPr>
          </a:p>
          <a:p>
            <a:pPr lvl="0" algn="l" rtl="0">
              <a:spcBef>
                <a:spcPts val="0"/>
              </a:spcBef>
              <a:buNone/>
            </a:pPr>
            <a:r>
              <a:rPr lang="en" sz="1400">
                <a:solidFill>
                  <a:srgbClr val="000000"/>
                </a:solidFill>
                <a:highlight>
                  <a:srgbClr val="FFD966"/>
                </a:highlight>
              </a:rPr>
              <a:t>Parent-Teacher Conferences</a:t>
            </a:r>
            <a:r>
              <a:rPr lang="en" sz="1400">
                <a:solidFill>
                  <a:srgbClr val="FFFFFF"/>
                </a:solidFill>
              </a:rPr>
              <a:t> </a:t>
            </a:r>
          </a:p>
          <a:p>
            <a:pPr lvl="0" algn="l">
              <a:spcBef>
                <a:spcPts val="0"/>
              </a:spcBef>
              <a:buNone/>
            </a:pPr>
            <a:r>
              <a:rPr lang="en" sz="1400">
                <a:solidFill>
                  <a:srgbClr val="FFFFFF"/>
                </a:solidFill>
              </a:rPr>
              <a:t>Please use the sign-up sheets to sign-up for a time to meet with me.</a:t>
            </a:r>
          </a:p>
        </p:txBody>
      </p:sp>
      <p:sp>
        <p:nvSpPr>
          <p:cNvPr id="120" name="Shape 120"/>
          <p:cNvSpPr txBox="1"/>
          <p:nvPr/>
        </p:nvSpPr>
        <p:spPr>
          <a:xfrm>
            <a:off x="4571175" y="7325"/>
            <a:ext cx="4572900" cy="5106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1" name="Shape 121"/>
          <p:cNvSpPr txBox="1"/>
          <p:nvPr/>
        </p:nvSpPr>
        <p:spPr>
          <a:xfrm>
            <a:off x="4469325" y="-29275"/>
            <a:ext cx="4776600" cy="51801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pic>
        <p:nvPicPr>
          <p:cNvPr id="122" name="Shape 122" descr="parent-teacher-communication-clipart-1.jpg"/>
          <p:cNvPicPr preferRelativeResize="0"/>
          <p:nvPr/>
        </p:nvPicPr>
        <p:blipFill>
          <a:blip r:embed="rId5">
            <a:alphaModFix/>
          </a:blip>
          <a:stretch>
            <a:fillRect/>
          </a:stretch>
        </p:blipFill>
        <p:spPr>
          <a:xfrm>
            <a:off x="5627775" y="1370100"/>
            <a:ext cx="2707475" cy="2680375"/>
          </a:xfrm>
          <a:prstGeom prst="rect">
            <a:avLst/>
          </a:prstGeom>
          <a:noFill/>
          <a:ln w="152400" cap="flat" cmpd="sng">
            <a:solidFill>
              <a:srgbClr val="434343"/>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90250" y="526350"/>
            <a:ext cx="8279700" cy="4090800"/>
          </a:xfrm>
          <a:prstGeom prst="rect">
            <a:avLst/>
          </a:prstGeom>
        </p:spPr>
        <p:txBody>
          <a:bodyPr lIns="91425" tIns="91425" rIns="91425" bIns="91425" anchor="t" anchorCtr="0">
            <a:noAutofit/>
          </a:bodyPr>
          <a:lstStyle/>
          <a:p>
            <a:pPr lvl="0">
              <a:spcBef>
                <a:spcPts val="0"/>
              </a:spcBef>
              <a:buNone/>
            </a:pPr>
            <a:r>
              <a:rPr lang="en"/>
              <a:t>Weapons Policy </a:t>
            </a:r>
          </a:p>
          <a:p>
            <a:pPr lvl="0" rtl="0">
              <a:lnSpc>
                <a:spcPct val="115000"/>
              </a:lnSpc>
              <a:spcBef>
                <a:spcPts val="500"/>
              </a:spcBef>
              <a:buNone/>
            </a:pPr>
            <a:r>
              <a:rPr lang="en" sz="1600">
                <a:solidFill>
                  <a:srgbClr val="000000"/>
                </a:solidFill>
                <a:latin typeface="Courier New"/>
                <a:ea typeface="Courier New"/>
                <a:cs typeface="Courier New"/>
                <a:sym typeface="Courier New"/>
              </a:rPr>
              <a:t>“Illinois Law requires that the school officials expel a student who is determined to have a weapon at school, or any school sponsored activity or event, which bears a reasonable relationship to school.  Weapons including not only guns, buy also look alike, and any object used to cause or threaten injury.  The expulsion from school must be for a period of time of not less than one year except that the Superintendent of the School Board may modify the expulsion period on a case-by –case basis.  Students, who threaten  to use a weapon, even in intended as a joke, will also be dealt seriously in order to maintain the safely of students and district 161 employees.  All teachers are expected to explain this policy to all students on the first day of school.”</a:t>
            </a:r>
          </a:p>
          <a:p>
            <a:pPr lvl="0">
              <a:spcBef>
                <a:spcPts val="0"/>
              </a:spcBef>
              <a:buNone/>
            </a:pPr>
            <a:endParaRPr sz="1400">
              <a:solidFill>
                <a:srgbClr val="000000"/>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sz="5500"/>
              <a:t>Thank You so much!</a:t>
            </a:r>
          </a:p>
          <a:p>
            <a:pPr lvl="0">
              <a:spcBef>
                <a:spcPts val="0"/>
              </a:spcBef>
              <a:buNone/>
            </a:pPr>
            <a:r>
              <a:rPr lang="en" sz="1800">
                <a:latin typeface="Courier New"/>
                <a:ea typeface="Courier New"/>
                <a:cs typeface="Courier New"/>
                <a:sym typeface="Courier New"/>
              </a:rPr>
              <a:t>I look forward to a great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a:t>All About Me</a:t>
            </a:r>
          </a:p>
        </p:txBody>
      </p:sp>
      <p:pic>
        <p:nvPicPr>
          <p:cNvPr id="63" name="Shape 63" descr="FullSizeRendergg.jpg"/>
          <p:cNvPicPr preferRelativeResize="0"/>
          <p:nvPr/>
        </p:nvPicPr>
        <p:blipFill>
          <a:blip r:embed="rId3">
            <a:alphaModFix/>
          </a:blip>
          <a:stretch>
            <a:fillRect/>
          </a:stretch>
        </p:blipFill>
        <p:spPr>
          <a:xfrm>
            <a:off x="2670862" y="2979801"/>
            <a:ext cx="2951125" cy="1883324"/>
          </a:xfrm>
          <a:prstGeom prst="rect">
            <a:avLst/>
          </a:prstGeom>
          <a:noFill/>
          <a:ln w="28575" cap="flat" cmpd="sng">
            <a:solidFill>
              <a:srgbClr val="6D9EEB"/>
            </a:solidFill>
            <a:prstDash val="solid"/>
            <a:round/>
            <a:headEnd type="none" w="med" len="med"/>
            <a:tailEnd type="none" w="med" len="med"/>
          </a:ln>
        </p:spPr>
      </p:pic>
      <p:pic>
        <p:nvPicPr>
          <p:cNvPr id="64" name="Shape 64" descr="IMG_8968.JPG"/>
          <p:cNvPicPr preferRelativeResize="0"/>
          <p:nvPr/>
        </p:nvPicPr>
        <p:blipFill>
          <a:blip r:embed="rId4">
            <a:alphaModFix/>
          </a:blip>
          <a:stretch>
            <a:fillRect/>
          </a:stretch>
        </p:blipFill>
        <p:spPr>
          <a:xfrm>
            <a:off x="6505675" y="200400"/>
            <a:ext cx="2497949" cy="2497949"/>
          </a:xfrm>
          <a:prstGeom prst="rect">
            <a:avLst/>
          </a:prstGeom>
          <a:noFill/>
          <a:ln w="28575" cap="flat" cmpd="sng">
            <a:solidFill>
              <a:srgbClr val="FFD966"/>
            </a:solidFill>
            <a:prstDash val="solid"/>
            <a:round/>
            <a:headEnd type="none" w="med" len="med"/>
            <a:tailEnd type="none" w="med" len="med"/>
          </a:ln>
        </p:spPr>
      </p:pic>
      <p:pic>
        <p:nvPicPr>
          <p:cNvPr id="65" name="Shape 65" descr="FullSizeRender.jpg"/>
          <p:cNvPicPr preferRelativeResize="0"/>
          <p:nvPr/>
        </p:nvPicPr>
        <p:blipFill>
          <a:blip r:embed="rId5">
            <a:alphaModFix/>
          </a:blip>
          <a:stretch>
            <a:fillRect/>
          </a:stretch>
        </p:blipFill>
        <p:spPr>
          <a:xfrm>
            <a:off x="247800" y="200387"/>
            <a:ext cx="2112058" cy="2816077"/>
          </a:xfrm>
          <a:prstGeom prst="rect">
            <a:avLst/>
          </a:prstGeom>
          <a:noFill/>
          <a:ln w="38100" cap="flat" cmpd="sng">
            <a:solidFill>
              <a:srgbClr val="E06666"/>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600" cy="935700"/>
          </a:xfrm>
          <a:prstGeom prst="rect">
            <a:avLst/>
          </a:prstGeom>
        </p:spPr>
        <p:txBody>
          <a:bodyPr lIns="91425" tIns="91425" rIns="91425" bIns="91425" anchor="t" anchorCtr="0">
            <a:noAutofit/>
          </a:bodyPr>
          <a:lstStyle/>
          <a:p>
            <a:pPr lvl="0">
              <a:spcBef>
                <a:spcPts val="0"/>
              </a:spcBef>
              <a:buNone/>
            </a:pPr>
            <a:r>
              <a:rPr lang="en" sz="6000"/>
              <a:t>School Smarts</a:t>
            </a:r>
          </a:p>
        </p:txBody>
      </p:sp>
      <p:sp>
        <p:nvSpPr>
          <p:cNvPr id="71" name="Shape 7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61950" rtl="0">
              <a:spcBef>
                <a:spcPts val="0"/>
              </a:spcBef>
              <a:buClr>
                <a:srgbClr val="FFFFFF"/>
              </a:buClr>
              <a:buSzPct val="100000"/>
              <a:buFont typeface="Courier New"/>
              <a:buChar char="★"/>
            </a:pPr>
            <a:r>
              <a:rPr lang="en" sz="2100" b="1">
                <a:solidFill>
                  <a:srgbClr val="FFFFFF"/>
                </a:solidFill>
                <a:latin typeface="Courier New"/>
                <a:ea typeface="Courier New"/>
                <a:cs typeface="Courier New"/>
                <a:sym typeface="Courier New"/>
              </a:rPr>
              <a:t>Graduated from Carl Sandburg High School (Orland Park, IL).</a:t>
            </a:r>
          </a:p>
          <a:p>
            <a:pPr marL="457200" lvl="0" indent="-361950" rtl="0">
              <a:spcBef>
                <a:spcPts val="0"/>
              </a:spcBef>
              <a:buClr>
                <a:srgbClr val="FFFFFF"/>
              </a:buClr>
              <a:buSzPct val="100000"/>
              <a:buFont typeface="Courier New"/>
              <a:buChar char="★"/>
            </a:pPr>
            <a:r>
              <a:rPr lang="en" sz="2100" b="1">
                <a:solidFill>
                  <a:srgbClr val="FFFFFF"/>
                </a:solidFill>
                <a:latin typeface="Courier New"/>
                <a:ea typeface="Courier New"/>
                <a:cs typeface="Courier New"/>
                <a:sym typeface="Courier New"/>
              </a:rPr>
              <a:t>Bachelor’s Degree from Lewis University in Early Childhood Education, Early Childhood Special Education, and English as a Second Language (children birth through third grade). </a:t>
            </a:r>
          </a:p>
          <a:p>
            <a:pPr marL="457200" lvl="0" indent="-361950">
              <a:spcBef>
                <a:spcPts val="0"/>
              </a:spcBef>
              <a:buClr>
                <a:srgbClr val="FFFFFF"/>
              </a:buClr>
              <a:buSzPct val="100000"/>
              <a:buFont typeface="Courier New"/>
              <a:buChar char="★"/>
            </a:pPr>
            <a:r>
              <a:rPr lang="en" sz="2100" b="1">
                <a:solidFill>
                  <a:srgbClr val="FFFFFF"/>
                </a:solidFill>
                <a:latin typeface="Courier New"/>
                <a:ea typeface="Courier New"/>
                <a:cs typeface="Courier New"/>
                <a:sym typeface="Courier New"/>
              </a:rPr>
              <a:t>2nd year teacher; last year as the General Education 1st Grade Teacher at Dr. Julian Rogus School. </a:t>
            </a:r>
          </a:p>
          <a:p>
            <a:pPr lvl="0">
              <a:spcBef>
                <a:spcPts val="0"/>
              </a:spcBef>
              <a:buNone/>
            </a:pPr>
            <a:endParaRPr>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8200" y="112800"/>
            <a:ext cx="4399800" cy="970800"/>
          </a:xfrm>
          <a:prstGeom prst="rect">
            <a:avLst/>
          </a:prstGeom>
        </p:spPr>
        <p:txBody>
          <a:bodyPr lIns="91425" tIns="91425" rIns="91425" bIns="91425" anchor="b" anchorCtr="0">
            <a:noAutofit/>
          </a:bodyPr>
          <a:lstStyle/>
          <a:p>
            <a:pPr lvl="0" algn="l">
              <a:spcBef>
                <a:spcPts val="0"/>
              </a:spcBef>
              <a:buNone/>
            </a:pPr>
            <a:r>
              <a:rPr lang="en" sz="4800">
                <a:solidFill>
                  <a:srgbClr val="FFFFFF"/>
                </a:solidFill>
              </a:rPr>
              <a:t>Classroom Expectations</a:t>
            </a:r>
          </a:p>
        </p:txBody>
      </p:sp>
      <p:sp>
        <p:nvSpPr>
          <p:cNvPr id="77" name="Shape 77"/>
          <p:cNvSpPr txBox="1">
            <a:spLocks noGrp="1"/>
          </p:cNvSpPr>
          <p:nvPr>
            <p:ph type="subTitle" idx="1"/>
          </p:nvPr>
        </p:nvSpPr>
        <p:spPr>
          <a:xfrm>
            <a:off x="88200" y="1083604"/>
            <a:ext cx="4295100" cy="3871200"/>
          </a:xfrm>
          <a:prstGeom prst="rect">
            <a:avLst/>
          </a:prstGeom>
        </p:spPr>
        <p:txBody>
          <a:bodyPr lIns="91425" tIns="91425" rIns="91425" bIns="91425" anchor="t" anchorCtr="0">
            <a:noAutofit/>
          </a:bodyPr>
          <a:lstStyle/>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Eyes Watching</a:t>
            </a:r>
          </a:p>
          <a:p>
            <a:pPr lvl="0" algn="l" rtl="0">
              <a:spcBef>
                <a:spcPts val="0"/>
              </a:spcBef>
              <a:buNone/>
            </a:pPr>
            <a:endParaRPr b="1">
              <a:solidFill>
                <a:srgbClr val="000000"/>
              </a:solidFill>
              <a:latin typeface="Courier New"/>
              <a:ea typeface="Courier New"/>
              <a:cs typeface="Courier New"/>
              <a:sym typeface="Courier New"/>
            </a:endParaRP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Ears Listening</a:t>
            </a:r>
          </a:p>
          <a:p>
            <a:pPr lvl="0" algn="l" rtl="0">
              <a:spcBef>
                <a:spcPts val="0"/>
              </a:spcBef>
              <a:buNone/>
            </a:pPr>
            <a:r>
              <a:rPr lang="en" b="1">
                <a:solidFill>
                  <a:srgbClr val="000000"/>
                </a:solidFill>
                <a:latin typeface="Courier New"/>
                <a:ea typeface="Courier New"/>
                <a:cs typeface="Courier New"/>
                <a:sym typeface="Courier New"/>
              </a:rPr>
              <a:t> </a:t>
            </a: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Voice Quiet</a:t>
            </a:r>
          </a:p>
          <a:p>
            <a:pPr lvl="0" algn="l" rtl="0">
              <a:spcBef>
                <a:spcPts val="0"/>
              </a:spcBef>
              <a:buNone/>
            </a:pPr>
            <a:endParaRPr b="1">
              <a:solidFill>
                <a:srgbClr val="000000"/>
              </a:solidFill>
              <a:latin typeface="Courier New"/>
              <a:ea typeface="Courier New"/>
              <a:cs typeface="Courier New"/>
              <a:sym typeface="Courier New"/>
            </a:endParaRP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Body Still</a:t>
            </a:r>
          </a:p>
          <a:p>
            <a:pPr lvl="0" algn="l" rtl="0">
              <a:spcBef>
                <a:spcPts val="0"/>
              </a:spcBef>
              <a:buNone/>
            </a:pPr>
            <a:endParaRPr b="1">
              <a:solidFill>
                <a:srgbClr val="000000"/>
              </a:solidFill>
              <a:latin typeface="Courier New"/>
              <a:ea typeface="Courier New"/>
              <a:cs typeface="Courier New"/>
              <a:sym typeface="Courier New"/>
            </a:endParaRP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Raise your hand</a:t>
            </a:r>
          </a:p>
          <a:p>
            <a:pPr lvl="0" algn="l" rtl="0">
              <a:spcBef>
                <a:spcPts val="0"/>
              </a:spcBef>
              <a:buNone/>
            </a:pPr>
            <a:endParaRPr b="1">
              <a:solidFill>
                <a:srgbClr val="000000"/>
              </a:solidFill>
              <a:latin typeface="Courier New"/>
              <a:ea typeface="Courier New"/>
              <a:cs typeface="Courier New"/>
              <a:sym typeface="Courier New"/>
            </a:endParaRP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Follow Directions</a:t>
            </a:r>
          </a:p>
          <a:p>
            <a:pPr lvl="0" algn="l" rtl="0">
              <a:spcBef>
                <a:spcPts val="0"/>
              </a:spcBef>
              <a:buNone/>
            </a:pPr>
            <a:endParaRPr b="1">
              <a:solidFill>
                <a:srgbClr val="000000"/>
              </a:solidFill>
              <a:latin typeface="Courier New"/>
              <a:ea typeface="Courier New"/>
              <a:cs typeface="Courier New"/>
              <a:sym typeface="Courier New"/>
            </a:endParaRPr>
          </a:p>
          <a:p>
            <a:pPr marL="457200" lvl="0" indent="-228600" algn="l" rtl="0">
              <a:spcBef>
                <a:spcPts val="0"/>
              </a:spcBef>
              <a:buClr>
                <a:srgbClr val="000000"/>
              </a:buClr>
              <a:buFont typeface="Courier New"/>
              <a:buChar char="★"/>
            </a:pPr>
            <a:r>
              <a:rPr lang="en" b="1">
                <a:solidFill>
                  <a:srgbClr val="000000"/>
                </a:solidFill>
                <a:latin typeface="Courier New"/>
                <a:ea typeface="Courier New"/>
                <a:cs typeface="Courier New"/>
                <a:sym typeface="Courier New"/>
              </a:rPr>
              <a:t>Try your best</a:t>
            </a:r>
          </a:p>
          <a:p>
            <a:pPr lvl="0" rtl="0">
              <a:spcBef>
                <a:spcPts val="0"/>
              </a:spcBef>
              <a:buNone/>
            </a:pPr>
            <a:endParaRPr/>
          </a:p>
        </p:txBody>
      </p:sp>
      <p:pic>
        <p:nvPicPr>
          <p:cNvPr id="78" name="Shape 78" descr="as.jpg"/>
          <p:cNvPicPr preferRelativeResize="0"/>
          <p:nvPr/>
        </p:nvPicPr>
        <p:blipFill rotWithShape="1">
          <a:blip r:embed="rId3">
            <a:alphaModFix/>
          </a:blip>
          <a:srcRect l="455" r="455"/>
          <a:stretch/>
        </p:blipFill>
        <p:spPr>
          <a:xfrm>
            <a:off x="4571996" y="0"/>
            <a:ext cx="4571996"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90250" y="526350"/>
            <a:ext cx="8237400" cy="4185900"/>
          </a:xfrm>
          <a:prstGeom prst="rect">
            <a:avLst/>
          </a:prstGeom>
        </p:spPr>
        <p:txBody>
          <a:bodyPr lIns="91425" tIns="91425" rIns="91425" bIns="91425" anchor="t" anchorCtr="0">
            <a:noAutofit/>
          </a:bodyPr>
          <a:lstStyle/>
          <a:p>
            <a:pPr marL="0" lvl="0" indent="0" rtl="0">
              <a:spcBef>
                <a:spcPts val="0"/>
              </a:spcBef>
              <a:buNone/>
            </a:pPr>
            <a:r>
              <a:rPr lang="en">
                <a:solidFill>
                  <a:srgbClr val="000000"/>
                </a:solidFill>
              </a:rPr>
              <a:t>Homework Expectations</a:t>
            </a:r>
          </a:p>
          <a:p>
            <a:pPr marL="457200" lvl="0" indent="-342900" rtl="0">
              <a:spcBef>
                <a:spcPts val="0"/>
              </a:spcBef>
              <a:buClr>
                <a:srgbClr val="000000"/>
              </a:buClr>
              <a:buSzPct val="100000"/>
              <a:buFont typeface="Courier New"/>
              <a:buChar char="★"/>
            </a:pPr>
            <a:r>
              <a:rPr lang="en" sz="1800">
                <a:solidFill>
                  <a:srgbClr val="000000"/>
                </a:solidFill>
                <a:latin typeface="Courier New"/>
                <a:ea typeface="Courier New"/>
                <a:cs typeface="Courier New"/>
                <a:sym typeface="Courier New"/>
              </a:rPr>
              <a:t>Homework will be sent home every Monday in the form of a packet. There will be a sheet to sign and return on the following Monday. My newsletter will also be within the packet.</a:t>
            </a:r>
          </a:p>
          <a:p>
            <a:pPr marL="457200" lvl="0" indent="-342900" rtl="0">
              <a:spcBef>
                <a:spcPts val="0"/>
              </a:spcBef>
              <a:buClr>
                <a:srgbClr val="000000"/>
              </a:buClr>
              <a:buSzPct val="100000"/>
              <a:buFont typeface="Courier New"/>
              <a:buChar char="★"/>
            </a:pPr>
            <a:r>
              <a:rPr lang="en" sz="1800">
                <a:solidFill>
                  <a:srgbClr val="000000"/>
                </a:solidFill>
                <a:latin typeface="Courier New"/>
                <a:ea typeface="Courier New"/>
                <a:cs typeface="Courier New"/>
                <a:sym typeface="Courier New"/>
              </a:rPr>
              <a:t>You may turn in the packet earlier than Monday if it is complete. </a:t>
            </a:r>
          </a:p>
          <a:p>
            <a:pPr marL="457200" lvl="0" indent="-342900" rtl="0">
              <a:spcBef>
                <a:spcPts val="0"/>
              </a:spcBef>
              <a:buClr>
                <a:srgbClr val="000000"/>
              </a:buClr>
              <a:buSzPct val="100000"/>
              <a:buFont typeface="Courier New"/>
              <a:buChar char="★"/>
            </a:pPr>
            <a:r>
              <a:rPr lang="en" sz="1800">
                <a:solidFill>
                  <a:srgbClr val="000000"/>
                </a:solidFill>
                <a:latin typeface="Courier New"/>
                <a:ea typeface="Courier New"/>
                <a:cs typeface="Courier New"/>
                <a:sym typeface="Courier New"/>
              </a:rPr>
              <a:t>The packets will consist of Reading and Math practice, along with skills they are working on in their IEP’s. Each child's packet will be individualized.</a:t>
            </a:r>
          </a:p>
          <a:p>
            <a:pPr marL="457200" lvl="0" indent="-342900" rtl="0">
              <a:spcBef>
                <a:spcPts val="0"/>
              </a:spcBef>
              <a:buClr>
                <a:srgbClr val="000000"/>
              </a:buClr>
              <a:buSzPct val="100000"/>
              <a:buFont typeface="Courier New"/>
              <a:buChar char="★"/>
            </a:pPr>
            <a:r>
              <a:rPr lang="en" sz="1800">
                <a:solidFill>
                  <a:srgbClr val="000000"/>
                </a:solidFill>
                <a:latin typeface="Courier New"/>
                <a:ea typeface="Courier New"/>
                <a:cs typeface="Courier New"/>
                <a:sym typeface="Courier New"/>
              </a:rPr>
              <a:t>Homework packets will be taken as a Formative grade. </a:t>
            </a:r>
          </a:p>
          <a:p>
            <a:pPr lvl="0" rtl="0">
              <a:spcBef>
                <a:spcPts val="0"/>
              </a:spcBef>
              <a:buNone/>
            </a:pPr>
            <a:endParaRPr sz="1800">
              <a:latin typeface="Courier New"/>
              <a:ea typeface="Courier New"/>
              <a:cs typeface="Courier New"/>
              <a:sym typeface="Courier New"/>
            </a:endParaRPr>
          </a:p>
          <a:p>
            <a:pPr marL="0" lvl="0" indent="0">
              <a:spcBef>
                <a:spcPts val="0"/>
              </a:spcBef>
              <a:buNone/>
            </a:pPr>
            <a:endParaRPr sz="2400">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pic>
        <p:nvPicPr>
          <p:cNvPr id="88" name="Shape 88" descr="dfd.jpg"/>
          <p:cNvPicPr preferRelativeResize="0"/>
          <p:nvPr/>
        </p:nvPicPr>
        <p:blipFill rotWithShape="1">
          <a:blip r:embed="rId3">
            <a:alphaModFix amt="72000"/>
          </a:blip>
          <a:srcRect t="7834" b="7834"/>
          <a:stretch/>
        </p:blipFill>
        <p:spPr>
          <a:xfrm>
            <a:off x="602275" y="332150"/>
            <a:ext cx="8053624" cy="4530149"/>
          </a:xfrm>
          <a:prstGeom prst="rect">
            <a:avLst/>
          </a:prstGeom>
          <a:noFill/>
          <a:ln>
            <a:noFill/>
          </a:ln>
        </p:spPr>
      </p:pic>
      <p:sp>
        <p:nvSpPr>
          <p:cNvPr id="89" name="Shape 89"/>
          <p:cNvSpPr txBox="1">
            <a:spLocks noGrp="1"/>
          </p:cNvSpPr>
          <p:nvPr>
            <p:ph type="body" idx="1"/>
          </p:nvPr>
        </p:nvSpPr>
        <p:spPr>
          <a:xfrm>
            <a:off x="2348575" y="601025"/>
            <a:ext cx="4793400" cy="3992400"/>
          </a:xfrm>
          <a:prstGeom prst="rect">
            <a:avLst/>
          </a:prstGeom>
          <a:solidFill>
            <a:schemeClr val="lt2"/>
          </a:solidFill>
        </p:spPr>
        <p:txBody>
          <a:bodyPr lIns="91425" tIns="91425" rIns="91425" bIns="91425" anchor="ctr" anchorCtr="0">
            <a:noAutofit/>
          </a:bodyPr>
          <a:lstStyle/>
          <a:p>
            <a:pPr lvl="0" algn="ctr">
              <a:spcBef>
                <a:spcPts val="0"/>
              </a:spcBef>
              <a:buNone/>
            </a:pPr>
            <a:r>
              <a:rPr lang="en" sz="4800"/>
              <a:t>P.B.I.S EXPECTATIONS </a:t>
            </a:r>
          </a:p>
          <a:p>
            <a:pPr marL="1371600" lvl="0" indent="-457200" rtl="0">
              <a:spcBef>
                <a:spcPts val="0"/>
              </a:spcBef>
              <a:buSzPct val="100000"/>
              <a:buChar char="★"/>
            </a:pPr>
            <a:r>
              <a:rPr lang="en" sz="3600"/>
              <a:t>BE RESPECTFUL</a:t>
            </a:r>
          </a:p>
          <a:p>
            <a:pPr marL="1371600" lvl="0" indent="-457200" rtl="0">
              <a:spcBef>
                <a:spcPts val="0"/>
              </a:spcBef>
              <a:buSzPct val="100000"/>
              <a:buChar char="★"/>
            </a:pPr>
            <a:r>
              <a:rPr lang="en" sz="3600"/>
              <a:t>BE RESPONSIBLE</a:t>
            </a:r>
          </a:p>
          <a:p>
            <a:pPr marL="1371600" lvl="0" indent="-457200" rtl="0">
              <a:spcBef>
                <a:spcPts val="0"/>
              </a:spcBef>
              <a:buSzPct val="100000"/>
              <a:buChar char="★"/>
            </a:pPr>
            <a:r>
              <a:rPr lang="en" sz="3600"/>
              <a:t>BE SAFE </a:t>
            </a:r>
          </a:p>
          <a:p>
            <a:pPr lvl="0" algn="ctr" rtl="0">
              <a:spcBef>
                <a:spcPts val="0"/>
              </a:spcBef>
              <a:buNone/>
            </a:pPr>
            <a:r>
              <a:rPr lang="en" sz="1600">
                <a:latin typeface="Courier New"/>
                <a:ea typeface="Courier New"/>
                <a:cs typeface="Courier New"/>
                <a:sym typeface="Courier New"/>
              </a:rPr>
              <a:t>Students can earn Eagle Tickets from any staff member. Tickets are earned for good behavior in school. Students collect Eagles Tickets and use them to get prizes from the “Eagles Nest.”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653075" y="296900"/>
            <a:ext cx="4206300" cy="6291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3600">
                <a:solidFill>
                  <a:srgbClr val="000000"/>
                </a:solidFill>
                <a:highlight>
                  <a:srgbClr val="FFD966"/>
                </a:highlight>
              </a:rPr>
              <a:t>Grade Level Projects/Activities</a:t>
            </a:r>
          </a:p>
        </p:txBody>
      </p:sp>
      <p:sp>
        <p:nvSpPr>
          <p:cNvPr id="95" name="Shape 95"/>
          <p:cNvSpPr txBox="1">
            <a:spLocks noGrp="1"/>
          </p:cNvSpPr>
          <p:nvPr>
            <p:ph type="body" idx="1"/>
          </p:nvPr>
        </p:nvSpPr>
        <p:spPr>
          <a:xfrm>
            <a:off x="4653075" y="1327339"/>
            <a:ext cx="4339200" cy="3546900"/>
          </a:xfrm>
          <a:prstGeom prst="rect">
            <a:avLst/>
          </a:prstGeom>
          <a:solidFill>
            <a:srgbClr val="93C47D"/>
          </a:solidFill>
          <a:ln w="9525" cap="flat" cmpd="sng">
            <a:solidFill>
              <a:srgbClr val="93C47D"/>
            </a:solidFill>
            <a:prstDash val="solid"/>
            <a:round/>
            <a:headEnd type="none" w="med" len="med"/>
            <a:tailEnd type="none" w="med" len="med"/>
          </a:ln>
        </p:spPr>
        <p:txBody>
          <a:bodyPr lIns="91425" tIns="91425" rIns="91425" bIns="91425" anchor="t" anchorCtr="0">
            <a:noAutofit/>
          </a:bodyPr>
          <a:lstStyle/>
          <a:p>
            <a:pPr lvl="0" rtl="0">
              <a:lnSpc>
                <a:spcPct val="150000"/>
              </a:lnSpc>
              <a:spcBef>
                <a:spcPts val="0"/>
              </a:spcBef>
              <a:spcAft>
                <a:spcPts val="0"/>
              </a:spcAft>
              <a:buNone/>
            </a:pPr>
            <a:r>
              <a:rPr lang="en" sz="1900" b="1">
                <a:solidFill>
                  <a:srgbClr val="FFFFFF"/>
                </a:solidFill>
                <a:highlight>
                  <a:srgbClr val="93C47D"/>
                </a:highlight>
              </a:rPr>
              <a:t>Grandparent’s Day</a:t>
            </a:r>
          </a:p>
          <a:p>
            <a:pPr lvl="0" rtl="0">
              <a:lnSpc>
                <a:spcPct val="150000"/>
              </a:lnSpc>
              <a:spcBef>
                <a:spcPts val="0"/>
              </a:spcBef>
              <a:spcAft>
                <a:spcPts val="0"/>
              </a:spcAft>
              <a:buNone/>
            </a:pPr>
            <a:r>
              <a:rPr lang="en" sz="1900" b="1">
                <a:solidFill>
                  <a:srgbClr val="FFFFFF"/>
                </a:solidFill>
                <a:highlight>
                  <a:srgbClr val="93C47D"/>
                </a:highlight>
              </a:rPr>
              <a:t>Polar Express</a:t>
            </a:r>
          </a:p>
          <a:p>
            <a:pPr lvl="0" rtl="0">
              <a:lnSpc>
                <a:spcPct val="150000"/>
              </a:lnSpc>
              <a:spcBef>
                <a:spcPts val="0"/>
              </a:spcBef>
              <a:spcAft>
                <a:spcPts val="0"/>
              </a:spcAft>
              <a:buNone/>
            </a:pPr>
            <a:r>
              <a:rPr lang="en" sz="1900" b="1">
                <a:solidFill>
                  <a:srgbClr val="FFFFFF"/>
                </a:solidFill>
                <a:highlight>
                  <a:srgbClr val="93C47D"/>
                </a:highlight>
              </a:rPr>
              <a:t>Gingerbread Houses</a:t>
            </a:r>
          </a:p>
          <a:p>
            <a:pPr lvl="0" rtl="0">
              <a:lnSpc>
                <a:spcPct val="150000"/>
              </a:lnSpc>
              <a:spcBef>
                <a:spcPts val="0"/>
              </a:spcBef>
              <a:spcAft>
                <a:spcPts val="0"/>
              </a:spcAft>
              <a:buNone/>
            </a:pPr>
            <a:r>
              <a:rPr lang="en" sz="1900" b="1">
                <a:solidFill>
                  <a:srgbClr val="FFFFFF"/>
                </a:solidFill>
                <a:highlight>
                  <a:srgbClr val="93C47D"/>
                </a:highlight>
              </a:rPr>
              <a:t>Field Trip (TBD)</a:t>
            </a:r>
          </a:p>
          <a:p>
            <a:pPr lvl="0" rtl="0">
              <a:lnSpc>
                <a:spcPct val="150000"/>
              </a:lnSpc>
              <a:spcBef>
                <a:spcPts val="0"/>
              </a:spcBef>
              <a:spcAft>
                <a:spcPts val="0"/>
              </a:spcAft>
              <a:buNone/>
            </a:pPr>
            <a:r>
              <a:rPr lang="en" sz="1900" b="1">
                <a:solidFill>
                  <a:srgbClr val="FFFFFF"/>
                </a:solidFill>
                <a:highlight>
                  <a:srgbClr val="93C47D"/>
                </a:highlight>
              </a:rPr>
              <a:t>Cinco de Mayo</a:t>
            </a:r>
          </a:p>
          <a:p>
            <a:pPr lvl="0" rtl="0">
              <a:lnSpc>
                <a:spcPct val="150000"/>
              </a:lnSpc>
              <a:spcBef>
                <a:spcPts val="0"/>
              </a:spcBef>
              <a:spcAft>
                <a:spcPts val="0"/>
              </a:spcAft>
              <a:buNone/>
            </a:pPr>
            <a:r>
              <a:rPr lang="en" sz="1900" b="1">
                <a:solidFill>
                  <a:srgbClr val="FFFFFF"/>
                </a:solidFill>
                <a:highlight>
                  <a:srgbClr val="93C47D"/>
                </a:highlight>
              </a:rPr>
              <a:t>Chinese New Year</a:t>
            </a:r>
          </a:p>
          <a:p>
            <a:pPr lvl="0" rtl="0">
              <a:lnSpc>
                <a:spcPct val="150000"/>
              </a:lnSpc>
              <a:spcBef>
                <a:spcPts val="0"/>
              </a:spcBef>
              <a:spcAft>
                <a:spcPts val="0"/>
              </a:spcAft>
              <a:buNone/>
            </a:pPr>
            <a:r>
              <a:rPr lang="en" sz="1900" b="1">
                <a:solidFill>
                  <a:srgbClr val="FFFFFF"/>
                </a:solidFill>
                <a:highlight>
                  <a:srgbClr val="93C47D"/>
                </a:highlight>
              </a:rPr>
              <a:t>Field Days (End-of-the-year)</a:t>
            </a:r>
          </a:p>
          <a:p>
            <a:pPr lvl="0" rtl="0">
              <a:lnSpc>
                <a:spcPct val="150000"/>
              </a:lnSpc>
              <a:spcBef>
                <a:spcPts val="0"/>
              </a:spcBef>
              <a:spcAft>
                <a:spcPts val="0"/>
              </a:spcAft>
              <a:buNone/>
            </a:pPr>
            <a:r>
              <a:rPr lang="en" sz="1900" b="1">
                <a:solidFill>
                  <a:srgbClr val="FFFFFF"/>
                </a:solidFill>
                <a:highlight>
                  <a:srgbClr val="93C47D"/>
                </a:highlight>
              </a:rPr>
              <a:t>PBIS Assemblies</a:t>
            </a:r>
          </a:p>
          <a:p>
            <a:pPr lvl="0">
              <a:spcBef>
                <a:spcPts val="0"/>
              </a:spcBef>
              <a:spcAft>
                <a:spcPts val="0"/>
              </a:spcAft>
              <a:buNone/>
            </a:pPr>
            <a:endParaRPr sz="1400"/>
          </a:p>
        </p:txBody>
      </p:sp>
      <p:pic>
        <p:nvPicPr>
          <p:cNvPr id="96" name="Shape 96" descr="cover-clip-art.jpg"/>
          <p:cNvPicPr preferRelativeResize="0"/>
          <p:nvPr/>
        </p:nvPicPr>
        <p:blipFill rotWithShape="1">
          <a:blip r:embed="rId3">
            <a:alphaModFix/>
          </a:blip>
          <a:srcRect l="9586" r="9586"/>
          <a:stretch/>
        </p:blipFill>
        <p:spPr>
          <a:xfrm>
            <a:off x="0" y="0"/>
            <a:ext cx="4572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90250" y="526350"/>
            <a:ext cx="5618700" cy="4090800"/>
          </a:xfrm>
          <a:prstGeom prst="rect">
            <a:avLst/>
          </a:prstGeom>
        </p:spPr>
        <p:txBody>
          <a:bodyPr lIns="91425" tIns="91425" rIns="91425" bIns="91425" anchor="t" anchorCtr="0">
            <a:noAutofit/>
          </a:bodyPr>
          <a:lstStyle/>
          <a:p>
            <a:pPr lvl="0">
              <a:spcBef>
                <a:spcPts val="0"/>
              </a:spcBef>
              <a:buNone/>
            </a:pPr>
            <a:r>
              <a:rPr lang="en" sz="8000"/>
              <a:t>Report Cards</a:t>
            </a:r>
          </a:p>
        </p:txBody>
      </p:sp>
      <p:sp>
        <p:nvSpPr>
          <p:cNvPr id="102" name="Shape 102"/>
          <p:cNvSpPr txBox="1"/>
          <p:nvPr/>
        </p:nvSpPr>
        <p:spPr>
          <a:xfrm>
            <a:off x="4107400" y="231325"/>
            <a:ext cx="4859700" cy="4702500"/>
          </a:xfrm>
          <a:prstGeom prst="rect">
            <a:avLst/>
          </a:prstGeom>
          <a:noFill/>
          <a:ln>
            <a:noFill/>
          </a:ln>
        </p:spPr>
        <p:txBody>
          <a:bodyPr lIns="91425" tIns="91425" rIns="91425" bIns="91425" anchor="t" anchorCtr="0">
            <a:noAutofit/>
          </a:bodyPr>
          <a:lstStyle/>
          <a:p>
            <a:pPr lvl="0">
              <a:spcBef>
                <a:spcPts val="0"/>
              </a:spcBef>
              <a:buNone/>
            </a:pPr>
            <a:r>
              <a:rPr lang="en" sz="1800" b="1">
                <a:latin typeface="Courier New"/>
                <a:ea typeface="Courier New"/>
                <a:cs typeface="Courier New"/>
                <a:sym typeface="Courier New"/>
              </a:rPr>
              <a:t>First Graders will receive a letter grade for each subject: </a:t>
            </a:r>
          </a:p>
          <a:p>
            <a:pPr lvl="0">
              <a:spcBef>
                <a:spcPts val="0"/>
              </a:spcBef>
              <a:buNone/>
            </a:pPr>
            <a:endParaRPr sz="1800" b="1">
              <a:latin typeface="Courier New"/>
              <a:ea typeface="Courier New"/>
              <a:cs typeface="Courier New"/>
              <a:sym typeface="Courier New"/>
            </a:endParaRPr>
          </a:p>
          <a:p>
            <a:pPr marL="457200" lvl="0" indent="-342900" rtl="0">
              <a:spcBef>
                <a:spcPts val="0"/>
              </a:spcBef>
              <a:buSzPct val="100000"/>
              <a:buFont typeface="Courier New"/>
              <a:buChar char="★"/>
            </a:pPr>
            <a:r>
              <a:rPr lang="en" sz="1800" b="1">
                <a:latin typeface="Courier New"/>
                <a:ea typeface="Courier New"/>
                <a:cs typeface="Courier New"/>
                <a:sym typeface="Courier New"/>
              </a:rPr>
              <a:t>Reading</a:t>
            </a:r>
          </a:p>
          <a:p>
            <a:pPr marL="457200" lvl="0" indent="-342900" rtl="0">
              <a:spcBef>
                <a:spcPts val="0"/>
              </a:spcBef>
              <a:buSzPct val="100000"/>
              <a:buFont typeface="Courier New"/>
              <a:buChar char="★"/>
            </a:pPr>
            <a:r>
              <a:rPr lang="en" sz="1800" b="1">
                <a:latin typeface="Courier New"/>
                <a:ea typeface="Courier New"/>
                <a:cs typeface="Courier New"/>
                <a:sym typeface="Courier New"/>
              </a:rPr>
              <a:t>Language Arts</a:t>
            </a:r>
          </a:p>
          <a:p>
            <a:pPr marL="457200" lvl="0" indent="-342900" rtl="0">
              <a:spcBef>
                <a:spcPts val="0"/>
              </a:spcBef>
              <a:buSzPct val="100000"/>
              <a:buFont typeface="Courier New"/>
              <a:buChar char="★"/>
            </a:pPr>
            <a:r>
              <a:rPr lang="en" sz="1800" b="1">
                <a:latin typeface="Courier New"/>
                <a:ea typeface="Courier New"/>
                <a:cs typeface="Courier New"/>
                <a:sym typeface="Courier New"/>
              </a:rPr>
              <a:t>Math</a:t>
            </a:r>
          </a:p>
          <a:p>
            <a:pPr marL="457200" lvl="0" indent="-342900" rtl="0">
              <a:spcBef>
                <a:spcPts val="0"/>
              </a:spcBef>
              <a:buSzPct val="100000"/>
              <a:buFont typeface="Courier New"/>
              <a:buChar char="★"/>
            </a:pPr>
            <a:r>
              <a:rPr lang="en" sz="1800" b="1">
                <a:latin typeface="Courier New"/>
                <a:ea typeface="Courier New"/>
                <a:cs typeface="Courier New"/>
                <a:sym typeface="Courier New"/>
              </a:rPr>
              <a:t>Science</a:t>
            </a:r>
          </a:p>
          <a:p>
            <a:pPr marL="457200" lvl="0" indent="-342900" rtl="0">
              <a:spcBef>
                <a:spcPts val="0"/>
              </a:spcBef>
              <a:buSzPct val="100000"/>
              <a:buFont typeface="Courier New"/>
              <a:buChar char="★"/>
            </a:pPr>
            <a:r>
              <a:rPr lang="en" sz="1800" b="1">
                <a:latin typeface="Courier New"/>
                <a:ea typeface="Courier New"/>
                <a:cs typeface="Courier New"/>
                <a:sym typeface="Courier New"/>
              </a:rPr>
              <a:t>Social Studies </a:t>
            </a:r>
          </a:p>
          <a:p>
            <a:pPr marL="457200" lvl="0" indent="-342900" rtl="0">
              <a:spcBef>
                <a:spcPts val="0"/>
              </a:spcBef>
              <a:buSzPct val="100000"/>
              <a:buFont typeface="Courier New"/>
              <a:buChar char="★"/>
            </a:pPr>
            <a:r>
              <a:rPr lang="en" sz="1800" b="1">
                <a:latin typeface="Courier New"/>
                <a:ea typeface="Courier New"/>
                <a:cs typeface="Courier New"/>
                <a:sym typeface="Courier New"/>
              </a:rPr>
              <a:t>Specials</a:t>
            </a:r>
          </a:p>
          <a:p>
            <a:pPr lvl="0" indent="457200" rtl="0">
              <a:spcBef>
                <a:spcPts val="0"/>
              </a:spcBef>
              <a:buNone/>
            </a:pPr>
            <a:r>
              <a:rPr lang="en" b="1">
                <a:latin typeface="Courier New"/>
                <a:ea typeface="Courier New"/>
                <a:cs typeface="Courier New"/>
                <a:sym typeface="Courier New"/>
              </a:rPr>
              <a:t>(Music, Art,Technology,P.E.)</a:t>
            </a:r>
            <a:r>
              <a:rPr lang="en" sz="2100">
                <a:latin typeface="Courier New"/>
                <a:ea typeface="Courier New"/>
                <a:cs typeface="Courier New"/>
                <a:sym typeface="Courier New"/>
              </a:rPr>
              <a:t> </a:t>
            </a:r>
          </a:p>
          <a:p>
            <a:pPr lvl="0" indent="457200" rtl="0">
              <a:spcBef>
                <a:spcPts val="0"/>
              </a:spcBef>
              <a:buNone/>
            </a:pPr>
            <a:endParaRPr sz="2100">
              <a:latin typeface="Courier New"/>
              <a:ea typeface="Courier New"/>
              <a:cs typeface="Courier New"/>
              <a:sym typeface="Courier New"/>
            </a:endParaRPr>
          </a:p>
          <a:p>
            <a:pPr marL="0" lvl="0" indent="0" rtl="0">
              <a:spcBef>
                <a:spcPts val="0"/>
              </a:spcBef>
              <a:buNone/>
            </a:pPr>
            <a:r>
              <a:rPr lang="en" sz="1800" b="1">
                <a:latin typeface="Courier New"/>
                <a:ea typeface="Courier New"/>
                <a:cs typeface="Courier New"/>
                <a:sym typeface="Courier New"/>
              </a:rPr>
              <a:t>Formative Assessments are 25% of your child’s grade. </a:t>
            </a:r>
          </a:p>
          <a:p>
            <a:pPr lvl="0" indent="457200" rtl="0">
              <a:spcBef>
                <a:spcPts val="0"/>
              </a:spcBef>
              <a:buNone/>
            </a:pPr>
            <a:endParaRPr sz="1800" b="1">
              <a:latin typeface="Courier New"/>
              <a:ea typeface="Courier New"/>
              <a:cs typeface="Courier New"/>
              <a:sym typeface="Courier New"/>
            </a:endParaRPr>
          </a:p>
          <a:p>
            <a:pPr marL="0" lvl="0" indent="0" rtl="0">
              <a:spcBef>
                <a:spcPts val="0"/>
              </a:spcBef>
              <a:buNone/>
            </a:pPr>
            <a:r>
              <a:rPr lang="en" sz="1800" b="1">
                <a:latin typeface="Courier New"/>
                <a:ea typeface="Courier New"/>
                <a:cs typeface="Courier New"/>
                <a:sym typeface="Courier New"/>
              </a:rPr>
              <a:t>Summative Assessments are 75% of your child’s grade. </a:t>
            </a:r>
          </a:p>
          <a:p>
            <a:pPr lvl="0" indent="457200">
              <a:spcBef>
                <a:spcPts val="0"/>
              </a:spcBef>
              <a:buNone/>
            </a:pPr>
            <a:endParaRPr sz="2100">
              <a:latin typeface="Courier New"/>
              <a:ea typeface="Courier New"/>
              <a:cs typeface="Courier New"/>
              <a:sym typeface="Courier New"/>
            </a:endParaRPr>
          </a:p>
        </p:txBody>
      </p:sp>
      <p:pic>
        <p:nvPicPr>
          <p:cNvPr id="103" name="Shape 103"/>
          <p:cNvPicPr preferRelativeResize="0"/>
          <p:nvPr/>
        </p:nvPicPr>
        <p:blipFill>
          <a:blip r:embed="rId3">
            <a:alphaModFix amt="88000"/>
          </a:blip>
          <a:stretch>
            <a:fillRect/>
          </a:stretch>
        </p:blipFill>
        <p:spPr>
          <a:xfrm>
            <a:off x="748430" y="1954899"/>
            <a:ext cx="3093901" cy="289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48025" y="98675"/>
            <a:ext cx="8683500" cy="4810500"/>
          </a:xfrm>
          <a:prstGeom prst="rect">
            <a:avLst/>
          </a:prstGeom>
        </p:spPr>
        <p:txBody>
          <a:bodyPr lIns="91425" tIns="91425" rIns="91425" bIns="91425" anchor="t" anchorCtr="0">
            <a:noAutofit/>
          </a:bodyPr>
          <a:lstStyle/>
          <a:p>
            <a:pPr lvl="0">
              <a:spcBef>
                <a:spcPts val="0"/>
              </a:spcBef>
              <a:buNone/>
            </a:pPr>
            <a:r>
              <a:rPr lang="en" sz="3600">
                <a:solidFill>
                  <a:srgbClr val="000000"/>
                </a:solidFill>
                <a:latin typeface="Courier New"/>
                <a:ea typeface="Courier New"/>
                <a:cs typeface="Courier New"/>
                <a:sym typeface="Courier New"/>
              </a:rPr>
              <a:t>Curriculum:</a:t>
            </a:r>
          </a:p>
          <a:p>
            <a:pPr lvl="0">
              <a:spcBef>
                <a:spcPts val="0"/>
              </a:spcBef>
              <a:buNone/>
            </a:pPr>
            <a:r>
              <a:rPr lang="en" sz="2000" u="sng">
                <a:solidFill>
                  <a:srgbClr val="000000"/>
                </a:solidFill>
                <a:latin typeface="Courier New"/>
                <a:ea typeface="Courier New"/>
                <a:cs typeface="Courier New"/>
                <a:sym typeface="Courier New"/>
              </a:rPr>
              <a:t>Fundations- </a:t>
            </a:r>
            <a:r>
              <a:rPr lang="en" sz="2000">
                <a:solidFill>
                  <a:srgbClr val="000000"/>
                </a:solidFill>
                <a:latin typeface="Courier New"/>
                <a:ea typeface="Courier New"/>
                <a:cs typeface="Courier New"/>
                <a:sym typeface="Courier New"/>
              </a:rPr>
              <a:t>Phonics, Sight Words, Letters, Sounds, Decoding (Reading Words), and Encoding (Writing/Spelling). </a:t>
            </a:r>
          </a:p>
          <a:p>
            <a:pPr lvl="0">
              <a:spcBef>
                <a:spcPts val="0"/>
              </a:spcBef>
              <a:buNone/>
            </a:pPr>
            <a:endParaRPr sz="2000">
              <a:solidFill>
                <a:srgbClr val="000000"/>
              </a:solidFill>
              <a:latin typeface="Courier New"/>
              <a:ea typeface="Courier New"/>
              <a:cs typeface="Courier New"/>
              <a:sym typeface="Courier New"/>
            </a:endParaRPr>
          </a:p>
          <a:p>
            <a:pPr lvl="0">
              <a:spcBef>
                <a:spcPts val="0"/>
              </a:spcBef>
              <a:buNone/>
            </a:pPr>
            <a:r>
              <a:rPr lang="en" sz="2000" u="sng">
                <a:solidFill>
                  <a:srgbClr val="000000"/>
                </a:solidFill>
                <a:latin typeface="Courier New"/>
                <a:ea typeface="Courier New"/>
                <a:cs typeface="Courier New"/>
                <a:sym typeface="Courier New"/>
              </a:rPr>
              <a:t>Michael Heggerty/Phonemic Awareness</a:t>
            </a:r>
          </a:p>
          <a:p>
            <a:pPr lvl="0">
              <a:spcBef>
                <a:spcPts val="0"/>
              </a:spcBef>
              <a:buNone/>
            </a:pPr>
            <a:endParaRPr sz="2000">
              <a:solidFill>
                <a:srgbClr val="000000"/>
              </a:solidFill>
              <a:latin typeface="Courier New"/>
              <a:ea typeface="Courier New"/>
              <a:cs typeface="Courier New"/>
              <a:sym typeface="Courier New"/>
            </a:endParaRPr>
          </a:p>
          <a:p>
            <a:pPr lvl="0">
              <a:spcBef>
                <a:spcPts val="0"/>
              </a:spcBef>
              <a:buNone/>
            </a:pPr>
            <a:r>
              <a:rPr lang="en" sz="2000" u="sng">
                <a:solidFill>
                  <a:srgbClr val="000000"/>
                </a:solidFill>
                <a:latin typeface="Courier New"/>
                <a:ea typeface="Courier New"/>
                <a:cs typeface="Courier New"/>
                <a:sym typeface="Courier New"/>
              </a:rPr>
              <a:t>Reading Milestones</a:t>
            </a:r>
            <a:r>
              <a:rPr lang="en" sz="2000">
                <a:solidFill>
                  <a:srgbClr val="000000"/>
                </a:solidFill>
                <a:latin typeface="Courier New"/>
                <a:ea typeface="Courier New"/>
                <a:cs typeface="Courier New"/>
                <a:sym typeface="Courier New"/>
              </a:rPr>
              <a:t>- Leveled Reading, Reading Skills, and Comprehension</a:t>
            </a:r>
          </a:p>
          <a:p>
            <a:pPr lvl="0">
              <a:spcBef>
                <a:spcPts val="0"/>
              </a:spcBef>
              <a:buNone/>
            </a:pPr>
            <a:endParaRPr sz="2000">
              <a:solidFill>
                <a:srgbClr val="000000"/>
              </a:solidFill>
              <a:latin typeface="Courier New"/>
              <a:ea typeface="Courier New"/>
              <a:cs typeface="Courier New"/>
              <a:sym typeface="Courier New"/>
            </a:endParaRPr>
          </a:p>
          <a:p>
            <a:pPr lvl="0">
              <a:spcBef>
                <a:spcPts val="0"/>
              </a:spcBef>
              <a:buNone/>
            </a:pPr>
            <a:r>
              <a:rPr lang="en" sz="2000" u="sng">
                <a:solidFill>
                  <a:srgbClr val="000000"/>
                </a:solidFill>
                <a:latin typeface="Courier New"/>
                <a:ea typeface="Courier New"/>
                <a:cs typeface="Courier New"/>
                <a:sym typeface="Courier New"/>
              </a:rPr>
              <a:t>Touch Math-</a:t>
            </a:r>
            <a:r>
              <a:rPr lang="en" sz="2000">
                <a:solidFill>
                  <a:srgbClr val="000000"/>
                </a:solidFill>
                <a:latin typeface="Courier New"/>
                <a:ea typeface="Courier New"/>
                <a:cs typeface="Courier New"/>
                <a:sym typeface="Courier New"/>
              </a:rPr>
              <a:t> Leveled Math Skills</a:t>
            </a:r>
          </a:p>
          <a:p>
            <a:pPr lvl="0">
              <a:spcBef>
                <a:spcPts val="0"/>
              </a:spcBef>
              <a:buNone/>
            </a:pPr>
            <a:endParaRPr sz="2000">
              <a:solidFill>
                <a:srgbClr val="000000"/>
              </a:solidFill>
              <a:latin typeface="Courier New"/>
              <a:ea typeface="Courier New"/>
              <a:cs typeface="Courier New"/>
              <a:sym typeface="Courier New"/>
            </a:endParaRPr>
          </a:p>
          <a:p>
            <a:pPr marL="457200" lvl="0" indent="-342900">
              <a:spcBef>
                <a:spcPts val="0"/>
              </a:spcBef>
              <a:buClr>
                <a:srgbClr val="000000"/>
              </a:buClr>
              <a:buSzPct val="100000"/>
              <a:buFont typeface="Courier New"/>
              <a:buChar char="★"/>
            </a:pPr>
            <a:r>
              <a:rPr lang="en" sz="1800">
                <a:solidFill>
                  <a:srgbClr val="000000"/>
                </a:solidFill>
                <a:latin typeface="Courier New"/>
                <a:ea typeface="Courier New"/>
                <a:cs typeface="Courier New"/>
                <a:sym typeface="Courier New"/>
              </a:rPr>
              <a:t>Our Curriculum is adjusted to each child’s needs and abilities. Accommodations of lessons will be made daily. My biggest concern is your child and their needs. </a:t>
            </a:r>
          </a:p>
          <a:p>
            <a:pPr lvl="0">
              <a:spcBef>
                <a:spcPts val="0"/>
              </a:spcBef>
              <a:buNone/>
            </a:pPr>
            <a:endParaRPr sz="2000">
              <a:solidFill>
                <a:srgbClr val="000000"/>
              </a:solidFill>
              <a:latin typeface="Courier New"/>
              <a:ea typeface="Courier New"/>
              <a:cs typeface="Courier New"/>
              <a:sym typeface="Courier New"/>
            </a:endParaRPr>
          </a:p>
          <a:p>
            <a:pPr lvl="0">
              <a:spcBef>
                <a:spcPts val="0"/>
              </a:spcBef>
              <a:buNone/>
            </a:pPr>
            <a:endParaRPr sz="2000">
              <a:solidFill>
                <a:srgbClr val="000000"/>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Courier New</vt:lpstr>
      <vt:lpstr>Source Code Pro</vt:lpstr>
      <vt:lpstr>Amatic SC</vt:lpstr>
      <vt:lpstr>Arial</vt:lpstr>
      <vt:lpstr>Beach Day</vt:lpstr>
      <vt:lpstr>Welcome To Ms. Pickens’ Classroom</vt:lpstr>
      <vt:lpstr>All About Me</vt:lpstr>
      <vt:lpstr>School Smarts</vt:lpstr>
      <vt:lpstr>Classroom Expectations</vt:lpstr>
      <vt:lpstr>Homework Expectations Homework will be sent home every Monday in the form of a packet. There will be a sheet to sign and return on the following Monday. My newsletter will also be within the packet. You may turn in the packet earlier than Monday if it is complete.  The packets will consist of Reading and Math practice, along with skills they are working on in their IEP’s. Each child's packet will be individualized. Homework packets will be taken as a Formative grade.   </vt:lpstr>
      <vt:lpstr>PowerPoint Presentation</vt:lpstr>
      <vt:lpstr>Grade Level Projects/Activities</vt:lpstr>
      <vt:lpstr>Report Cards</vt:lpstr>
      <vt:lpstr>Curriculum: Fundations- Phonics, Sight Words, Letters, Sounds, Decoding (Reading Words), and Encoding (Writing/Spelling).   Michael Heggerty/Phonemic Awareness  Reading Milestones- Leveled Reading, Reading Skills, and Comprehension  Touch Math- Leveled Math Skills  Our Curriculum is adjusted to each child’s needs and abilities. Accommodations of lessons will be made daily. My biggest concern is your child and their needs.   </vt:lpstr>
      <vt:lpstr>I.E.P. Notes Parents will receive IEP goal updates at the end of each quarter. They will be sent home with report cards. You will receive an IEP Notification of Conference prior to each meeting.  Each student will have an Annual Review each calendar year.  Please see me for specific questions.  </vt:lpstr>
      <vt:lpstr>Communication</vt:lpstr>
      <vt:lpstr>Weapons Policy  “Illinois Law requires that the school officials expel a student who is determined to have a weapon at school, or any school sponsored activity or event, which bears a reasonable relationship to school.  Weapons including not only guns, buy also look alike, and any object used to cause or threaten injury.  The expulsion from school must be for a period of time of not less than one year except that the Superintendent of the School Board may modify the expulsion period on a case-by –case basis.  Students, who threaten  to use a weapon, even in intended as a joke, will also be dealt seriously in order to maintain the safely of students and district 161 employees.  All teachers are expected to explain this policy to all students on the first day of school.” </vt:lpstr>
      <vt:lpstr>Thank You so much! I look forward to a great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 Pickens’ Classroom</dc:title>
  <cp:lastModifiedBy>Ashley Pickens</cp:lastModifiedBy>
  <cp:revision>1</cp:revision>
  <dcterms:modified xsi:type="dcterms:W3CDTF">2017-08-28T15:11:23Z</dcterms:modified>
</cp:coreProperties>
</file>