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816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DA7CC-4A33-4EB1-8DBF-49CC0CE0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8258B-5531-494A-8759-46B8DC30BC1A}" type="datetimeFigureOut">
              <a:rPr lang="en-US"/>
              <a:pPr>
                <a:defRPr/>
              </a:pPr>
              <a:t>5/25/2019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F401C-0618-4B97-B2AC-46471377D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96BBB-6BEF-479C-BBD2-25C4F6603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1DEBE-99A6-49A7-81B5-FD0D19247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29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FE0CB-1BD2-4E58-B519-ED28BB598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851A1-CE04-40CD-A993-66E94DA04DC1}" type="datetimeFigureOut">
              <a:rPr lang="en-US"/>
              <a:pPr>
                <a:defRPr/>
              </a:pPr>
              <a:t>5/25/2019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710A9-C4D4-425F-90AD-54C9F64C6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98B64-9FBF-4148-9745-D8B91832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73488-EE6C-4D56-84E7-BB6F1BB1B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96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75450-8F9A-4AF4-95C5-E8A6C8BA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ECF2D-57F2-4CD0-A188-4B4E71318948}" type="datetimeFigureOut">
              <a:rPr lang="en-US"/>
              <a:pPr>
                <a:defRPr/>
              </a:pPr>
              <a:t>5/25/2019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A2B4D-1D3C-4D9B-850B-7A071B712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EE5DE-8B14-4A18-9654-6D7CEFFA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BDE74-29CA-4C4B-8E0B-C63E0CC0C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34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06EE9-A415-4F6F-96B7-319080072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5F1C1-32B4-4C8E-9613-16297EDF02A3}" type="datetimeFigureOut">
              <a:rPr lang="en-US"/>
              <a:pPr>
                <a:defRPr/>
              </a:pPr>
              <a:t>5/25/2019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4B7FD-4A13-4A61-81B5-F25B714F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9ED73-B2F8-447F-A667-8659E0DF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55B1-992A-47A7-9695-156C16789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30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17863-6201-4C45-8C86-1B1BC099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A3CBF-5A85-40EA-8661-0849B86C348D}" type="datetimeFigureOut">
              <a:rPr lang="en-US"/>
              <a:pPr>
                <a:defRPr/>
              </a:pPr>
              <a:t>5/25/2019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7F3DF-9708-44AD-A840-617C56CC7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B2427-E997-4B78-A7C4-720DF919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015AE-0D4C-4718-A39B-1617B5A4A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90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1056D5-A203-40CF-B0F1-4798A4CC3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52ED-4DA1-4953-9BE3-14D32234B57B}" type="datetimeFigureOut">
              <a:rPr lang="en-US"/>
              <a:pPr>
                <a:defRPr/>
              </a:pPr>
              <a:t>5/25/2019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B8ECF7-6448-419C-9745-2452B2893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17A8D8-F32D-4E3A-A5B3-2780AC5D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D8AB9-CBD2-4F92-86D4-46227A6C87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28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61D2D0A-A870-4126-A5AF-0BC2666AD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7C533-1F05-4E4E-9EAF-D71EB8F73710}" type="datetimeFigureOut">
              <a:rPr lang="en-US"/>
              <a:pPr>
                <a:defRPr/>
              </a:pPr>
              <a:t>5/25/2019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4ED9575-1210-492C-B404-3FAB2130A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A6F7699-A308-4319-99DC-D9B44DB1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9863-DFA4-496A-AD0F-63ED45818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60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94E4B28-FB42-4564-9544-117F57B14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681D2-0759-4D43-9CC0-A9CCE829112B}" type="datetimeFigureOut">
              <a:rPr lang="en-US"/>
              <a:pPr>
                <a:defRPr/>
              </a:pPr>
              <a:t>5/25/2019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D350A4-E6A4-49D0-9B5C-62AE21486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D5FB0D6-550D-4D63-9524-89E3BCEA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CF1B1-9494-4BEE-8A1B-36D9EB4B13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20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C447719-0278-4657-9B88-33BC7BA8E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80980-57D8-474B-B133-00B713970CCC}" type="datetimeFigureOut">
              <a:rPr lang="en-US"/>
              <a:pPr>
                <a:defRPr/>
              </a:pPr>
              <a:t>5/25/2019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E129CC2-4ABC-4311-A7A8-1C98EE5DB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578C7EF-757F-4F1C-823A-352FAA3A1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E361E-8698-4C16-863E-D467FCD0AF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80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B69A2D-8B41-4559-A255-5C2887543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7401A-112B-467F-8DE2-4BE5C1036382}" type="datetimeFigureOut">
              <a:rPr lang="en-US"/>
              <a:pPr>
                <a:defRPr/>
              </a:pPr>
              <a:t>5/25/2019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6B99DD-3791-4BAB-99ED-BEC11063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754382-7D4D-449F-B351-A1B0B0884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73AB9-5329-487C-B38D-11C89A579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12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038041-8B7D-49BC-9415-28929BFAD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B67D7-A930-4CD9-9C8B-FFCF1075F51A}" type="datetimeFigureOut">
              <a:rPr lang="en-US"/>
              <a:pPr>
                <a:defRPr/>
              </a:pPr>
              <a:t>5/25/2019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904796-D3F4-4F5D-9337-37E40DB7E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0E461F-1198-4C8C-9079-A8757A86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D3C49-7F90-4B33-AFDD-91A654C8F5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76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3C45AD5-083B-46C8-9296-771BE3D6B6A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E4240D-83B2-4E50-A918-C8B3753655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554C5-0D6D-40B3-A3EC-8225424C82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B1A8E7-3B88-48E4-8F03-235852BC8B77}" type="datetimeFigureOut">
              <a:rPr lang="en-US"/>
              <a:pPr>
                <a:defRPr/>
              </a:pPr>
              <a:t>5/25/2019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98B2-D7DD-4F5C-BAF2-5F9EB8709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07D68-02A8-4B95-9D6E-33D7FC56C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A897E74-9C21-4DB4-843C-AF2F39BB2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ublicdomainpictures.net/view-image.php?image=51805&amp;picture=flowers-clipar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Owl Themed Newsletter.jpg">
            <a:extLst>
              <a:ext uri="{FF2B5EF4-FFF2-40B4-BE49-F238E27FC236}">
                <a16:creationId xmlns:a16="http://schemas.microsoft.com/office/drawing/2014/main" id="{05AC297B-2DB1-4BC0-9988-4D05BE2CE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76200"/>
            <a:ext cx="7772400" cy="1005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4">
            <a:extLst>
              <a:ext uri="{FF2B5EF4-FFF2-40B4-BE49-F238E27FC236}">
                <a16:creationId xmlns:a16="http://schemas.microsoft.com/office/drawing/2014/main" id="{DF92B240-3458-4F20-A043-2FA410C76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1963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66"/>
                </a:solidFill>
                <a:latin typeface="Maiandra GD" panose="020E0502030308020204" pitchFamily="34" charset="0"/>
              </a:rPr>
              <a:t>Mrs. Kane’s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66"/>
                </a:solidFill>
                <a:latin typeface="Maiandra GD" panose="020E0502030308020204" pitchFamily="34" charset="0"/>
              </a:rPr>
              <a:t>Classroom News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2B3C94FF-4BA9-4B74-AF30-10FAC0DE1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450" y="1600200"/>
            <a:ext cx="3619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800" b="1" dirty="0">
                <a:latin typeface="Maiandra GD"/>
                <a:cs typeface="Arial"/>
              </a:rPr>
              <a:t>May 28-31, 2019</a:t>
            </a:r>
          </a:p>
        </p:txBody>
      </p:sp>
      <p:sp>
        <p:nvSpPr>
          <p:cNvPr id="2053" name="TextBox 6">
            <a:extLst>
              <a:ext uri="{FF2B5EF4-FFF2-40B4-BE49-F238E27FC236}">
                <a16:creationId xmlns:a16="http://schemas.microsoft.com/office/drawing/2014/main" id="{1692B2F3-E976-4902-9E19-022F259D9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1955800"/>
            <a:ext cx="2724150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Berlin Sans FB" panose="020E0602020502020306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en-US" altLang="en-US" sz="1100" dirty="0">
              <a:latin typeface="Calibri"/>
            </a:endParaRPr>
          </a:p>
          <a:p>
            <a:pPr>
              <a:spcBef>
                <a:spcPct val="0"/>
              </a:spcBef>
              <a:buNone/>
            </a:pPr>
            <a:endParaRPr lang="en-US" altLang="en-US" sz="1100" dirty="0">
              <a:latin typeface="Calibri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400" dirty="0"/>
              <a:t>What a great Field Day last Thursday! Beautiful weather, hot lunch, a water station, kickball and jump houses made for the perfect ending to our year! Students had a blast! They’re all looking forward to  celebrating on Tuesday with a day all for them- 4</a:t>
            </a:r>
            <a:r>
              <a:rPr lang="en-US" altLang="en-US" sz="1400" baseline="30000" dirty="0"/>
              <a:t>th</a:t>
            </a:r>
            <a:r>
              <a:rPr lang="en-US" altLang="en-US" sz="1400" dirty="0"/>
              <a:t> grade party!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400" dirty="0"/>
              <a:t>If your child is receiving an award, they may dress nicely for the occasion and bring a change of clothes for the afternoon.</a:t>
            </a:r>
          </a:p>
        </p:txBody>
      </p:sp>
      <p:sp>
        <p:nvSpPr>
          <p:cNvPr id="2054" name="TextBox 7">
            <a:extLst>
              <a:ext uri="{FF2B5EF4-FFF2-40B4-BE49-F238E27FC236}">
                <a16:creationId xmlns:a16="http://schemas.microsoft.com/office/drawing/2014/main" id="{A94C2876-CA12-41ED-9925-18C0D6D4A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677" y="2622695"/>
            <a:ext cx="38862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400" b="1" i="1" dirty="0">
                <a:latin typeface="Batang" panose="020B0503020000020004" pitchFamily="18" charset="-127"/>
                <a:ea typeface="Batang" panose="020B0503020000020004" pitchFamily="18" charset="-127"/>
                <a:cs typeface="Arial"/>
              </a:rPr>
              <a:t>ELA- </a:t>
            </a:r>
            <a:r>
              <a:rPr lang="en-US" altLang="en-US" sz="1400" dirty="0">
                <a:latin typeface="Batang" panose="020B0503020000020004" pitchFamily="18" charset="-127"/>
                <a:ea typeface="Batang" panose="020B0503020000020004" pitchFamily="18" charset="-127"/>
                <a:cs typeface="Arial"/>
              </a:rPr>
              <a:t>We will be spending our ELA block reading and learning about Illinois. We’ll end the year by reading “I Survived, the Great Chicago Fire”. We’re also writing about our summer plans!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1400" dirty="0">
              <a:latin typeface="Batang" panose="020B0503020000020004" pitchFamily="18" charset="-127"/>
              <a:ea typeface="Batang" panose="020B0503020000020004" pitchFamily="18" charset="-127"/>
              <a:cs typeface="Arial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400" b="1" i="1" dirty="0">
                <a:latin typeface="Batang" panose="020B0503020000020004" pitchFamily="18" charset="-127"/>
                <a:ea typeface="Batang" panose="020B0503020000020004" pitchFamily="18" charset="-127"/>
                <a:cs typeface="Arial"/>
              </a:rPr>
              <a:t>Science</a:t>
            </a:r>
            <a:r>
              <a:rPr lang="en-US" altLang="en-US" sz="1400" i="1" dirty="0">
                <a:latin typeface="Batang" panose="020B0503020000020004" pitchFamily="18" charset="-127"/>
                <a:ea typeface="Batang" panose="020B0503020000020004" pitchFamily="18" charset="-127"/>
                <a:cs typeface="Arial"/>
              </a:rPr>
              <a:t>-</a:t>
            </a:r>
            <a:r>
              <a:rPr lang="en-US" altLang="en-US" sz="1400" dirty="0">
                <a:latin typeface="Batang" panose="020B0503020000020004" pitchFamily="18" charset="-127"/>
                <a:ea typeface="Batang" panose="020B0503020000020004" pitchFamily="18" charset="-127"/>
                <a:cs typeface="Arial"/>
              </a:rPr>
              <a:t> We will be doing a week long mini-unit on renewable and nonrenewable resources. Our focus is on understanding what they are and how to use them wisely.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en-US" sz="1400" dirty="0">
              <a:latin typeface="Batang" panose="020B0503020000020004" pitchFamily="18" charset="-127"/>
              <a:ea typeface="Batang" panose="020B0503020000020004" pitchFamily="18" charset="-127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400" b="1" i="1" dirty="0">
                <a:latin typeface="Batang" panose="020B0503020000020004" pitchFamily="18" charset="-127"/>
                <a:ea typeface="Batang" panose="020B0503020000020004" pitchFamily="18" charset="-127"/>
                <a:cs typeface="Arial"/>
              </a:rPr>
              <a:t>Math- </a:t>
            </a:r>
            <a:r>
              <a:rPr lang="en-US" altLang="en-US" sz="1400" dirty="0">
                <a:latin typeface="Batang" panose="020B0503020000020004" pitchFamily="18" charset="-127"/>
                <a:ea typeface="Batang" panose="020B0503020000020004" pitchFamily="18" charset="-127"/>
                <a:cs typeface="Arial"/>
              </a:rPr>
              <a:t> We’ll be reviewing skills learned this year by creating our own math games and playing them with partners.</a:t>
            </a:r>
            <a:endParaRPr lang="en-US" altLang="en-US" sz="1400" dirty="0">
              <a:latin typeface="Batang" panose="020B0503020000020004" pitchFamily="18" charset="-127"/>
              <a:ea typeface="Batang" panose="020B0503020000020004" pitchFamily="18" charset="-127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200" dirty="0">
              <a:latin typeface="Batang" panose="020B0503020000020004" pitchFamily="18" charset="-127"/>
              <a:ea typeface="Batang" panose="020B0503020000020004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Batang" panose="020B0503020000020004" pitchFamily="18" charset="-127"/>
              <a:ea typeface="Batang" panose="020B0503020000020004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Batang" panose="020B0503020000020004" pitchFamily="18" charset="-127"/>
              <a:ea typeface="Batang" panose="020B0503020000020004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Batang" panose="020B0503020000020004" pitchFamily="18" charset="-127"/>
              <a:ea typeface="Batang" panose="020B0503020000020004" pitchFamily="18" charset="-127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Batang" panose="020B0503020000020004" pitchFamily="18" charset="-127"/>
              <a:ea typeface="Batang" panose="020B0503020000020004" pitchFamily="18" charset="-127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800" dirty="0">
              <a:ea typeface="JasmineUPC" panose="02020603050405020304" pitchFamily="18" charset="-34"/>
            </a:endParaRPr>
          </a:p>
        </p:txBody>
      </p:sp>
      <p:sp>
        <p:nvSpPr>
          <p:cNvPr id="2055" name="TextBox 8">
            <a:extLst>
              <a:ext uri="{FF2B5EF4-FFF2-40B4-BE49-F238E27FC236}">
                <a16:creationId xmlns:a16="http://schemas.microsoft.com/office/drawing/2014/main" id="{883DA5D8-9787-4B31-AD27-2BFE2DB98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746" y="7171569"/>
            <a:ext cx="501015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en-US" sz="1200" dirty="0">
              <a:solidFill>
                <a:srgbClr val="000000"/>
              </a:solidFill>
              <a:latin typeface="Maiandra GD"/>
              <a:cs typeface="Arial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000000"/>
                </a:solidFill>
                <a:latin typeface="Maiandra GD"/>
                <a:cs typeface="Arial"/>
              </a:rPr>
              <a:t>May 28</a:t>
            </a:r>
            <a:r>
              <a:rPr lang="en-US" altLang="en-US" sz="1800" baseline="30000" dirty="0">
                <a:solidFill>
                  <a:srgbClr val="000000"/>
                </a:solidFill>
                <a:latin typeface="Maiandra GD"/>
                <a:cs typeface="Arial"/>
              </a:rPr>
              <a:t>th</a:t>
            </a:r>
            <a:r>
              <a:rPr lang="en-US" altLang="en-US" sz="1800" dirty="0">
                <a:solidFill>
                  <a:srgbClr val="000000"/>
                </a:solidFill>
                <a:latin typeface="Maiandra GD"/>
                <a:cs typeface="Arial"/>
              </a:rPr>
              <a:t>- 4th Grade Party P.M. 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>
              <a:solidFill>
                <a:srgbClr val="000000"/>
              </a:solidFill>
              <a:latin typeface="Maiandra GD"/>
              <a:cs typeface="Arial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000000"/>
                </a:solidFill>
                <a:latin typeface="Maiandra GD"/>
                <a:cs typeface="Arial"/>
              </a:rPr>
              <a:t>June 6</a:t>
            </a:r>
            <a:r>
              <a:rPr lang="en-US" altLang="en-US" sz="1800" baseline="30000" dirty="0">
                <a:solidFill>
                  <a:srgbClr val="000000"/>
                </a:solidFill>
                <a:latin typeface="Maiandra GD"/>
                <a:cs typeface="Arial"/>
              </a:rPr>
              <a:t>th</a:t>
            </a:r>
            <a:r>
              <a:rPr lang="en-US" altLang="en-US" sz="1800" dirty="0">
                <a:solidFill>
                  <a:srgbClr val="000000"/>
                </a:solidFill>
                <a:latin typeface="Maiandra GD"/>
                <a:cs typeface="Arial"/>
              </a:rPr>
              <a:t> – Last Day of School!</a:t>
            </a:r>
          </a:p>
          <a:p>
            <a:pPr>
              <a:spcBef>
                <a:spcPct val="0"/>
              </a:spcBef>
              <a:buNone/>
            </a:pPr>
            <a:endParaRPr lang="en-US" altLang="en-US" sz="2000" dirty="0">
              <a:solidFill>
                <a:srgbClr val="00B050"/>
              </a:solidFill>
              <a:latin typeface="Maiandra GD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400" dirty="0">
              <a:solidFill>
                <a:srgbClr val="00B050"/>
              </a:solidFill>
              <a:latin typeface="Maiandra GD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None/>
            </a:pPr>
            <a:endParaRPr lang="en-US" alt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19ED7D-06E1-43CC-B503-4E9FB8769177}"/>
              </a:ext>
            </a:extLst>
          </p:cNvPr>
          <p:cNvSpPr txBox="1"/>
          <p:nvPr/>
        </p:nvSpPr>
        <p:spPr>
          <a:xfrm>
            <a:off x="676273" y="7211714"/>
            <a:ext cx="2743200" cy="31750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/>
          <a:p>
            <a:endParaRPr lang="en-US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07571B-F232-4F9E-AF67-64571291E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138237" y="5818052"/>
            <a:ext cx="1533525" cy="6921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173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Batang</vt:lpstr>
      <vt:lpstr>Arial</vt:lpstr>
      <vt:lpstr>Berlin Sans FB</vt:lpstr>
      <vt:lpstr>Calibri</vt:lpstr>
      <vt:lpstr>Maiandra GD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</dc:creator>
  <cp:lastModifiedBy>Julie Kane</cp:lastModifiedBy>
  <cp:revision>180</cp:revision>
  <dcterms:created xsi:type="dcterms:W3CDTF">2012-07-07T16:42:17Z</dcterms:created>
  <dcterms:modified xsi:type="dcterms:W3CDTF">2019-05-26T04:58:11Z</dcterms:modified>
</cp:coreProperties>
</file>