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57" r:id="rId3"/>
    <p:sldId id="258" r:id="rId4"/>
    <p:sldId id="269" r:id="rId5"/>
    <p:sldId id="270" r:id="rId6"/>
    <p:sldId id="271" r:id="rId7"/>
    <p:sldId id="272" r:id="rId8"/>
    <p:sldId id="259" r:id="rId9"/>
    <p:sldId id="260" r:id="rId10"/>
    <p:sldId id="261" r:id="rId11"/>
    <p:sldId id="262" r:id="rId12"/>
    <p:sldId id="263" r:id="rId13"/>
    <p:sldId id="267" r:id="rId14"/>
    <p:sldId id="264" r:id="rId15"/>
    <p:sldId id="268" r:id="rId16"/>
    <p:sldId id="265" r:id="rId17"/>
    <p:sldId id="266" r:id="rId1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3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978A33-7757-4F54-8F98-541BCC184BA7}"/>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28078E6-7DF1-4B94-AC19-B588831D02B3}"/>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EF30CCDC-7D56-4DB6-9672-52D2FC5E6D99}" type="datetimeFigureOut">
              <a:rPr lang="en-US" smtClean="0"/>
              <a:t>8/25/2018</a:t>
            </a:fld>
            <a:endParaRPr lang="en-US" dirty="0"/>
          </a:p>
        </p:txBody>
      </p:sp>
      <p:sp>
        <p:nvSpPr>
          <p:cNvPr id="4" name="Footer Placeholder 3">
            <a:extLst>
              <a:ext uri="{FF2B5EF4-FFF2-40B4-BE49-F238E27FC236}">
                <a16:creationId xmlns:a16="http://schemas.microsoft.com/office/drawing/2014/main" id="{A539F630-25CB-4EE5-AB7D-119A72CE05EC}"/>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C3E09D-080E-4A63-85D9-69E2F1C8804E}"/>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F7A73FB-04D2-4BF2-9DC6-F669425F9F10}" type="slidenum">
              <a:rPr lang="en-US" smtClean="0"/>
              <a:t>‹#›</a:t>
            </a:fld>
            <a:endParaRPr lang="en-US" dirty="0"/>
          </a:p>
        </p:txBody>
      </p:sp>
    </p:spTree>
    <p:extLst>
      <p:ext uri="{BB962C8B-B14F-4D97-AF65-F5344CB8AC3E}">
        <p14:creationId xmlns:p14="http://schemas.microsoft.com/office/powerpoint/2010/main" val="20081262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323068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48018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360306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393874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42688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151260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296428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123433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269506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348460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DEFD8E-999C-4A6E-8F45-995862229640}" type="datetimeFigureOut">
              <a:rPr lang="en-US" smtClean="0"/>
              <a:t>8/25/2018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4A5B5-8CBC-4069-AC1C-AC4784DC1300}" type="slidenum">
              <a:rPr lang="en-US" smtClean="0"/>
              <a:t>‹#›</a:t>
            </a:fld>
            <a:endParaRPr lang="en-US" dirty="0"/>
          </a:p>
        </p:txBody>
      </p:sp>
    </p:spTree>
    <p:extLst>
      <p:ext uri="{BB962C8B-B14F-4D97-AF65-F5344CB8AC3E}">
        <p14:creationId xmlns:p14="http://schemas.microsoft.com/office/powerpoint/2010/main" val="45404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EFD8E-999C-4A6E-8F45-995862229640}" type="datetimeFigureOut">
              <a:rPr lang="en-US" smtClean="0"/>
              <a:t>8/25/2018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4A5B5-8CBC-4069-AC1C-AC4784DC1300}" type="slidenum">
              <a:rPr lang="en-US" smtClean="0"/>
              <a:t>‹#›</a:t>
            </a:fld>
            <a:endParaRPr lang="en-US" dirty="0"/>
          </a:p>
        </p:txBody>
      </p:sp>
    </p:spTree>
    <p:extLst>
      <p:ext uri="{BB962C8B-B14F-4D97-AF65-F5344CB8AC3E}">
        <p14:creationId xmlns:p14="http://schemas.microsoft.com/office/powerpoint/2010/main" val="3069176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tschimke@summithill.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308919"/>
            <a:ext cx="8273142" cy="58694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625" dirty="0">
                <a:latin typeface="HelloFirstieSquisht" panose="02000603000000000000" pitchFamily="2" charset="0"/>
                <a:ea typeface="HelloFirstieSquisht" panose="02000603000000000000" pitchFamily="2" charset="0"/>
              </a:rPr>
              <a:t>Welcome to Expectations Night</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11" y="3751909"/>
            <a:ext cx="3410077" cy="2797172"/>
          </a:xfrm>
          <a:prstGeom prst="rect">
            <a:avLst/>
          </a:prstGeom>
        </p:spPr>
      </p:pic>
      <p:pic>
        <p:nvPicPr>
          <p:cNvPr id="7" name="Picture 6">
            <a:extLst>
              <a:ext uri="{FF2B5EF4-FFF2-40B4-BE49-F238E27FC236}">
                <a16:creationId xmlns:a16="http://schemas.microsoft.com/office/drawing/2014/main" id="{2102A689-A7C3-492C-B70A-2116684F5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9032" y="3682314"/>
            <a:ext cx="2923970" cy="2582561"/>
          </a:xfrm>
          <a:prstGeom prst="rect">
            <a:avLst/>
          </a:prstGeom>
        </p:spPr>
      </p:pic>
    </p:spTree>
    <p:extLst>
      <p:ext uri="{BB962C8B-B14F-4D97-AF65-F5344CB8AC3E}">
        <p14:creationId xmlns:p14="http://schemas.microsoft.com/office/powerpoint/2010/main" val="14083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429491"/>
            <a:ext cx="8273142" cy="626225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lang="en-US" sz="4050" u="sng" dirty="0">
              <a:latin typeface="HelloFirstieSquisht" panose="02000603000000000000" pitchFamily="2" charset="0"/>
              <a:ea typeface="HelloFirstieSquisht" panose="02000603000000000000" pitchFamily="2" charset="0"/>
            </a:endParaRPr>
          </a:p>
          <a:p>
            <a:pPr algn="ctr"/>
            <a:r>
              <a:rPr lang="en-US" sz="4500" u="sng" dirty="0">
                <a:latin typeface="HelloFirstieSquisht" panose="02000603000000000000" pitchFamily="2" charset="0"/>
                <a:ea typeface="HelloFirstieSquisht" panose="02000603000000000000" pitchFamily="2" charset="0"/>
              </a:rPr>
              <a:t>Spelling</a:t>
            </a:r>
          </a:p>
          <a:p>
            <a:pPr algn="ctr"/>
            <a:endParaRPr lang="en-US" sz="2400" dirty="0">
              <a:latin typeface="HelloDeanna" panose="02000603000000000000" pitchFamily="2" charset="0"/>
              <a:ea typeface="HelloDeanna" panose="02000603000000000000" pitchFamily="2" charset="0"/>
            </a:endParaRPr>
          </a:p>
          <a:p>
            <a:pPr algn="ctr"/>
            <a:endParaRPr lang="en-US" sz="2400" dirty="0">
              <a:latin typeface="HelloDeanna" panose="02000603000000000000" pitchFamily="2" charset="0"/>
              <a:ea typeface="HelloDeanna" panose="02000603000000000000" pitchFamily="2" charset="0"/>
            </a:endParaRPr>
          </a:p>
          <a:p>
            <a:r>
              <a:rPr lang="en-US" sz="2400" dirty="0">
                <a:latin typeface="HelloDeanna" panose="02000603000000000000" pitchFamily="2" charset="0"/>
                <a:ea typeface="HelloDeanna" panose="02000603000000000000" pitchFamily="2" charset="0"/>
              </a:rPr>
              <a:t>	We will focus on one spelling list every 2 weeks.  We will test all 18 words.  We will pretest the words at the beginning of the week and then take the spelling summative at the end of the 2</a:t>
            </a:r>
            <a:r>
              <a:rPr lang="en-US" sz="2400" baseline="30000" dirty="0">
                <a:latin typeface="HelloDeanna" panose="02000603000000000000" pitchFamily="2" charset="0"/>
                <a:ea typeface="HelloDeanna" panose="02000603000000000000" pitchFamily="2" charset="0"/>
              </a:rPr>
              <a:t>nd</a:t>
            </a:r>
            <a:r>
              <a:rPr lang="en-US" sz="2400" dirty="0">
                <a:latin typeface="HelloDeanna" panose="02000603000000000000" pitchFamily="2" charset="0"/>
                <a:ea typeface="HelloDeanna" panose="02000603000000000000" pitchFamily="2" charset="0"/>
              </a:rPr>
              <a:t> week.  I will put on my weekly newsletter each week when there is a spelling summative.</a:t>
            </a:r>
          </a:p>
          <a:p>
            <a:endParaRPr lang="en-US" sz="2400" dirty="0">
              <a:latin typeface="HelloDeanna" panose="02000603000000000000" pitchFamily="2" charset="0"/>
              <a:ea typeface="HelloDeanna" panose="02000603000000000000" pitchFamily="2" charset="0"/>
            </a:endParaRPr>
          </a:p>
          <a:p>
            <a:r>
              <a:rPr lang="en-US" sz="2400" dirty="0">
                <a:latin typeface="HelloDeanna" panose="02000603000000000000" pitchFamily="2" charset="0"/>
                <a:ea typeface="HelloDeanna" panose="02000603000000000000" pitchFamily="2" charset="0"/>
              </a:rPr>
              <a:t>     Spelling has now been added into the category of ELA on the report card.</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33" y="633500"/>
            <a:ext cx="1586746" cy="1981712"/>
          </a:xfrm>
          <a:prstGeom prst="rect">
            <a:avLst/>
          </a:prstGeom>
        </p:spPr>
      </p:pic>
    </p:spTree>
    <p:extLst>
      <p:ext uri="{BB962C8B-B14F-4D97-AF65-F5344CB8AC3E}">
        <p14:creationId xmlns:p14="http://schemas.microsoft.com/office/powerpoint/2010/main" val="172052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484909"/>
            <a:ext cx="8273142" cy="6123709"/>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500" u="sng" dirty="0">
                <a:latin typeface="HelloFirstieSquisht" panose="02000603000000000000" pitchFamily="2" charset="0"/>
                <a:ea typeface="HelloFirstieSquisht" panose="02000603000000000000" pitchFamily="2" charset="0"/>
              </a:rPr>
              <a:t>English/Writing</a:t>
            </a:r>
          </a:p>
          <a:p>
            <a:r>
              <a:rPr lang="en-US" sz="2400" dirty="0">
                <a:latin typeface="HelloDeanna" panose="02000603000000000000" pitchFamily="2" charset="0"/>
                <a:ea typeface="HelloDeanna" panose="02000603000000000000" pitchFamily="2" charset="0"/>
              </a:rPr>
              <a:t>	We will be using the English textbook.  We will also supplement with the English component in Journeys.  Once we finish a unit, we will take a summative over the skills covered.  </a:t>
            </a:r>
          </a:p>
          <a:p>
            <a:endParaRPr lang="en-US" sz="2400" dirty="0">
              <a:latin typeface="HelloDeanna" panose="02000603000000000000" pitchFamily="2" charset="0"/>
              <a:ea typeface="HelloDeanna" panose="02000603000000000000" pitchFamily="2" charset="0"/>
            </a:endParaRPr>
          </a:p>
          <a:p>
            <a:r>
              <a:rPr lang="en-US" sz="2400" dirty="0">
                <a:latin typeface="HelloDeanna" panose="02000603000000000000" pitchFamily="2" charset="0"/>
                <a:ea typeface="HelloDeanna" panose="02000603000000000000" pitchFamily="2" charset="0"/>
              </a:rPr>
              <a:t>	In writing, we will explore different types of writing throughout the year.  The students will also be writing in all subject areas.  We will use our binders as a writing portfolio that will come home at the end of the year to show all the writing we’ve accomplished.</a:t>
            </a:r>
          </a:p>
          <a:p>
            <a:endParaRPr lang="en-US" sz="2400" dirty="0">
              <a:latin typeface="HelloDeanna" panose="02000603000000000000" pitchFamily="2" charset="0"/>
              <a:ea typeface="HelloDeanna" panose="02000603000000000000" pitchFamily="2" charset="0"/>
            </a:endParaRPr>
          </a:p>
          <a:p>
            <a:r>
              <a:rPr lang="en-US" sz="2400" dirty="0">
                <a:latin typeface="HelloDeanna" panose="02000603000000000000" pitchFamily="2" charset="0"/>
                <a:ea typeface="HelloDeanna" panose="02000603000000000000" pitchFamily="2" charset="0"/>
              </a:rPr>
              <a:t>     English has now been added into the category of ELA on the report card.</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183" y="111084"/>
            <a:ext cx="1586746" cy="1883834"/>
          </a:xfrm>
          <a:prstGeom prst="rect">
            <a:avLst/>
          </a:prstGeom>
        </p:spPr>
      </p:pic>
    </p:spTree>
    <p:extLst>
      <p:ext uri="{BB962C8B-B14F-4D97-AF65-F5344CB8AC3E}">
        <p14:creationId xmlns:p14="http://schemas.microsoft.com/office/powerpoint/2010/main" val="135834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263237"/>
            <a:ext cx="8273142" cy="626225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lang="en-US" sz="4500" u="sng" dirty="0">
              <a:latin typeface="HelloFirstieSquisht" panose="02000603000000000000" pitchFamily="2" charset="0"/>
              <a:ea typeface="HelloFirstieSquisht" panose="02000603000000000000" pitchFamily="2" charset="0"/>
            </a:endParaRPr>
          </a:p>
          <a:p>
            <a:pPr algn="ctr"/>
            <a:r>
              <a:rPr lang="en-US" sz="4500" u="sng" dirty="0">
                <a:latin typeface="HelloFirstieSquisht" panose="02000603000000000000" pitchFamily="2" charset="0"/>
                <a:ea typeface="HelloFirstieSquisht" panose="02000603000000000000" pitchFamily="2" charset="0"/>
              </a:rPr>
              <a:t>Math</a:t>
            </a:r>
          </a:p>
          <a:p>
            <a:r>
              <a:rPr lang="en-US" sz="2400" dirty="0">
                <a:latin typeface="HelloDeanna" panose="02000603000000000000" pitchFamily="2" charset="0"/>
                <a:ea typeface="HelloDeanna" panose="02000603000000000000" pitchFamily="2" charset="0"/>
              </a:rPr>
              <a:t>	We will use GoMath for our math curriculum.  You can explore the ThinkCentral website for many games, tutorial videos, and activities to support what we are doing in class.  </a:t>
            </a:r>
          </a:p>
          <a:p>
            <a:r>
              <a:rPr lang="en-US" sz="2400" dirty="0">
                <a:latin typeface="HelloDeanna" panose="02000603000000000000" pitchFamily="2" charset="0"/>
                <a:ea typeface="HelloDeanna" panose="02000603000000000000" pitchFamily="2" charset="0"/>
              </a:rPr>
              <a:t>	</a:t>
            </a:r>
          </a:p>
          <a:p>
            <a:r>
              <a:rPr lang="en-US" sz="2400" dirty="0">
                <a:latin typeface="HelloDeanna" panose="02000603000000000000" pitchFamily="2" charset="0"/>
                <a:ea typeface="HelloDeanna" panose="02000603000000000000" pitchFamily="2" charset="0"/>
              </a:rPr>
              <a:t>     Since we should have access to tablets on a daily basis, we will also use different websites for math fluency.  Some examples are:  Math Magician, Xtra Math, and Prodigy.</a:t>
            </a:r>
          </a:p>
          <a:p>
            <a:r>
              <a:rPr lang="en-US" sz="2400" dirty="0">
                <a:latin typeface="HelloDeanna" panose="02000603000000000000" pitchFamily="2" charset="0"/>
                <a:ea typeface="HelloDeanna" panose="02000603000000000000" pitchFamily="2" charset="0"/>
              </a:rPr>
              <a:t>	</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619" y="4525336"/>
            <a:ext cx="1922813" cy="2177068"/>
          </a:xfrm>
          <a:prstGeom prst="rect">
            <a:avLst/>
          </a:prstGeom>
        </p:spPr>
      </p:pic>
    </p:spTree>
    <p:extLst>
      <p:ext uri="{BB962C8B-B14F-4D97-AF65-F5344CB8AC3E}">
        <p14:creationId xmlns:p14="http://schemas.microsoft.com/office/powerpoint/2010/main" val="108204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401783"/>
            <a:ext cx="8273142" cy="616527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500" u="sng" dirty="0">
                <a:latin typeface="HelloFirstieSquisht" panose="02000603000000000000" pitchFamily="2" charset="0"/>
                <a:ea typeface="HelloFirstieSquisht" panose="02000603000000000000" pitchFamily="2" charset="0"/>
              </a:rPr>
              <a:t>Science &amp; Social Studies</a:t>
            </a:r>
          </a:p>
          <a:p>
            <a:r>
              <a:rPr lang="en-US" sz="2400" dirty="0">
                <a:latin typeface="HelloDeanna" panose="02000603000000000000" pitchFamily="2" charset="0"/>
                <a:ea typeface="HelloDeanna" panose="02000603000000000000" pitchFamily="2" charset="0"/>
              </a:rPr>
              <a:t>	Our district’s social studies curriculum will consist of Colonial America and the Revolutionary War.  There is no textbook. </a:t>
            </a:r>
          </a:p>
          <a:p>
            <a:endParaRPr lang="en-US" sz="2400" dirty="0">
              <a:latin typeface="HelloDeanna" panose="02000603000000000000" pitchFamily="2" charset="0"/>
              <a:ea typeface="HelloDeanna" panose="02000603000000000000" pitchFamily="2" charset="0"/>
            </a:endParaRPr>
          </a:p>
          <a:p>
            <a:endParaRPr lang="en-US" sz="2400" dirty="0">
              <a:latin typeface="HelloDeanna" panose="02000603000000000000" pitchFamily="2" charset="0"/>
              <a:ea typeface="HelloDeanna" panose="02000603000000000000" pitchFamily="2" charset="0"/>
            </a:endParaRPr>
          </a:p>
          <a:p>
            <a:r>
              <a:rPr lang="en-US" sz="2400" dirty="0">
                <a:latin typeface="HelloDeanna" panose="02000603000000000000" pitchFamily="2" charset="0"/>
                <a:ea typeface="HelloDeanna" panose="02000603000000000000" pitchFamily="2" charset="0"/>
              </a:rPr>
              <a:t>	Our science curriculum is STEMScope.  This program is very hands-on.  We will explore many topics like:  Force and Motion, Life Cycles, and Weather. The science program is based mostly on hands on activities and group work.  There is no textbook. </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745" y="4190035"/>
            <a:ext cx="1794568" cy="2667965"/>
          </a:xfrm>
          <a:prstGeom prst="rect">
            <a:avLst/>
          </a:prstGeom>
        </p:spPr>
      </p:pic>
      <p:pic>
        <p:nvPicPr>
          <p:cNvPr id="5" name="Picture 4">
            <a:extLst>
              <a:ext uri="{FF2B5EF4-FFF2-40B4-BE49-F238E27FC236}">
                <a16:creationId xmlns:a16="http://schemas.microsoft.com/office/drawing/2014/main" id="{B93FB328-E803-4956-943E-1AF5AAA9E9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682836"/>
            <a:ext cx="2086018" cy="2175164"/>
          </a:xfrm>
          <a:prstGeom prst="rect">
            <a:avLst/>
          </a:prstGeom>
        </p:spPr>
      </p:pic>
    </p:spTree>
    <p:extLst>
      <p:ext uri="{BB962C8B-B14F-4D97-AF65-F5344CB8AC3E}">
        <p14:creationId xmlns:p14="http://schemas.microsoft.com/office/powerpoint/2010/main" val="342710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401783"/>
            <a:ext cx="8273142" cy="612370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050" u="sng" dirty="0">
                <a:latin typeface="HelloFirstieSquisht" panose="02000603000000000000" pitchFamily="2" charset="0"/>
                <a:ea typeface="HelloFirstieSquisht" panose="02000603000000000000" pitchFamily="2" charset="0"/>
              </a:rPr>
              <a:t>Bullying and Harassment</a:t>
            </a:r>
          </a:p>
          <a:p>
            <a:r>
              <a:rPr lang="en-US" sz="2100" dirty="0">
                <a:latin typeface="HelloDeanna" panose="02000603000000000000" pitchFamily="2" charset="0"/>
                <a:ea typeface="HelloDeanna" panose="02000603000000000000" pitchFamily="2" charset="0"/>
              </a:rPr>
              <a:t>	“Bullying, intimidation, and harassment diminish a student’s ability to learn and a school’s ability to educate. Preventing students from engaging in these disruptive behaviors and providing all students equal access to a safe, non-hostile learning environment are important District goals. </a:t>
            </a:r>
          </a:p>
          <a:p>
            <a:r>
              <a:rPr lang="en-US" sz="2100" dirty="0">
                <a:latin typeface="HelloDeanna" panose="02000603000000000000" pitchFamily="2" charset="0"/>
                <a:ea typeface="HelloDeanna" panose="02000603000000000000" pitchFamily="2" charset="0"/>
              </a:rPr>
              <a:t>	The District will not tolerate harassing, intimidating conduct, or bullying whether verbal, physical, sexual, or visual, that unreasonably interferes with a student’s educational performance, or that creates an intimidating, hostile, or offensive educational environment. “</a:t>
            </a:r>
          </a:p>
          <a:p>
            <a:r>
              <a:rPr lang="en-US" sz="2100" dirty="0">
                <a:latin typeface="HelloDeanna" panose="02000603000000000000" pitchFamily="2" charset="0"/>
                <a:ea typeface="HelloDeanna" panose="02000603000000000000" pitchFamily="2" charset="0"/>
              </a:rPr>
              <a:t>	</a:t>
            </a:r>
            <a:r>
              <a:rPr lang="en-US" sz="2100" b="1" dirty="0">
                <a:latin typeface="HelloDeanna" panose="02000603000000000000" pitchFamily="2" charset="0"/>
                <a:ea typeface="HelloDeanna" panose="02000603000000000000" pitchFamily="2" charset="0"/>
              </a:rPr>
              <a:t>Please refer to page 9 in the Summit Hill Handbook to read further details about the district’s policy on bullying and harassment.</a:t>
            </a:r>
          </a:p>
        </p:txBody>
      </p:sp>
    </p:spTree>
    <p:extLst>
      <p:ext uri="{BB962C8B-B14F-4D97-AF65-F5344CB8AC3E}">
        <p14:creationId xmlns:p14="http://schemas.microsoft.com/office/powerpoint/2010/main" val="142712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330203" y="290946"/>
            <a:ext cx="8470900" cy="626225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050" u="sng" dirty="0">
                <a:latin typeface="HelloFirstieSquisht" panose="02000603000000000000" pitchFamily="2" charset="0"/>
                <a:ea typeface="HelloFirstieSquisht" panose="02000603000000000000" pitchFamily="2" charset="0"/>
              </a:rPr>
              <a:t>Weapons Policy</a:t>
            </a:r>
            <a:r>
              <a:rPr lang="en-US" sz="4050" dirty="0">
                <a:latin typeface="HelloFirstieSquisht" panose="02000603000000000000" pitchFamily="2" charset="0"/>
                <a:ea typeface="HelloFirstieSquisht" panose="02000603000000000000" pitchFamily="2" charset="0"/>
              </a:rPr>
              <a:t>  </a:t>
            </a:r>
          </a:p>
          <a:p>
            <a:r>
              <a:rPr lang="en-US" dirty="0">
                <a:latin typeface="HelloDeanna" panose="02000603000000000000" pitchFamily="2" charset="0"/>
                <a:ea typeface="HelloDeanna" panose="02000603000000000000" pitchFamily="2" charset="0"/>
              </a:rPr>
              <a:t>A student who is determined to have brought one of the following objects to school, any school sponsored activity or event, or any activity or event that bears a reasonable relationship to school shall be expelled for period of at least one calendar year, but not more than 2 calendar years.   </a:t>
            </a:r>
          </a:p>
          <a:p>
            <a:r>
              <a:rPr lang="en-US" dirty="0">
                <a:latin typeface="HelloDeanna" panose="02000603000000000000" pitchFamily="2" charset="0"/>
                <a:ea typeface="HelloDeanna" panose="02000603000000000000" pitchFamily="2" charset="0"/>
              </a:rPr>
              <a:t>	• </a:t>
            </a:r>
            <a:r>
              <a:rPr lang="en-US" b="1" dirty="0">
                <a:latin typeface="HelloDeanna" panose="02000603000000000000" pitchFamily="2" charset="0"/>
                <a:ea typeface="HelloDeanna" panose="02000603000000000000" pitchFamily="2" charset="0"/>
              </a:rPr>
              <a:t>A firearm, </a:t>
            </a:r>
            <a:r>
              <a:rPr lang="en-US" dirty="0">
                <a:latin typeface="HelloDeanna" panose="02000603000000000000" pitchFamily="2" charset="0"/>
                <a:ea typeface="HelloDeanna" panose="02000603000000000000" pitchFamily="2" charset="0"/>
              </a:rPr>
              <a:t>meaning any gun, rifle, shotgun, or weapon (or look-alike/toys of any firearm as defined above.</a:t>
            </a:r>
          </a:p>
          <a:p>
            <a:r>
              <a:rPr lang="en-US" dirty="0">
                <a:latin typeface="HelloDeanna" panose="02000603000000000000" pitchFamily="2" charset="0"/>
                <a:ea typeface="HelloDeanna" panose="02000603000000000000" pitchFamily="2" charset="0"/>
              </a:rPr>
              <a:t>	• </a:t>
            </a:r>
            <a:r>
              <a:rPr lang="en-US" b="1" dirty="0">
                <a:latin typeface="HelloDeanna" panose="02000603000000000000" pitchFamily="2" charset="0"/>
                <a:ea typeface="HelloDeanna" panose="02000603000000000000" pitchFamily="2" charset="0"/>
              </a:rPr>
              <a:t>A knife </a:t>
            </a:r>
            <a:r>
              <a:rPr lang="en-US" dirty="0">
                <a:latin typeface="HelloDeanna" panose="02000603000000000000" pitchFamily="2" charset="0"/>
                <a:ea typeface="HelloDeanna" panose="02000603000000000000" pitchFamily="2" charset="0"/>
              </a:rPr>
              <a:t>(including plastic, kitchen knives, etc.), brass knuckles, or other knuckle weapon regardless of its composition, a billy club, or any other object if used or attempted to be used to cause bodily harm.   </a:t>
            </a:r>
          </a:p>
          <a:p>
            <a:r>
              <a:rPr lang="en-US" dirty="0">
                <a:latin typeface="HelloDeanna" panose="02000603000000000000" pitchFamily="2" charset="0"/>
                <a:ea typeface="HelloDeanna" panose="02000603000000000000" pitchFamily="2" charset="0"/>
              </a:rPr>
              <a:t>	This policy’s prohibitions concerning weapons apply regardless of whether: (1) a student is licensed to carry a concealed firearm, or (2) the Board permits visitors who are licensed to carry a concealed firearm, to store a firearm in a locked vehicle in a school parking area.  </a:t>
            </a:r>
            <a:r>
              <a:rPr lang="en-US" b="1" dirty="0">
                <a:latin typeface="HelloDeanna" panose="02000603000000000000" pitchFamily="2" charset="0"/>
                <a:ea typeface="HelloDeanna" panose="02000603000000000000" pitchFamily="2" charset="0"/>
              </a:rPr>
              <a:t>Please refer to page 15 in the Summit Hill Handbook to read further details about the district’s policy on weapons.</a:t>
            </a:r>
          </a:p>
        </p:txBody>
      </p:sp>
    </p:spTree>
    <p:extLst>
      <p:ext uri="{BB962C8B-B14F-4D97-AF65-F5344CB8AC3E}">
        <p14:creationId xmlns:p14="http://schemas.microsoft.com/office/powerpoint/2010/main" val="165245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268836" y="387928"/>
            <a:ext cx="8606327" cy="608214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5400" u="sng" dirty="0">
                <a:latin typeface="HelloFirstieSquisht" panose="02000603000000000000" pitchFamily="2" charset="0"/>
                <a:ea typeface="HelloFirstieSquisht" panose="02000603000000000000" pitchFamily="2" charset="0"/>
              </a:rPr>
              <a:t>Specials</a:t>
            </a:r>
          </a:p>
          <a:p>
            <a:r>
              <a:rPr lang="en-US" sz="3000" dirty="0">
                <a:latin typeface="HelloDeanna" panose="02000603000000000000" pitchFamily="2" charset="0"/>
                <a:ea typeface="HelloDeanna" panose="02000603000000000000" pitchFamily="2" charset="0"/>
              </a:rPr>
              <a:t>Monday – PE and Technology</a:t>
            </a:r>
          </a:p>
          <a:p>
            <a:r>
              <a:rPr lang="en-US" sz="3000" dirty="0">
                <a:latin typeface="HelloDeanna" panose="02000603000000000000" pitchFamily="2" charset="0"/>
                <a:ea typeface="HelloDeanna" panose="02000603000000000000" pitchFamily="2" charset="0"/>
              </a:rPr>
              <a:t>Tuesday – PE and Music (Art every other week)</a:t>
            </a:r>
          </a:p>
          <a:p>
            <a:r>
              <a:rPr lang="en-US" sz="3000" dirty="0">
                <a:latin typeface="HelloDeanna" panose="02000603000000000000" pitchFamily="2" charset="0"/>
                <a:ea typeface="HelloDeanna" panose="02000603000000000000" pitchFamily="2" charset="0"/>
              </a:rPr>
              <a:t>Wednesday – PE</a:t>
            </a:r>
          </a:p>
          <a:p>
            <a:r>
              <a:rPr lang="en-US" sz="3000" dirty="0">
                <a:latin typeface="HelloDeanna" panose="02000603000000000000" pitchFamily="2" charset="0"/>
                <a:ea typeface="HelloDeanna" panose="02000603000000000000" pitchFamily="2" charset="0"/>
              </a:rPr>
              <a:t>Thursday – PE and Music</a:t>
            </a:r>
          </a:p>
          <a:p>
            <a:r>
              <a:rPr lang="en-US" sz="3000" dirty="0">
                <a:latin typeface="HelloDeanna" panose="02000603000000000000" pitchFamily="2" charset="0"/>
                <a:ea typeface="HelloDeanna" panose="02000603000000000000" pitchFamily="2" charset="0"/>
              </a:rPr>
              <a:t>Friday – PE and Library</a:t>
            </a:r>
            <a:endParaRPr lang="en-US" sz="2400" dirty="0">
              <a:latin typeface="HelloDeanna" panose="02000603000000000000" pitchFamily="2" charset="0"/>
              <a:ea typeface="HelloDeanna" panose="02000603000000000000" pitchFamily="2" charset="0"/>
            </a:endParaRPr>
          </a:p>
        </p:txBody>
      </p:sp>
      <p:pic>
        <p:nvPicPr>
          <p:cNvPr id="5" name="Picture 4">
            <a:extLst>
              <a:ext uri="{FF2B5EF4-FFF2-40B4-BE49-F238E27FC236}">
                <a16:creationId xmlns:a16="http://schemas.microsoft.com/office/drawing/2014/main" id="{B93FB328-E803-4956-943E-1AF5AAA9E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955" y="3573275"/>
            <a:ext cx="2498915" cy="2706051"/>
          </a:xfrm>
          <a:prstGeom prst="rect">
            <a:avLst/>
          </a:prstGeom>
        </p:spPr>
      </p:pic>
    </p:spTree>
    <p:extLst>
      <p:ext uri="{BB962C8B-B14F-4D97-AF65-F5344CB8AC3E}">
        <p14:creationId xmlns:p14="http://schemas.microsoft.com/office/powerpoint/2010/main" val="213659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341086" y="519545"/>
            <a:ext cx="8461828" cy="5818910"/>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lang="en-US" sz="2400" dirty="0">
              <a:latin typeface="HelloFirstieSquisht" panose="02000603000000000000" pitchFamily="2" charset="0"/>
              <a:ea typeface="HelloFirstieSquisht" panose="02000603000000000000" pitchFamily="2" charset="0"/>
            </a:endParaRPr>
          </a:p>
          <a:p>
            <a:pPr algn="ctr"/>
            <a:r>
              <a:rPr lang="en-US" sz="4950" dirty="0">
                <a:latin typeface="HelloFirstieSquisht" panose="02000603000000000000" pitchFamily="2" charset="0"/>
                <a:ea typeface="HelloFirstieSquisht" panose="02000603000000000000" pitchFamily="2" charset="0"/>
              </a:rPr>
              <a:t>Thank you for coming!</a:t>
            </a:r>
          </a:p>
          <a:p>
            <a:pPr algn="ctr"/>
            <a:r>
              <a:rPr lang="en-US" sz="2700" dirty="0">
                <a:latin typeface="HelloDeanna" panose="02000603000000000000" pitchFamily="2" charset="0"/>
                <a:ea typeface="HelloDeanna" panose="02000603000000000000" pitchFamily="2" charset="0"/>
              </a:rPr>
              <a:t>As I stated in my first day welcome pack…communication is VERY important to me.  We are a team in the education of your child.  Parent involvement is a great way to insure a successful year for your child.</a:t>
            </a:r>
          </a:p>
          <a:p>
            <a:pPr algn="ctr"/>
            <a:endParaRPr lang="en-US" sz="2700" dirty="0">
              <a:latin typeface="HelloDeanna" panose="02000603000000000000" pitchFamily="2" charset="0"/>
              <a:ea typeface="HelloDeanna" panose="02000603000000000000" pitchFamily="2" charset="0"/>
            </a:endParaRPr>
          </a:p>
          <a:p>
            <a:pPr algn="ctr"/>
            <a:r>
              <a:rPr lang="en-US" sz="2700" dirty="0">
                <a:latin typeface="HelloDeanna" panose="02000603000000000000" pitchFamily="2" charset="0"/>
                <a:ea typeface="HelloDeanna" panose="02000603000000000000" pitchFamily="2" charset="0"/>
              </a:rPr>
              <a:t>You can email me at </a:t>
            </a:r>
            <a:r>
              <a:rPr lang="en-US" sz="2700" dirty="0">
                <a:latin typeface="HelloDeanna" panose="02000603000000000000" pitchFamily="2" charset="0"/>
                <a:ea typeface="HelloDeanna" panose="02000603000000000000" pitchFamily="2" charset="0"/>
                <a:hlinkClick r:id="rId3"/>
              </a:rPr>
              <a:t>tschimke@summithill.org</a:t>
            </a:r>
            <a:r>
              <a:rPr lang="en-US" sz="2700" dirty="0">
                <a:latin typeface="HelloDeanna" panose="02000603000000000000" pitchFamily="2" charset="0"/>
                <a:ea typeface="HelloDeanna" panose="02000603000000000000" pitchFamily="2" charset="0"/>
              </a:rPr>
              <a:t> or send me a note.  Don’t forget to check my class newsletter weekly to see what we will be doing in class.</a:t>
            </a:r>
          </a:p>
          <a:p>
            <a:pPr algn="ctr"/>
            <a:endParaRPr lang="en-US" sz="2100" dirty="0">
              <a:latin typeface="HelloDeanna" panose="02000603000000000000" pitchFamily="2" charset="0"/>
              <a:ea typeface="HelloDeanna" panose="02000603000000000000" pitchFamily="2" charset="0"/>
            </a:endParaRPr>
          </a:p>
        </p:txBody>
      </p:sp>
      <p:pic>
        <p:nvPicPr>
          <p:cNvPr id="5" name="Picture 4">
            <a:extLst>
              <a:ext uri="{FF2B5EF4-FFF2-40B4-BE49-F238E27FC236}">
                <a16:creationId xmlns:a16="http://schemas.microsoft.com/office/drawing/2014/main" id="{B93FB328-E803-4956-943E-1AF5AAA9E9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1" y="305282"/>
            <a:ext cx="1715654" cy="1614146"/>
          </a:xfrm>
          <a:prstGeom prst="rect">
            <a:avLst/>
          </a:prstGeom>
        </p:spPr>
      </p:pic>
    </p:spTree>
    <p:extLst>
      <p:ext uri="{BB962C8B-B14F-4D97-AF65-F5344CB8AC3E}">
        <p14:creationId xmlns:p14="http://schemas.microsoft.com/office/powerpoint/2010/main" val="94553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333633"/>
            <a:ext cx="8273142" cy="617837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500" u="sng" dirty="0">
                <a:latin typeface="HelloFirstieSquisht" panose="02000603000000000000" pitchFamily="2" charset="0"/>
                <a:ea typeface="HelloFirstieSquisht" panose="02000603000000000000" pitchFamily="2" charset="0"/>
              </a:rPr>
              <a:t>About Mrs. Schimke</a:t>
            </a:r>
          </a:p>
          <a:p>
            <a:pPr marL="342900" indent="-342900" algn="ctr">
              <a:buFont typeface="Arial" panose="020B0604020202020204" pitchFamily="34" charset="0"/>
              <a:buChar char="•"/>
            </a:pPr>
            <a:r>
              <a:rPr lang="en-US" sz="2400" dirty="0">
                <a:latin typeface="HelloDeanna" panose="02000603000000000000" pitchFamily="2" charset="0"/>
                <a:ea typeface="HelloDeanna" panose="02000603000000000000" pitchFamily="2" charset="0"/>
              </a:rPr>
              <a:t>This is my 18</a:t>
            </a:r>
            <a:r>
              <a:rPr lang="en-US" sz="2400" baseline="30000" dirty="0">
                <a:latin typeface="HelloDeanna" panose="02000603000000000000" pitchFamily="2" charset="0"/>
                <a:ea typeface="HelloDeanna" panose="02000603000000000000" pitchFamily="2" charset="0"/>
              </a:rPr>
              <a:t>th</a:t>
            </a:r>
            <a:r>
              <a:rPr lang="en-US" sz="2400" dirty="0">
                <a:latin typeface="HelloDeanna" panose="02000603000000000000" pitchFamily="2" charset="0"/>
                <a:ea typeface="HelloDeanna" panose="02000603000000000000" pitchFamily="2" charset="0"/>
              </a:rPr>
              <a:t> year in Summit Hill School District. </a:t>
            </a:r>
          </a:p>
          <a:p>
            <a:pPr algn="ctr"/>
            <a:endParaRPr lang="en-US" sz="2400" dirty="0">
              <a:latin typeface="HelloDeanna" panose="02000603000000000000" pitchFamily="2" charset="0"/>
              <a:ea typeface="HelloDeanna" panose="02000603000000000000" pitchFamily="2" charset="0"/>
            </a:endParaRPr>
          </a:p>
          <a:p>
            <a:pPr marL="342900" indent="-342900" algn="ctr">
              <a:buFont typeface="Arial" panose="020B0604020202020204" pitchFamily="34" charset="0"/>
              <a:buChar char="•"/>
            </a:pPr>
            <a:r>
              <a:rPr lang="en-US" sz="2400" dirty="0">
                <a:latin typeface="HelloDeanna" panose="02000603000000000000" pitchFamily="2" charset="0"/>
                <a:ea typeface="HelloDeanna" panose="02000603000000000000" pitchFamily="2" charset="0"/>
              </a:rPr>
              <a:t>I was at Arbury Hills for 15 years and here at Rogus for 3.</a:t>
            </a:r>
          </a:p>
          <a:p>
            <a:pPr algn="ctr"/>
            <a:endParaRPr lang="en-US" sz="2400" dirty="0">
              <a:latin typeface="HelloDeanna" panose="02000603000000000000" pitchFamily="2" charset="0"/>
              <a:ea typeface="HelloDeanna" panose="02000603000000000000" pitchFamily="2" charset="0"/>
            </a:endParaRPr>
          </a:p>
          <a:p>
            <a:pPr marL="342900" indent="-342900" algn="ctr">
              <a:buFont typeface="Arial" panose="020B0604020202020204" pitchFamily="34" charset="0"/>
              <a:buChar char="•"/>
            </a:pPr>
            <a:r>
              <a:rPr lang="en-US" sz="2400" dirty="0">
                <a:latin typeface="HelloDeanna" panose="02000603000000000000" pitchFamily="2" charset="0"/>
                <a:ea typeface="HelloDeanna" panose="02000603000000000000" pitchFamily="2" charset="0"/>
              </a:rPr>
              <a:t>I have my BA from Lewis University and my Masters Degree in Reading from Governor’s State.</a:t>
            </a:r>
          </a:p>
          <a:p>
            <a:pPr algn="ctr"/>
            <a:endParaRPr lang="en-US" sz="2400" dirty="0">
              <a:latin typeface="HelloDeanna" panose="02000603000000000000" pitchFamily="2" charset="0"/>
              <a:ea typeface="HelloDeanna" panose="02000603000000000000" pitchFamily="2" charset="0"/>
            </a:endParaRPr>
          </a:p>
          <a:p>
            <a:pPr marL="342900" indent="-342900" algn="ctr">
              <a:buFont typeface="Arial" panose="020B0604020202020204" pitchFamily="34" charset="0"/>
              <a:buChar char="•"/>
            </a:pPr>
            <a:r>
              <a:rPr lang="en-US" sz="2400" dirty="0">
                <a:latin typeface="HelloDeanna" panose="02000603000000000000" pitchFamily="2" charset="0"/>
                <a:ea typeface="HelloDeanna" panose="02000603000000000000" pitchFamily="2" charset="0"/>
              </a:rPr>
              <a:t>In my teaching career I have taught many different grade levels and I was also a Reading Specialist.</a:t>
            </a:r>
          </a:p>
          <a:p>
            <a:pPr algn="ctr"/>
            <a:endParaRPr lang="en-US" sz="2400" dirty="0">
              <a:latin typeface="HelloDeanna" panose="02000603000000000000" pitchFamily="2" charset="0"/>
              <a:ea typeface="HelloDeanna" panose="02000603000000000000" pitchFamily="2" charset="0"/>
            </a:endParaRPr>
          </a:p>
          <a:p>
            <a:pPr marL="342900" indent="-342900" algn="ctr">
              <a:buFont typeface="Arial" panose="020B0604020202020204" pitchFamily="34" charset="0"/>
              <a:buChar char="•"/>
            </a:pPr>
            <a:r>
              <a:rPr lang="en-US" sz="2400" dirty="0">
                <a:latin typeface="HelloDeanna" panose="02000603000000000000" pitchFamily="2" charset="0"/>
                <a:ea typeface="HelloDeanna" panose="02000603000000000000" pitchFamily="2" charset="0"/>
              </a:rPr>
              <a:t>I have a 2 sons.  My youngest is in </a:t>
            </a:r>
          </a:p>
          <a:p>
            <a:pPr algn="ctr"/>
            <a:r>
              <a:rPr lang="en-US" sz="2400" dirty="0">
                <a:latin typeface="HelloDeanna" panose="02000603000000000000" pitchFamily="2" charset="0"/>
                <a:ea typeface="HelloDeanna" panose="02000603000000000000" pitchFamily="2" charset="0"/>
              </a:rPr>
              <a:t>8</a:t>
            </a:r>
            <a:r>
              <a:rPr lang="en-US" sz="2400" baseline="30000" dirty="0">
                <a:latin typeface="HelloDeanna" panose="02000603000000000000" pitchFamily="2" charset="0"/>
                <a:ea typeface="HelloDeanna" panose="02000603000000000000" pitchFamily="2" charset="0"/>
              </a:rPr>
              <a:t>th</a:t>
            </a:r>
            <a:r>
              <a:rPr lang="en-US" sz="2400" dirty="0">
                <a:latin typeface="HelloDeanna" panose="02000603000000000000" pitchFamily="2" charset="0"/>
                <a:ea typeface="HelloDeanna" panose="02000603000000000000" pitchFamily="2" charset="0"/>
              </a:rPr>
              <a:t> grade at SHJH.</a:t>
            </a:r>
            <a:endParaRPr lang="en-US" sz="1200" dirty="0">
              <a:latin typeface="HelloFirstieSquisht" panose="02000603000000000000" pitchFamily="2" charset="0"/>
              <a:ea typeface="HelloFirstieSquisht" panose="02000603000000000000" pitchFamily="2" charset="0"/>
            </a:endParaRP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46141"/>
            <a:ext cx="1620812" cy="2425924"/>
          </a:xfrm>
          <a:prstGeom prst="rect">
            <a:avLst/>
          </a:prstGeom>
        </p:spPr>
      </p:pic>
      <p:pic>
        <p:nvPicPr>
          <p:cNvPr id="5" name="Picture 4">
            <a:extLst>
              <a:ext uri="{FF2B5EF4-FFF2-40B4-BE49-F238E27FC236}">
                <a16:creationId xmlns:a16="http://schemas.microsoft.com/office/drawing/2014/main" id="{355701BC-7384-4C16-8880-A282C6A4F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506" y="4646141"/>
            <a:ext cx="1835807" cy="2051222"/>
          </a:xfrm>
          <a:prstGeom prst="rect">
            <a:avLst/>
          </a:prstGeom>
        </p:spPr>
      </p:pic>
    </p:spTree>
    <p:extLst>
      <p:ext uri="{BB962C8B-B14F-4D97-AF65-F5344CB8AC3E}">
        <p14:creationId xmlns:p14="http://schemas.microsoft.com/office/powerpoint/2010/main" val="136627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234778"/>
            <a:ext cx="8273142" cy="630194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950" u="sng" dirty="0">
                <a:latin typeface="HelloFirstieSquisht" panose="02000603000000000000" pitchFamily="2" charset="0"/>
                <a:ea typeface="HelloFirstieSquisht" panose="02000603000000000000" pitchFamily="2" charset="0"/>
              </a:rPr>
              <a:t>PBIS</a:t>
            </a:r>
          </a:p>
          <a:p>
            <a:pPr algn="ctr"/>
            <a:endParaRPr lang="en-US" sz="3000" dirty="0">
              <a:latin typeface="HelloDeanna" panose="02000603000000000000" pitchFamily="2" charset="0"/>
              <a:ea typeface="HelloDeanna" panose="02000603000000000000" pitchFamily="2" charset="0"/>
            </a:endParaRPr>
          </a:p>
          <a:p>
            <a:pPr algn="ctr"/>
            <a:r>
              <a:rPr lang="en-US" sz="3000" dirty="0">
                <a:latin typeface="HelloDeanna" panose="02000603000000000000" pitchFamily="2" charset="0"/>
                <a:ea typeface="HelloDeanna" panose="02000603000000000000" pitchFamily="2" charset="0"/>
              </a:rPr>
              <a:t>In our classroom:</a:t>
            </a:r>
          </a:p>
          <a:p>
            <a:pPr algn="ctr"/>
            <a:r>
              <a:rPr lang="en-US" sz="3000" dirty="0">
                <a:latin typeface="HelloDeanna" panose="02000603000000000000" pitchFamily="2" charset="0"/>
                <a:ea typeface="HelloDeanna" panose="02000603000000000000" pitchFamily="2" charset="0"/>
              </a:rPr>
              <a:t>We are…respectful, responsible, </a:t>
            </a:r>
          </a:p>
          <a:p>
            <a:pPr algn="ctr"/>
            <a:r>
              <a:rPr lang="en-US" sz="3000" dirty="0">
                <a:latin typeface="HelloDeanna" panose="02000603000000000000" pitchFamily="2" charset="0"/>
                <a:ea typeface="HelloDeanna" panose="02000603000000000000" pitchFamily="2" charset="0"/>
              </a:rPr>
              <a:t>safe, and ready to learn.</a:t>
            </a:r>
          </a:p>
          <a:p>
            <a:pPr algn="ctr"/>
            <a:endParaRPr lang="en-US" sz="3000" dirty="0">
              <a:latin typeface="HelloDeanna" panose="02000603000000000000" pitchFamily="2" charset="0"/>
              <a:ea typeface="HelloDeanna" panose="02000603000000000000" pitchFamily="2" charset="0"/>
            </a:endParaRPr>
          </a:p>
          <a:p>
            <a:pPr algn="ctr"/>
            <a:r>
              <a:rPr lang="en-US" sz="3000" dirty="0">
                <a:latin typeface="HelloDeanna" panose="02000603000000000000" pitchFamily="2" charset="0"/>
                <a:ea typeface="HelloDeanna" panose="02000603000000000000" pitchFamily="2" charset="0"/>
              </a:rPr>
              <a:t>Your child can earn Eagle Tickets that they can use to buy rewards from our monthly Eagle’s Nest by following those expectations.</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275" y="851287"/>
            <a:ext cx="1420483" cy="1910963"/>
          </a:xfrm>
          <a:prstGeom prst="rect">
            <a:avLst/>
          </a:prstGeom>
        </p:spPr>
      </p:pic>
      <p:pic>
        <p:nvPicPr>
          <p:cNvPr id="5" name="Picture 4">
            <a:extLst>
              <a:ext uri="{FF2B5EF4-FFF2-40B4-BE49-F238E27FC236}">
                <a16:creationId xmlns:a16="http://schemas.microsoft.com/office/drawing/2014/main" id="{355701BC-7384-4C16-8880-A282C6A4F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89140">
            <a:off x="920914" y="1521362"/>
            <a:ext cx="1171298" cy="570812"/>
          </a:xfrm>
          <a:prstGeom prst="rect">
            <a:avLst/>
          </a:prstGeom>
        </p:spPr>
      </p:pic>
    </p:spTree>
    <p:extLst>
      <p:ext uri="{BB962C8B-B14F-4D97-AF65-F5344CB8AC3E}">
        <p14:creationId xmlns:p14="http://schemas.microsoft.com/office/powerpoint/2010/main" val="204119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420130"/>
            <a:ext cx="8273142" cy="6141307"/>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950" u="sng" dirty="0">
                <a:latin typeface="HelloFirstieSquisht" panose="02000603000000000000" pitchFamily="2" charset="0"/>
                <a:ea typeface="HelloFirstieSquisht" panose="02000603000000000000" pitchFamily="2" charset="0"/>
              </a:rPr>
              <a:t>Classroom Incentives</a:t>
            </a:r>
          </a:p>
          <a:p>
            <a:pPr algn="ctr"/>
            <a:r>
              <a:rPr lang="en-US" sz="3000" dirty="0">
                <a:latin typeface="HelloDeanna" panose="02000603000000000000" pitchFamily="2" charset="0"/>
                <a:ea typeface="HelloDeanna" panose="02000603000000000000" pitchFamily="2" charset="0"/>
              </a:rPr>
              <a:t>I have many ways your child can earn rewards in our classroom.  Some of these are :</a:t>
            </a:r>
          </a:p>
          <a:p>
            <a:pPr marL="428625" indent="-428625" algn="ctr">
              <a:buFont typeface="Arial" panose="020B0604020202020204" pitchFamily="34" charset="0"/>
              <a:buChar char="•"/>
            </a:pPr>
            <a:r>
              <a:rPr lang="en-US" sz="3000" dirty="0">
                <a:latin typeface="HelloDeanna" panose="02000603000000000000" pitchFamily="2" charset="0"/>
                <a:ea typeface="HelloDeanna" panose="02000603000000000000" pitchFamily="2" charset="0"/>
              </a:rPr>
              <a:t>Brag Tags</a:t>
            </a:r>
          </a:p>
          <a:p>
            <a:pPr marL="428625" indent="-428625" algn="ctr">
              <a:buFont typeface="Arial" panose="020B0604020202020204" pitchFamily="34" charset="0"/>
              <a:buChar char="•"/>
            </a:pPr>
            <a:r>
              <a:rPr lang="en-US" sz="3000" dirty="0">
                <a:latin typeface="HelloDeanna" panose="02000603000000000000" pitchFamily="2" charset="0"/>
                <a:ea typeface="HelloDeanna" panose="02000603000000000000" pitchFamily="2" charset="0"/>
              </a:rPr>
              <a:t>Class Marble Parties</a:t>
            </a:r>
          </a:p>
          <a:p>
            <a:pPr marL="428625" indent="-428625" algn="ctr">
              <a:buFont typeface="Arial" panose="020B0604020202020204" pitchFamily="34" charset="0"/>
              <a:buChar char="•"/>
            </a:pPr>
            <a:r>
              <a:rPr lang="en-US" sz="3000" dirty="0">
                <a:latin typeface="HelloDeanna" panose="02000603000000000000" pitchFamily="2" charset="0"/>
                <a:ea typeface="HelloDeanna" panose="02000603000000000000" pitchFamily="2" charset="0"/>
              </a:rPr>
              <a:t>Gems for Behavior Clips</a:t>
            </a:r>
          </a:p>
          <a:p>
            <a:pPr marL="428625" indent="-428625" algn="ctr">
              <a:buFont typeface="Arial" panose="020B0604020202020204" pitchFamily="34" charset="0"/>
              <a:buChar char="•"/>
            </a:pPr>
            <a:r>
              <a:rPr lang="en-US" sz="3000" dirty="0">
                <a:latin typeface="HelloDeanna" panose="02000603000000000000" pitchFamily="2" charset="0"/>
                <a:ea typeface="HelloDeanna" panose="02000603000000000000" pitchFamily="2" charset="0"/>
              </a:rPr>
              <a:t>Monthly Homework Club</a:t>
            </a:r>
          </a:p>
          <a:p>
            <a:pPr marL="428625" indent="-428625" algn="ctr">
              <a:buFont typeface="Arial" panose="020B0604020202020204" pitchFamily="34" charset="0"/>
              <a:buChar char="•"/>
            </a:pPr>
            <a:r>
              <a:rPr lang="en-US" sz="3000" dirty="0">
                <a:latin typeface="HelloDeanna" panose="02000603000000000000" pitchFamily="2" charset="0"/>
                <a:ea typeface="HelloDeanna" panose="02000603000000000000" pitchFamily="2" charset="0"/>
              </a:rPr>
              <a:t>VIP Group</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7" y="4437022"/>
            <a:ext cx="2631874" cy="2124415"/>
          </a:xfrm>
          <a:prstGeom prst="rect">
            <a:avLst/>
          </a:prstGeom>
        </p:spPr>
      </p:pic>
      <p:pic>
        <p:nvPicPr>
          <p:cNvPr id="7" name="Picture 6">
            <a:extLst>
              <a:ext uri="{FF2B5EF4-FFF2-40B4-BE49-F238E27FC236}">
                <a16:creationId xmlns:a16="http://schemas.microsoft.com/office/drawing/2014/main" id="{6C1FD4E3-5CA3-4327-91DA-54D548565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649" y="4089561"/>
            <a:ext cx="2340429" cy="2768439"/>
          </a:xfrm>
          <a:prstGeom prst="rect">
            <a:avLst/>
          </a:prstGeom>
        </p:spPr>
      </p:pic>
    </p:spTree>
    <p:extLst>
      <p:ext uri="{BB962C8B-B14F-4D97-AF65-F5344CB8AC3E}">
        <p14:creationId xmlns:p14="http://schemas.microsoft.com/office/powerpoint/2010/main" val="350976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284205" y="469557"/>
            <a:ext cx="8457023" cy="6166021"/>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500" u="sng" dirty="0">
                <a:latin typeface="HelloFirstieSquisht" panose="02000603000000000000" pitchFamily="2" charset="0"/>
                <a:ea typeface="HelloFirstieSquisht" panose="02000603000000000000" pitchFamily="2" charset="0"/>
              </a:rPr>
              <a:t>Formative &amp; Summative</a:t>
            </a:r>
          </a:p>
          <a:p>
            <a:r>
              <a:rPr lang="en-US" sz="2400" dirty="0">
                <a:latin typeface="HelloDeanna" panose="02000603000000000000" pitchFamily="2" charset="0"/>
                <a:ea typeface="HelloDeanna" panose="02000603000000000000" pitchFamily="2" charset="0"/>
              </a:rPr>
              <a:t>	</a:t>
            </a:r>
          </a:p>
          <a:p>
            <a:r>
              <a:rPr lang="en-US" sz="2400" dirty="0">
                <a:latin typeface="HelloDeanna" panose="02000603000000000000" pitchFamily="2" charset="0"/>
                <a:ea typeface="HelloDeanna" panose="02000603000000000000" pitchFamily="2" charset="0"/>
              </a:rPr>
              <a:t>     Our district uses formative and summative assessments.  Formative assessments are 25% of your child’s grade..  Some formative examples are:  classwork and homework.  Think of formative assessments as your child’s daily practice.</a:t>
            </a:r>
          </a:p>
          <a:p>
            <a:endParaRPr lang="en-US" sz="2400" dirty="0">
              <a:latin typeface="HelloDeanna" panose="02000603000000000000" pitchFamily="2" charset="0"/>
              <a:ea typeface="HelloDeanna" panose="02000603000000000000" pitchFamily="2" charset="0"/>
            </a:endParaRPr>
          </a:p>
          <a:p>
            <a:r>
              <a:rPr lang="en-US" sz="2400" dirty="0">
                <a:latin typeface="HelloDeanna" panose="02000603000000000000" pitchFamily="2" charset="0"/>
                <a:ea typeface="HelloDeanna" panose="02000603000000000000" pitchFamily="2" charset="0"/>
              </a:rPr>
              <a:t>	Summative assessments are 75% of your child’s grade.  Summative examples are:  chapter tests, quizzes, and projects.  Think of summative assessments as the test they have at the end of the unit/chapter. </a:t>
            </a:r>
          </a:p>
          <a:p>
            <a:endParaRPr lang="en-US" sz="2400" dirty="0">
              <a:latin typeface="HelloDeanna" panose="02000603000000000000" pitchFamily="2" charset="0"/>
              <a:ea typeface="HelloDeanna" panose="02000603000000000000" pitchFamily="2" charset="0"/>
            </a:endParaRPr>
          </a:p>
          <a:p>
            <a:r>
              <a:rPr lang="en-US" sz="2400" dirty="0">
                <a:latin typeface="HelloDeanna" panose="02000603000000000000" pitchFamily="2" charset="0"/>
                <a:ea typeface="HelloDeanna" panose="02000603000000000000" pitchFamily="2" charset="0"/>
              </a:rPr>
              <a:t> </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74840">
            <a:off x="7739465" y="4552456"/>
            <a:ext cx="977577" cy="1573130"/>
          </a:xfrm>
          <a:prstGeom prst="rect">
            <a:avLst/>
          </a:prstGeom>
        </p:spPr>
      </p:pic>
    </p:spTree>
    <p:extLst>
      <p:ext uri="{BB962C8B-B14F-4D97-AF65-F5344CB8AC3E}">
        <p14:creationId xmlns:p14="http://schemas.microsoft.com/office/powerpoint/2010/main" val="100275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138545" y="193965"/>
            <a:ext cx="8769928" cy="644161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fontAlgn="base"/>
            <a:r>
              <a:rPr lang="en-US" sz="3200" b="1" u="sng" dirty="0">
                <a:latin typeface="HelloDeanna" panose="02000603000000000000" pitchFamily="2" charset="0"/>
                <a:ea typeface="HelloDeanna" panose="02000603000000000000" pitchFamily="2" charset="0"/>
              </a:rPr>
              <a:t>3rd and 4th Grade Grading and Assessment Policy</a:t>
            </a:r>
            <a:r>
              <a:rPr lang="en-US" sz="3200" b="1" dirty="0">
                <a:latin typeface="HelloDeanna" panose="02000603000000000000" pitchFamily="2" charset="0"/>
                <a:ea typeface="HelloDeanna" panose="02000603000000000000" pitchFamily="2" charset="0"/>
              </a:rPr>
              <a:t>  </a:t>
            </a:r>
          </a:p>
          <a:p>
            <a:pPr fontAlgn="base"/>
            <a:r>
              <a:rPr lang="en-US" sz="2000" dirty="0">
                <a:latin typeface="HelloDeanna" panose="02000603000000000000" pitchFamily="2" charset="0"/>
                <a:ea typeface="HelloDeanna" panose="02000603000000000000" pitchFamily="2" charset="0"/>
              </a:rPr>
              <a:t>     </a:t>
            </a:r>
            <a:r>
              <a:rPr lang="en-US" sz="2400" dirty="0">
                <a:latin typeface="HelloDeanna" panose="02000603000000000000" pitchFamily="2" charset="0"/>
                <a:ea typeface="HelloDeanna" panose="02000603000000000000" pitchFamily="2" charset="0"/>
              </a:rPr>
              <a:t>A new grade scale has been created to better reflect student growth.  The reporting system has been adjusted to equalize the influence of each score. The following now applies to the grade scale: </a:t>
            </a:r>
          </a:p>
          <a:p>
            <a:pPr algn="ctr" fontAlgn="base"/>
            <a:r>
              <a:rPr lang="en-US" sz="2400" dirty="0">
                <a:latin typeface="HelloDeanna" panose="02000603000000000000" pitchFamily="2" charset="0"/>
                <a:ea typeface="HelloDeanna" panose="02000603000000000000" pitchFamily="2" charset="0"/>
              </a:rPr>
              <a:t>100-90   A </a:t>
            </a:r>
          </a:p>
          <a:p>
            <a:pPr algn="ctr" fontAlgn="base"/>
            <a:r>
              <a:rPr lang="en-US" sz="2400" dirty="0">
                <a:latin typeface="HelloDeanna" panose="02000603000000000000" pitchFamily="2" charset="0"/>
                <a:ea typeface="HelloDeanna" panose="02000603000000000000" pitchFamily="2" charset="0"/>
              </a:rPr>
              <a:t>89-80     B </a:t>
            </a:r>
          </a:p>
          <a:p>
            <a:pPr algn="ctr" fontAlgn="base"/>
            <a:r>
              <a:rPr lang="en-US" sz="2400" dirty="0">
                <a:latin typeface="HelloDeanna" panose="02000603000000000000" pitchFamily="2" charset="0"/>
                <a:ea typeface="HelloDeanna" panose="02000603000000000000" pitchFamily="2" charset="0"/>
              </a:rPr>
              <a:t>79-70     C </a:t>
            </a:r>
          </a:p>
          <a:p>
            <a:pPr algn="ctr" fontAlgn="base"/>
            <a:r>
              <a:rPr lang="en-US" sz="2400" dirty="0">
                <a:latin typeface="HelloDeanna" panose="02000603000000000000" pitchFamily="2" charset="0"/>
                <a:ea typeface="HelloDeanna" panose="02000603000000000000" pitchFamily="2" charset="0"/>
              </a:rPr>
              <a:t>69-60     D  </a:t>
            </a:r>
          </a:p>
          <a:p>
            <a:pPr algn="ctr" fontAlgn="base"/>
            <a:r>
              <a:rPr lang="en-US" sz="2400" dirty="0">
                <a:latin typeface="HelloDeanna" panose="02000603000000000000" pitchFamily="2" charset="0"/>
                <a:ea typeface="HelloDeanna" panose="02000603000000000000" pitchFamily="2" charset="0"/>
              </a:rPr>
              <a:t>59-50     F </a:t>
            </a:r>
          </a:p>
          <a:p>
            <a:pPr fontAlgn="base"/>
            <a:endParaRPr lang="en-US" sz="2400" dirty="0">
              <a:latin typeface="HelloDeanna" panose="02000603000000000000" pitchFamily="2" charset="0"/>
              <a:ea typeface="HelloDeanna" panose="02000603000000000000" pitchFamily="2" charset="0"/>
            </a:endParaRPr>
          </a:p>
          <a:p>
            <a:pPr fontAlgn="base"/>
            <a:r>
              <a:rPr lang="en-US" sz="2400" dirty="0">
                <a:latin typeface="HelloDeanna" panose="02000603000000000000" pitchFamily="2" charset="0"/>
                <a:ea typeface="HelloDeanna" panose="02000603000000000000" pitchFamily="2" charset="0"/>
              </a:rPr>
              <a:t>     We learn by making mistakes so the lowest possible score a student will receive on a summative assessment will be a 50%.   If a student’s final score falls below a 50%, a 50% will count as the final score but the actual score may be listed in the comment section of the assignment in PowerSchool.</a:t>
            </a:r>
          </a:p>
          <a:p>
            <a:pPr fontAlgn="base"/>
            <a:endParaRPr lang="en-US" sz="2400" dirty="0">
              <a:latin typeface="HelloDeanna" panose="02000603000000000000" pitchFamily="2" charset="0"/>
              <a:ea typeface="HelloDeanna" panose="02000603000000000000" pitchFamily="2" charset="0"/>
            </a:endParaRP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74840">
            <a:off x="9570958" y="3648116"/>
            <a:ext cx="977577" cy="1573130"/>
          </a:xfrm>
          <a:prstGeom prst="rect">
            <a:avLst/>
          </a:prstGeom>
        </p:spPr>
      </p:pic>
    </p:spTree>
    <p:extLst>
      <p:ext uri="{BB962C8B-B14F-4D97-AF65-F5344CB8AC3E}">
        <p14:creationId xmlns:p14="http://schemas.microsoft.com/office/powerpoint/2010/main" val="351965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138545" y="193965"/>
            <a:ext cx="8769928" cy="644161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fontAlgn="base"/>
            <a:r>
              <a:rPr lang="en-US" sz="2800" b="1" u="sng" dirty="0">
                <a:latin typeface="HelloDeanna" panose="02000603000000000000" pitchFamily="2" charset="0"/>
                <a:ea typeface="HelloDeanna" panose="02000603000000000000" pitchFamily="2" charset="0"/>
              </a:rPr>
              <a:t>3rd and 4th Grade Assessment Retake Policy</a:t>
            </a:r>
            <a:r>
              <a:rPr lang="en-US" sz="2400" b="1" dirty="0">
                <a:latin typeface="HelloDeanna" panose="02000603000000000000" pitchFamily="2" charset="0"/>
                <a:ea typeface="HelloDeanna" panose="02000603000000000000" pitchFamily="2" charset="0"/>
              </a:rPr>
              <a:t>  </a:t>
            </a:r>
          </a:p>
          <a:p>
            <a:pPr fontAlgn="base"/>
            <a:r>
              <a:rPr lang="en-US" dirty="0">
                <a:latin typeface="HelloDeanna" panose="02000603000000000000" pitchFamily="2" charset="0"/>
                <a:ea typeface="HelloDeanna" panose="02000603000000000000" pitchFamily="2" charset="0"/>
              </a:rPr>
              <a:t>     </a:t>
            </a:r>
            <a:r>
              <a:rPr lang="en-US" sz="2200" dirty="0">
                <a:latin typeface="HelloDeanna" panose="02000603000000000000" pitchFamily="2" charset="0"/>
                <a:ea typeface="HelloDeanna" panose="02000603000000000000" pitchFamily="2" charset="0"/>
              </a:rPr>
              <a:t>Third and fourth grade teachers believe that learning is a priority and a process.  In an effort to promote student growth, teachers are allowing students the opportunity to retake certain summative assessments completed in school.  The following retake procedures apply: </a:t>
            </a:r>
          </a:p>
          <a:p>
            <a:pPr marL="342900" indent="-342900" fontAlgn="base">
              <a:buFont typeface="Arial" panose="020B0604020202020204" pitchFamily="34" charset="0"/>
              <a:buChar char="•"/>
            </a:pPr>
            <a:r>
              <a:rPr lang="en-US" sz="2200" dirty="0">
                <a:latin typeface="HelloDeanna" panose="02000603000000000000" pitchFamily="2" charset="0"/>
                <a:ea typeface="HelloDeanna" panose="02000603000000000000" pitchFamily="2" charset="0"/>
              </a:rPr>
              <a:t> All D or F scores on a Summative assessment WILL be reassessed one time.  </a:t>
            </a:r>
          </a:p>
          <a:p>
            <a:pPr marL="342900" indent="-342900" fontAlgn="base">
              <a:buFont typeface="Arial" panose="020B0604020202020204" pitchFamily="34" charset="0"/>
              <a:buChar char="•"/>
            </a:pPr>
            <a:r>
              <a:rPr lang="en-US" sz="2200" dirty="0">
                <a:latin typeface="HelloDeanna" panose="02000603000000000000" pitchFamily="2" charset="0"/>
                <a:ea typeface="HelloDeanna" panose="02000603000000000000" pitchFamily="2" charset="0"/>
              </a:rPr>
              <a:t>Students who score an A, B, or C on a Summative assessment will have the opportunity for a retake assessment once per quarter per subject.   </a:t>
            </a:r>
          </a:p>
          <a:p>
            <a:pPr marL="342900" indent="-342900" fontAlgn="base">
              <a:buFont typeface="Arial" panose="020B0604020202020204" pitchFamily="34" charset="0"/>
              <a:buChar char="•"/>
            </a:pPr>
            <a:r>
              <a:rPr lang="en-US" sz="2200" dirty="0">
                <a:latin typeface="HelloDeanna" panose="02000603000000000000" pitchFamily="2" charset="0"/>
                <a:ea typeface="HelloDeanna" panose="02000603000000000000" pitchFamily="2" charset="0"/>
              </a:rPr>
              <a:t>For any reassessment, the most recent score will be recorded as per district policy.   </a:t>
            </a:r>
          </a:p>
          <a:p>
            <a:pPr marL="342900" indent="-342900" fontAlgn="base">
              <a:buFont typeface="Arial" panose="020B0604020202020204" pitchFamily="34" charset="0"/>
              <a:buChar char="•"/>
            </a:pPr>
            <a:r>
              <a:rPr lang="en-US" sz="2200" dirty="0">
                <a:latin typeface="HelloDeanna" panose="02000603000000000000" pitchFamily="2" charset="0"/>
                <a:ea typeface="HelloDeanna" panose="02000603000000000000" pitchFamily="2" charset="0"/>
              </a:rPr>
              <a:t>For scores of A, B, or C a parent must request a reassessment in writing within 2 days of receiving the assessment. </a:t>
            </a:r>
          </a:p>
          <a:p>
            <a:pPr marL="342900" indent="-342900" fontAlgn="base">
              <a:buFont typeface="Arial" panose="020B0604020202020204" pitchFamily="34" charset="0"/>
              <a:buChar char="•"/>
            </a:pPr>
            <a:r>
              <a:rPr lang="en-US" sz="2200" dirty="0">
                <a:latin typeface="HelloDeanna" panose="02000603000000000000" pitchFamily="2" charset="0"/>
                <a:ea typeface="HelloDeanna" panose="02000603000000000000" pitchFamily="2" charset="0"/>
              </a:rPr>
              <a:t>Once a teacher receives a reassessment request from a parent, the teacher will notify the parent when the reassessment will take place.  </a:t>
            </a:r>
          </a:p>
          <a:p>
            <a:endParaRPr lang="en-US" sz="2400" dirty="0">
              <a:latin typeface="HelloDeanna" panose="02000603000000000000" pitchFamily="2" charset="0"/>
              <a:ea typeface="HelloDeanna" panose="02000603000000000000" pitchFamily="2" charset="0"/>
            </a:endParaRPr>
          </a:p>
          <a:p>
            <a:r>
              <a:rPr lang="en-US" sz="2400" dirty="0">
                <a:latin typeface="HelloDeanna" panose="02000603000000000000" pitchFamily="2" charset="0"/>
                <a:ea typeface="HelloDeanna" panose="02000603000000000000" pitchFamily="2" charset="0"/>
              </a:rPr>
              <a:t> </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74840">
            <a:off x="9570958" y="3648116"/>
            <a:ext cx="977577" cy="1573130"/>
          </a:xfrm>
          <a:prstGeom prst="rect">
            <a:avLst/>
          </a:prstGeom>
        </p:spPr>
      </p:pic>
    </p:spTree>
    <p:extLst>
      <p:ext uri="{BB962C8B-B14F-4D97-AF65-F5344CB8AC3E}">
        <p14:creationId xmlns:p14="http://schemas.microsoft.com/office/powerpoint/2010/main" val="93098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401783"/>
            <a:ext cx="8273142" cy="5902036"/>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050" u="sng" dirty="0">
                <a:latin typeface="HelloFirstieSquisht" panose="02000603000000000000" pitchFamily="2" charset="0"/>
                <a:ea typeface="HelloFirstieSquisht" panose="02000603000000000000" pitchFamily="2" charset="0"/>
              </a:rPr>
              <a:t>Homework</a:t>
            </a:r>
          </a:p>
          <a:p>
            <a:pPr algn="ctr"/>
            <a:endParaRPr lang="en-US" u="sng" dirty="0">
              <a:latin typeface="HelloFirstieSquisht" panose="02000603000000000000" pitchFamily="2" charset="0"/>
              <a:ea typeface="HelloFirstieSquisht" panose="02000603000000000000" pitchFamily="2" charset="0"/>
            </a:endParaRPr>
          </a:p>
          <a:p>
            <a:r>
              <a:rPr lang="en-US" sz="2400" dirty="0">
                <a:latin typeface="HelloDeanna" panose="02000603000000000000" pitchFamily="2" charset="0"/>
                <a:ea typeface="HelloDeanna" panose="02000603000000000000" pitchFamily="2" charset="0"/>
              </a:rPr>
              <a:t>	Homework assignments reinforce and/or enrich class instruction.  Homework is given Monday thru Thursday.  I also expect the children to read each night (a reading calendar will go home each month that your child will need to turn in to me at the end of the month).  Once we start multiplication, I also expect all children to practice math facts each night.</a:t>
            </a:r>
          </a:p>
          <a:p>
            <a:r>
              <a:rPr lang="en-US" sz="2400" dirty="0">
                <a:latin typeface="HelloDeanna" panose="02000603000000000000" pitchFamily="2" charset="0"/>
                <a:ea typeface="HelloDeanna" panose="02000603000000000000" pitchFamily="2" charset="0"/>
              </a:rPr>
              <a:t>	</a:t>
            </a:r>
          </a:p>
          <a:p>
            <a:r>
              <a:rPr lang="en-US" sz="2400" dirty="0">
                <a:latin typeface="HelloDeanna" panose="02000603000000000000" pitchFamily="2" charset="0"/>
                <a:ea typeface="HelloDeanna" panose="02000603000000000000" pitchFamily="2" charset="0"/>
              </a:rPr>
              <a:t>	Turning in homework each night earns a spot in my Monthly Homework Club.</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 y="857250"/>
            <a:ext cx="1942040" cy="1479975"/>
          </a:xfrm>
          <a:prstGeom prst="rect">
            <a:avLst/>
          </a:prstGeom>
        </p:spPr>
      </p:pic>
    </p:spTree>
    <p:extLst>
      <p:ext uri="{BB962C8B-B14F-4D97-AF65-F5344CB8AC3E}">
        <p14:creationId xmlns:p14="http://schemas.microsoft.com/office/powerpoint/2010/main" val="257130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2F029-73CE-4135-8737-DF33C00B0D38}"/>
              </a:ext>
            </a:extLst>
          </p:cNvPr>
          <p:cNvSpPr/>
          <p:nvPr/>
        </p:nvSpPr>
        <p:spPr>
          <a:xfrm>
            <a:off x="468086" y="304801"/>
            <a:ext cx="8273142" cy="6276108"/>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4050" u="sng" dirty="0">
                <a:latin typeface="HelloFirstieSquisht" panose="02000603000000000000" pitchFamily="2" charset="0"/>
                <a:ea typeface="HelloFirstieSquisht" panose="02000603000000000000" pitchFamily="2" charset="0"/>
              </a:rPr>
              <a:t>Reading</a:t>
            </a:r>
          </a:p>
          <a:p>
            <a:pPr algn="ctr"/>
            <a:endParaRPr lang="en-US" sz="2400" dirty="0">
              <a:latin typeface="HelloDeanna" panose="02000603000000000000" pitchFamily="2" charset="0"/>
              <a:ea typeface="HelloDeanna" panose="02000603000000000000" pitchFamily="2" charset="0"/>
            </a:endParaRPr>
          </a:p>
          <a:p>
            <a:r>
              <a:rPr lang="en-US" sz="2400" dirty="0">
                <a:latin typeface="HelloDeanna" panose="02000603000000000000" pitchFamily="2" charset="0"/>
                <a:ea typeface="HelloDeanna" panose="02000603000000000000" pitchFamily="2" charset="0"/>
              </a:rPr>
              <a:t>	We use Journeys as our reading curriculum.  We will focus on one story for 2 weeks.  This will give the students time to explore the anchor text, supplemental text, and the leveled readers for each story.  This will also give the students many opportunities to explore the story skills before we take the story summative.  We will use tablets to take the assessment online using ThinkCentral.  You can log in and see the score your child received on the assessment or you can see it posted in PowerSchool.</a:t>
            </a:r>
          </a:p>
          <a:p>
            <a:r>
              <a:rPr lang="en-US" sz="2400" dirty="0">
                <a:latin typeface="HelloDeanna" panose="02000603000000000000" pitchFamily="2" charset="0"/>
                <a:ea typeface="HelloDeanna" panose="02000603000000000000" pitchFamily="2" charset="0"/>
              </a:rPr>
              <a:t>    </a:t>
            </a:r>
          </a:p>
          <a:p>
            <a:r>
              <a:rPr lang="en-US" sz="2400" dirty="0">
                <a:latin typeface="HelloDeanna" panose="02000603000000000000" pitchFamily="2" charset="0"/>
                <a:ea typeface="HelloDeanna" panose="02000603000000000000" pitchFamily="2" charset="0"/>
              </a:rPr>
              <a:t>     Reading has now been added into the category of ELA on the report card.</a:t>
            </a:r>
          </a:p>
        </p:txBody>
      </p:sp>
      <p:pic>
        <p:nvPicPr>
          <p:cNvPr id="6" name="Picture 5">
            <a:extLst>
              <a:ext uri="{FF2B5EF4-FFF2-40B4-BE49-F238E27FC236}">
                <a16:creationId xmlns:a16="http://schemas.microsoft.com/office/drawing/2014/main" id="{640BCFE2-41D4-461F-8053-DBB4D19F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72" y="150685"/>
            <a:ext cx="1384464" cy="1505618"/>
          </a:xfrm>
          <a:prstGeom prst="rect">
            <a:avLst/>
          </a:prstGeom>
        </p:spPr>
      </p:pic>
      <p:pic>
        <p:nvPicPr>
          <p:cNvPr id="5" name="Picture 4">
            <a:extLst>
              <a:ext uri="{FF2B5EF4-FFF2-40B4-BE49-F238E27FC236}">
                <a16:creationId xmlns:a16="http://schemas.microsoft.com/office/drawing/2014/main" id="{2B519BFC-FEA1-4A65-A826-4D52F4CC8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145" y="150685"/>
            <a:ext cx="1069769" cy="1529397"/>
          </a:xfrm>
          <a:prstGeom prst="rect">
            <a:avLst/>
          </a:prstGeom>
        </p:spPr>
      </p:pic>
    </p:spTree>
    <p:extLst>
      <p:ext uri="{BB962C8B-B14F-4D97-AF65-F5344CB8AC3E}">
        <p14:creationId xmlns:p14="http://schemas.microsoft.com/office/powerpoint/2010/main" val="297426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362</Words>
  <Application>Microsoft Office PowerPoint</Application>
  <PresentationFormat>On-screen Show (4:3)</PresentationFormat>
  <Paragraphs>105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HelloDeanna</vt:lpstr>
      <vt:lpstr>HelloFirstieSquisht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Schimke</dc:creator>
  <cp:lastModifiedBy>Tracey Schimke</cp:lastModifiedBy>
  <cp:revision>14</cp:revision>
  <cp:lastPrinted>2017-09-07T13:23:56Z</cp:lastPrinted>
  <dcterms:created xsi:type="dcterms:W3CDTF">2017-09-02T01:08:35Z</dcterms:created>
  <dcterms:modified xsi:type="dcterms:W3CDTF">2018-08-25T23:43:58Z</dcterms:modified>
</cp:coreProperties>
</file>