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4"/>
  </p:sldMasterIdLst>
  <p:notesMasterIdLst>
    <p:notesMasterId r:id="rId12"/>
  </p:notesMasterIdLst>
  <p:sldIdLst>
    <p:sldId id="513" r:id="rId5"/>
    <p:sldId id="519" r:id="rId6"/>
    <p:sldId id="518" r:id="rId7"/>
    <p:sldId id="514" r:id="rId8"/>
    <p:sldId id="515" r:id="rId9"/>
    <p:sldId id="516" r:id="rId10"/>
    <p:sldId id="517" r:id="rId11"/>
  </p:sldIdLst>
  <p:sldSz cx="7772400" cy="10058400"/>
  <p:notesSz cx="7019925" cy="9305925"/>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Gothic" panose="020B0502020202020204" pitchFamily="34" charset="0"/>
      <p:regular r:id="rId19"/>
      <p:bold r:id="rId20"/>
      <p:italic r:id="rId21"/>
      <p:boldItalic r:id="rId22"/>
    </p:embeddedFont>
    <p:embeddedFont>
      <p:font typeface="KG Summer Storm Smooth" panose="020B0604020202020204" charset="0"/>
      <p:regular r:id="rId23"/>
    </p:embeddedFont>
    <p:embeddedFont>
      <p:font typeface="MJSleepSweetly" panose="020B0604020202020204" charset="0"/>
      <p:regular r:id="rId24"/>
    </p:embeddedFont>
    <p:embeddedFont>
      <p:font typeface="PBPeppermintMocha" panose="02000603000000000000" pitchFamily="2" charset="0"/>
      <p:regular r:id="rId25"/>
    </p:embeddedFont>
    <p:embeddedFont>
      <p:font typeface="PBPerfectLatte" panose="02000603000000000000" pitchFamily="2"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F7BD"/>
    <a:srgbClr val="FAC6E7"/>
    <a:srgbClr val="CDFAFF"/>
    <a:srgbClr val="E6E6E6"/>
    <a:srgbClr val="A9FBBD"/>
    <a:srgbClr val="DDA6F0"/>
    <a:srgbClr val="A1EBFC"/>
    <a:srgbClr val="6AD6F0"/>
    <a:srgbClr val="B6FCE6"/>
    <a:srgbClr val="FDE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5" autoAdjust="0"/>
  </p:normalViewPr>
  <p:slideViewPr>
    <p:cSldViewPr snapToGrid="0">
      <p:cViewPr>
        <p:scale>
          <a:sx n="92" d="100"/>
          <a:sy n="92" d="100"/>
        </p:scale>
        <p:origin x="1152" y="-11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41650" cy="466725"/>
          </a:xfrm>
          <a:prstGeom prst="rect">
            <a:avLst/>
          </a:prstGeom>
        </p:spPr>
        <p:txBody>
          <a:bodyPr vert="horz" lIns="91422" tIns="45712" rIns="91422" bIns="45712" rtlCol="0"/>
          <a:lstStyle>
            <a:lvl1pPr algn="l">
              <a:defRPr sz="1200"/>
            </a:lvl1pPr>
          </a:lstStyle>
          <a:p>
            <a:endParaRPr lang="en-US" dirty="0"/>
          </a:p>
        </p:txBody>
      </p:sp>
      <p:sp>
        <p:nvSpPr>
          <p:cNvPr id="3" name="Date Placeholder 2"/>
          <p:cNvSpPr>
            <a:spLocks noGrp="1"/>
          </p:cNvSpPr>
          <p:nvPr>
            <p:ph type="dt" idx="1"/>
          </p:nvPr>
        </p:nvSpPr>
        <p:spPr>
          <a:xfrm>
            <a:off x="3976688" y="4"/>
            <a:ext cx="3041650" cy="466725"/>
          </a:xfrm>
          <a:prstGeom prst="rect">
            <a:avLst/>
          </a:prstGeom>
        </p:spPr>
        <p:txBody>
          <a:bodyPr vert="horz" lIns="91422" tIns="45712" rIns="91422" bIns="45712" rtlCol="0"/>
          <a:lstStyle>
            <a:lvl1pPr algn="r">
              <a:defRPr sz="1200"/>
            </a:lvl1pPr>
          </a:lstStyle>
          <a:p>
            <a:fld id="{D21D472E-BFC0-43A9-8BE0-A499724576B4}" type="datetimeFigureOut">
              <a:rPr lang="en-US" smtClean="0"/>
              <a:t>4/7/2020</a:t>
            </a:fld>
            <a:endParaRPr lang="en-US" dirty="0"/>
          </a:p>
        </p:txBody>
      </p:sp>
      <p:sp>
        <p:nvSpPr>
          <p:cNvPr id="4" name="Slide Image Placeholder 3"/>
          <p:cNvSpPr>
            <a:spLocks noGrp="1" noRot="1" noChangeAspect="1"/>
          </p:cNvSpPr>
          <p:nvPr>
            <p:ph type="sldImg" idx="2"/>
          </p:nvPr>
        </p:nvSpPr>
        <p:spPr>
          <a:xfrm>
            <a:off x="2297113" y="1163638"/>
            <a:ext cx="2425700" cy="3140075"/>
          </a:xfrm>
          <a:prstGeom prst="rect">
            <a:avLst/>
          </a:prstGeom>
          <a:noFill/>
          <a:ln w="12700">
            <a:solidFill>
              <a:prstClr val="black"/>
            </a:solidFill>
          </a:ln>
        </p:spPr>
        <p:txBody>
          <a:bodyPr vert="horz" lIns="91422" tIns="45712" rIns="91422" bIns="45712" rtlCol="0" anchor="ctr"/>
          <a:lstStyle/>
          <a:p>
            <a:endParaRPr lang="en-US" dirty="0"/>
          </a:p>
        </p:txBody>
      </p:sp>
      <p:sp>
        <p:nvSpPr>
          <p:cNvPr id="5" name="Notes Placeholder 4"/>
          <p:cNvSpPr>
            <a:spLocks noGrp="1"/>
          </p:cNvSpPr>
          <p:nvPr>
            <p:ph type="body" sz="quarter" idx="3"/>
          </p:nvPr>
        </p:nvSpPr>
        <p:spPr>
          <a:xfrm>
            <a:off x="701675" y="4478342"/>
            <a:ext cx="5616575" cy="3663950"/>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4"/>
            <a:ext cx="3041650" cy="466725"/>
          </a:xfrm>
          <a:prstGeom prst="rect">
            <a:avLst/>
          </a:prstGeom>
        </p:spPr>
        <p:txBody>
          <a:bodyPr vert="horz" lIns="91422" tIns="45712" rIns="91422"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688" y="8839204"/>
            <a:ext cx="3041650" cy="466725"/>
          </a:xfrm>
          <a:prstGeom prst="rect">
            <a:avLst/>
          </a:prstGeom>
        </p:spPr>
        <p:txBody>
          <a:bodyPr vert="horz" lIns="91422" tIns="45712" rIns="91422" bIns="45712" rtlCol="0" anchor="b"/>
          <a:lstStyle>
            <a:lvl1pPr algn="r">
              <a:defRPr sz="1200"/>
            </a:lvl1pPr>
          </a:lstStyle>
          <a:p>
            <a:fld id="{421384D2-182C-4BB5-BCA1-AA288B120D4E}" type="slidenum">
              <a:rPr lang="en-US" smtClean="0"/>
              <a:t>‹#›</a:t>
            </a:fld>
            <a:endParaRPr lang="en-US" dirty="0"/>
          </a:p>
        </p:txBody>
      </p:sp>
    </p:spTree>
    <p:extLst>
      <p:ext uri="{BB962C8B-B14F-4D97-AF65-F5344CB8AC3E}">
        <p14:creationId xmlns:p14="http://schemas.microsoft.com/office/powerpoint/2010/main" val="409306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21384D2-182C-4BB5-BCA1-AA288B120D4E}" type="slidenum">
              <a:rPr lang="en-US" smtClean="0"/>
              <a:t>4</a:t>
            </a:fld>
            <a:endParaRPr lang="en-US" dirty="0"/>
          </a:p>
        </p:txBody>
      </p:sp>
    </p:spTree>
    <p:extLst>
      <p:ext uri="{BB962C8B-B14F-4D97-AF65-F5344CB8AC3E}">
        <p14:creationId xmlns:p14="http://schemas.microsoft.com/office/powerpoint/2010/main" val="12244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207747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29609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9071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9788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9707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4277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8634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41713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626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19644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212250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E935AC5-6E40-184C-AB62-6900A96D2A49}" type="datetimeFigureOut">
              <a:rPr lang="en-US" smtClean="0"/>
              <a:t>4/7/2020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5C9A22D-7F6C-0B4C-A3F4-236D2F539901}" type="slidenum">
              <a:rPr lang="en-US" smtClean="0"/>
              <a:t>‹#›</a:t>
            </a:fld>
            <a:endParaRPr lang="en-US" dirty="0"/>
          </a:p>
        </p:txBody>
      </p:sp>
    </p:spTree>
    <p:extLst>
      <p:ext uri="{BB962C8B-B14F-4D97-AF65-F5344CB8AC3E}">
        <p14:creationId xmlns:p14="http://schemas.microsoft.com/office/powerpoint/2010/main" val="994732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schimke@summithill.or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spellingcity.com/" TargetMode="External"/><Relationship Id="rId13" Type="http://schemas.openxmlformats.org/officeDocument/2006/relationships/hyperlink" Target="https://accounts.explorelearning.com/reflex/student" TargetMode="External"/><Relationship Id="rId18" Type="http://schemas.openxmlformats.org/officeDocument/2006/relationships/hyperlink" Target="http://www.typing.com" TargetMode="External"/><Relationship Id="rId3" Type="http://schemas.openxmlformats.org/officeDocument/2006/relationships/hyperlink" Target="https://launchpad.classlink.com/home" TargetMode="External"/><Relationship Id="rId7" Type="http://schemas.openxmlformats.org/officeDocument/2006/relationships/hyperlink" Target="http://www.freckle.com" TargetMode="External"/><Relationship Id="rId12" Type="http://schemas.openxmlformats.org/officeDocument/2006/relationships/hyperlink" Target="https://app.acceleratelearning.com/" TargetMode="External"/><Relationship Id="rId17" Type="http://schemas.openxmlformats.org/officeDocument/2006/relationships/hyperlink" Target="http://missgoshko.weebly.com/" TargetMode="External"/><Relationship Id="rId2" Type="http://schemas.openxmlformats.org/officeDocument/2006/relationships/image" Target="../media/image1.png"/><Relationship Id="rId16" Type="http://schemas.openxmlformats.org/officeDocument/2006/relationships/hyperlink" Target="http://www.summithill.org/teacherpage?section=home&amp;teacher=340&amp;page=157" TargetMode="External"/><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11" Type="http://schemas.openxmlformats.org/officeDocument/2006/relationships/hyperlink" Target="https://www.prodigygame.com/" TargetMode="External"/><Relationship Id="rId5" Type="http://schemas.openxmlformats.org/officeDocument/2006/relationships/hyperlink" Target="mailto:firstname.lastname@shsd161.org" TargetMode="External"/><Relationship Id="rId15" Type="http://schemas.openxmlformats.org/officeDocument/2006/relationships/hyperlink" Target="https://www.facebook.com/Ms-Holes-Art-Class-110956643876921/?view_public_for=110956643876921" TargetMode="External"/><Relationship Id="rId10" Type="http://schemas.openxmlformats.org/officeDocument/2006/relationships/hyperlink" Target="https://jr.brainpop.com/" TargetMode="External"/><Relationship Id="rId19" Type="http://schemas.openxmlformats.org/officeDocument/2006/relationships/hyperlink" Target="https://summithillorg.sharepoint.com/sites/Quarenteam/Shared%20Documents/Forms/AllItems.aspx?id=%2Fsites%2FQuarenteam%2FShared%20Documents%2FGeneral%2FSocial%20Emotional%20Learning%20Choice%20Board%2Epdf&amp;parent=%2Fsites%2FQuarenteam%2FShared%20Documents%2FGeneral" TargetMode="External"/><Relationship Id="rId4" Type="http://schemas.openxmlformats.org/officeDocument/2006/relationships/hyperlink" Target="http://www.office.com" TargetMode="External"/><Relationship Id="rId9" Type="http://schemas.openxmlformats.org/officeDocument/2006/relationships/hyperlink" Target="https://nearpod.com/library/" TargetMode="External"/><Relationship Id="rId14" Type="http://schemas.openxmlformats.org/officeDocument/2006/relationships/hyperlink" Target="https://summithillorg.sharepoint.com/sites/djrpe/SitePages/Home.aspx?ct=1586795445864&amp;or=OWA-NT&amp;cid=1a8f93a8-066e-98fa-5278-78db9b22188a&amp;originalPath=aHR0cHM6Ly9zdW1taXRoaWxsb3JnLnNoYXJlcG9pbnQuY29tLzp1Oi9zL2RqcnBlL0VkVHR2M1U4WGFKR3I2VVpEV2FVVnRrQkRQMUQ2VWdwQkNvck1WZnNubXFrSnc_cnRpbWU9WlEyYUJjamYxMG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etepic.com/students" TargetMode="External"/><Relationship Id="rId7" Type="http://schemas.openxmlformats.org/officeDocument/2006/relationships/hyperlink" Target="https://opentextbc.ca/abealf1/chapter/tomatoe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typing.com/" TargetMode="External"/><Relationship Id="rId4" Type="http://schemas.openxmlformats.org/officeDocument/2006/relationships/hyperlink" Target="https://sso.prodigygame.com/logi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nearpod.com/librar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pearsonrealize.com/" TargetMode="External"/><Relationship Id="rId5" Type="http://schemas.openxmlformats.org/officeDocument/2006/relationships/hyperlink" Target="https://www-k6.thinkcentral.com/ePC/start.do" TargetMode="External"/><Relationship Id="rId4" Type="http://schemas.openxmlformats.org/officeDocument/2006/relationships/hyperlink" Target="http://www.freckl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5" Type="http://schemas.openxmlformats.org/officeDocument/2006/relationships/hyperlink" Target="http://www.spellingcity.com/mlfish" TargetMode="External"/><Relationship Id="rId4" Type="http://schemas.openxmlformats.org/officeDocument/2006/relationships/hyperlink" Target="http://www.thinkcentral.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nearpod.com/library/" TargetMode="External"/><Relationship Id="rId5" Type="http://schemas.openxmlformats.org/officeDocument/2006/relationships/hyperlink" Target="http://www.pearsonrealize.com/" TargetMode="External"/><Relationship Id="rId4" Type="http://schemas.openxmlformats.org/officeDocument/2006/relationships/hyperlink" Target="https://www-k6.thinkcentral.com/ePC/start.d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reckle.com" TargetMode="External"/><Relationship Id="rId7" Type="http://schemas.openxmlformats.org/officeDocument/2006/relationships/hyperlink" Target="http://www.getepic.com/student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nearpod.com/library/" TargetMode="External"/><Relationship Id="rId5" Type="http://schemas.openxmlformats.org/officeDocument/2006/relationships/hyperlink" Target="http://www.spellingcity.com/mlfish" TargetMode="External"/><Relationship Id="rId4" Type="http://schemas.openxmlformats.org/officeDocument/2006/relationships/hyperlink" Target="https://www-k6.thinkcentral.com/ePC/start.d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406179" y="999025"/>
            <a:ext cx="8573339" cy="769441"/>
          </a:xfrm>
          <a:prstGeom prst="rect">
            <a:avLst/>
          </a:prstGeom>
          <a:noFill/>
        </p:spPr>
        <p:txBody>
          <a:bodyPr wrap="square" rtlCol="0" anchor="t">
            <a:spAutoFit/>
          </a:bodyPr>
          <a:lstStyle/>
          <a:p>
            <a:pPr algn="ctr"/>
            <a:r>
              <a:rPr lang="en-US" sz="4400" dirty="0">
                <a:ln>
                  <a:solidFill>
                    <a:sysClr val="windowText" lastClr="000000"/>
                  </a:solidFill>
                </a:ln>
                <a:effectLst>
                  <a:outerShdw blurRad="38100" dist="38100" dir="2700000" algn="tl">
                    <a:srgbClr val="000000">
                      <a:alpha val="43137"/>
                    </a:srgbClr>
                  </a:outerShdw>
                </a:effectLst>
                <a:latin typeface="MJSleepSweetly"/>
                <a:ea typeface="MJSleepSweetly"/>
              </a:rPr>
              <a:t>Mrs. Schimke’s 3</a:t>
            </a:r>
            <a:r>
              <a:rPr lang="en-US" sz="4400" baseline="30000" dirty="0">
                <a:ln>
                  <a:solidFill>
                    <a:sysClr val="windowText" lastClr="000000"/>
                  </a:solidFill>
                </a:ln>
                <a:effectLst>
                  <a:outerShdw blurRad="38100" dist="38100" dir="2700000" algn="tl">
                    <a:srgbClr val="000000">
                      <a:alpha val="43137"/>
                    </a:srgbClr>
                  </a:outerShdw>
                </a:effectLst>
                <a:latin typeface="MJSleepSweetly"/>
                <a:ea typeface="MJSleepSweetly"/>
              </a:rPr>
              <a:t>rd</a:t>
            </a:r>
            <a:r>
              <a:rPr lang="en-US" sz="4400" dirty="0">
                <a:ln>
                  <a:solidFill>
                    <a:sysClr val="windowText" lastClr="000000"/>
                  </a:solidFill>
                </a:ln>
                <a:effectLst>
                  <a:outerShdw blurRad="38100" dist="38100" dir="2700000" algn="tl">
                    <a:srgbClr val="000000">
                      <a:alpha val="43137"/>
                    </a:srgbClr>
                  </a:outerShdw>
                </a:effectLst>
                <a:latin typeface="MJSleepSweetly"/>
                <a:ea typeface="MJSleepSweetly"/>
              </a:rPr>
              <a:t> Grade</a:t>
            </a:r>
          </a:p>
        </p:txBody>
      </p:sp>
      <p:graphicFrame>
        <p:nvGraphicFramePr>
          <p:cNvPr id="2" name="Table 8">
            <a:extLst>
              <a:ext uri="{FF2B5EF4-FFF2-40B4-BE49-F238E27FC236}">
                <a16:creationId xmlns:a16="http://schemas.microsoft.com/office/drawing/2014/main" id="{847EB67B-AFF3-4513-9A6E-6B45CE2D8594}"/>
              </a:ext>
            </a:extLst>
          </p:cNvPr>
          <p:cNvGraphicFramePr>
            <a:graphicFrameLocks noGrp="1"/>
          </p:cNvGraphicFramePr>
          <p:nvPr>
            <p:extLst>
              <p:ext uri="{D42A27DB-BD31-4B8C-83A1-F6EECF244321}">
                <p14:modId xmlns:p14="http://schemas.microsoft.com/office/powerpoint/2010/main" val="345709864"/>
              </p:ext>
            </p:extLst>
          </p:nvPr>
        </p:nvGraphicFramePr>
        <p:xfrm>
          <a:off x="314193" y="1979691"/>
          <a:ext cx="7332418" cy="7178040"/>
        </p:xfrm>
        <a:graphic>
          <a:graphicData uri="http://schemas.openxmlformats.org/drawingml/2006/table">
            <a:tbl>
              <a:tblPr firstRow="1" bandRow="1">
                <a:tableStyleId>{5C22544A-7EE6-4342-B048-85BDC9FD1C3A}</a:tableStyleId>
              </a:tblPr>
              <a:tblGrid>
                <a:gridCol w="7332418">
                  <a:extLst>
                    <a:ext uri="{9D8B030D-6E8A-4147-A177-3AD203B41FA5}">
                      <a16:colId xmlns:a16="http://schemas.microsoft.com/office/drawing/2014/main" val="577556384"/>
                    </a:ext>
                  </a:extLst>
                </a:gridCol>
              </a:tblGrid>
              <a:tr h="6643585">
                <a:tc>
                  <a:txBody>
                    <a:bodyPr/>
                    <a:lstStyle/>
                    <a:p>
                      <a:pPr marL="0" marR="0" lvl="0" indent="0" algn="l" rtl="0" eaLnBrk="1" fontAlgn="auto" latinLnBrk="0" hangingPunct="1">
                        <a:lnSpc>
                          <a:spcPct val="100000"/>
                        </a:lnSpc>
                        <a:spcBef>
                          <a:spcPts val="0"/>
                        </a:spcBef>
                        <a:spcAft>
                          <a:spcPts val="0"/>
                        </a:spcAft>
                        <a:buNone/>
                      </a:pPr>
                      <a:r>
                        <a:rPr lang="en-US" sz="1500" b="0" i="0" u="none" strike="noStrike" kern="1200" cap="none" spc="0" normalizeH="0" baseline="0" noProof="0" dirty="0">
                          <a:ln>
                            <a:noFill/>
                          </a:ln>
                          <a:solidFill>
                            <a:schemeClr val="tx1"/>
                          </a:solidFill>
                          <a:effectLst/>
                          <a:uLnTx/>
                          <a:uFillTx/>
                          <a:latin typeface="Century Gothic"/>
                          <a:ea typeface="MJAreYouSirius"/>
                          <a:cs typeface="+mn-cs"/>
                        </a:rPr>
                        <a:t>Dear Parents,</a:t>
                      </a:r>
                    </a:p>
                    <a:p>
                      <a:pPr marL="0" marR="0" lvl="0" indent="0" algn="l">
                        <a:lnSpc>
                          <a:spcPct val="100000"/>
                        </a:lnSpc>
                        <a:spcBef>
                          <a:spcPts val="0"/>
                        </a:spcBef>
                        <a:spcAft>
                          <a:spcPts val="0"/>
                        </a:spcAft>
                        <a:buNone/>
                      </a:pPr>
                      <a:endParaRPr lang="en-US" sz="1500" b="0" i="0" u="none" strike="noStrike" kern="1200" cap="none" spc="0" normalizeH="0" baseline="0" noProof="0" dirty="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1500" b="0" i="0" u="none" strike="noStrike" kern="1200" cap="none" spc="0" normalizeH="0" baseline="0" noProof="0" dirty="0">
                          <a:ln>
                            <a:noFill/>
                          </a:ln>
                          <a:solidFill>
                            <a:schemeClr val="tx1"/>
                          </a:solidFill>
                          <a:effectLst/>
                          <a:uLnTx/>
                          <a:uFillTx/>
                          <a:latin typeface="Century Gothic"/>
                          <a:ea typeface="MJAreYouSirius"/>
                          <a:cs typeface="+mn-cs"/>
                        </a:rPr>
                        <a:t>     I  changed the way that I am posting our weekly assignments.  I have heard that parents want a checklist format.  Therefore, I will post my weekly assignments on Monday in the Download section on my Teacher page.  This is where my weekly newsletter was posted all year long, so this may be easier on you at home.  I have also included all the links.  That way you will just need to click on the highlighted word and it will take you directly to that website. </a:t>
                      </a:r>
                    </a:p>
                    <a:p>
                      <a:pPr marL="0" marR="0" lvl="0" indent="0" algn="l">
                        <a:lnSpc>
                          <a:spcPct val="100000"/>
                        </a:lnSpc>
                        <a:spcBef>
                          <a:spcPts val="0"/>
                        </a:spcBef>
                        <a:spcAft>
                          <a:spcPts val="0"/>
                        </a:spcAft>
                        <a:buNone/>
                      </a:pPr>
                      <a:endParaRPr lang="en-US" sz="1500" b="0" i="0" u="none" strike="noStrike" kern="1200" cap="none" spc="0" normalizeH="0" baseline="0" noProof="0" dirty="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1500" b="0" i="0" u="none" strike="noStrike" kern="1200" cap="none" spc="0" normalizeH="0" baseline="0" noProof="0" dirty="0">
                          <a:ln>
                            <a:noFill/>
                          </a:ln>
                          <a:solidFill>
                            <a:schemeClr val="tx1"/>
                          </a:solidFill>
                          <a:effectLst/>
                          <a:uLnTx/>
                          <a:uFillTx/>
                        </a:rPr>
                        <a:t> </a:t>
                      </a:r>
                      <a:r>
                        <a:rPr lang="en-US" sz="1500" b="0" i="0" u="none" strike="noStrike" kern="1200" cap="none" spc="0" normalizeH="0" baseline="0" noProof="0" dirty="0">
                          <a:ln>
                            <a:noFill/>
                          </a:ln>
                          <a:solidFill>
                            <a:schemeClr val="tx1"/>
                          </a:solidFill>
                          <a:effectLst/>
                          <a:uLnTx/>
                          <a:uFillTx/>
                          <a:latin typeface="Century Gothic"/>
                          <a:ea typeface="MJAreYouSirius"/>
                          <a:cs typeface="+mn-cs"/>
                        </a:rPr>
                        <a:t>     My expectation are that students complete all required assignments by the end of the week. Feel free to space out assignments to what best meets the needs of your child. </a:t>
                      </a:r>
                    </a:p>
                    <a:p>
                      <a:pPr marL="0" marR="0" lvl="0" indent="0" algn="l">
                        <a:lnSpc>
                          <a:spcPct val="100000"/>
                        </a:lnSpc>
                        <a:spcBef>
                          <a:spcPts val="0"/>
                        </a:spcBef>
                        <a:spcAft>
                          <a:spcPts val="0"/>
                        </a:spcAft>
                        <a:buNone/>
                      </a:pPr>
                      <a:endParaRPr lang="en-US" sz="1500" b="0" i="0" u="none" strike="noStrike" kern="1200" cap="none" spc="0" normalizeH="0" baseline="0" noProof="0" dirty="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1500" b="0" i="0" u="none" strike="noStrike" kern="1200" cap="none" spc="0" normalizeH="0" baseline="0" noProof="0" dirty="0">
                          <a:ln>
                            <a:noFill/>
                          </a:ln>
                          <a:solidFill>
                            <a:schemeClr val="tx1"/>
                          </a:solidFill>
                          <a:effectLst/>
                          <a:uLnTx/>
                          <a:uFillTx/>
                          <a:latin typeface="Century Gothic"/>
                          <a:ea typeface="MJAreYouSirius"/>
                          <a:cs typeface="+mn-cs"/>
                        </a:rPr>
                        <a:t>     I will be available each day on Microsoft Teams and via email. Please do not hesitate to reach out to me with any questions or concerns you have. I am here to support you in any way I can.</a:t>
                      </a:r>
                    </a:p>
                    <a:p>
                      <a:pPr marL="0" marR="0" lvl="0" indent="0" algn="l">
                        <a:lnSpc>
                          <a:spcPct val="100000"/>
                        </a:lnSpc>
                        <a:spcBef>
                          <a:spcPts val="0"/>
                        </a:spcBef>
                        <a:spcAft>
                          <a:spcPts val="0"/>
                        </a:spcAft>
                        <a:buNone/>
                      </a:pPr>
                      <a:endParaRPr lang="en-US" sz="1500" b="0" i="0" u="none" strike="noStrike" kern="1200" cap="none" spc="0" normalizeH="0" baseline="0" noProof="0" dirty="0">
                        <a:ln>
                          <a:noFill/>
                        </a:ln>
                        <a:solidFill>
                          <a:schemeClr val="tx1"/>
                        </a:solidFill>
                        <a:effectLst/>
                        <a:uLnTx/>
                        <a:uFillTx/>
                        <a:latin typeface="Century Gothic"/>
                        <a:ea typeface="MJAreYouSirius"/>
                        <a:cs typeface="+mn-cs"/>
                      </a:endParaRPr>
                    </a:p>
                    <a:p>
                      <a:pPr lvl="0" algn="l">
                        <a:lnSpc>
                          <a:spcPct val="100000"/>
                        </a:lnSpc>
                        <a:spcBef>
                          <a:spcPts val="0"/>
                        </a:spcBef>
                        <a:spcAft>
                          <a:spcPts val="0"/>
                        </a:spcAft>
                        <a:buNone/>
                      </a:pPr>
                      <a:r>
                        <a:rPr lang="en-US" sz="1500" b="0" i="0" u="none" strike="noStrike" kern="1200" cap="none" spc="0" normalizeH="0" baseline="0" noProof="0" dirty="0">
                          <a:ln>
                            <a:noFill/>
                          </a:ln>
                          <a:solidFill>
                            <a:schemeClr val="tx1"/>
                          </a:solidFill>
                          <a:effectLst/>
                          <a:uLnTx/>
                          <a:uFillTx/>
                          <a:latin typeface="Century Gothic"/>
                          <a:ea typeface="MJAreYouSirius"/>
                          <a:cs typeface="+mn-cs"/>
                        </a:rPr>
                        <a:t>Take Care,</a:t>
                      </a:r>
                      <a:endParaRPr lang="en-US" sz="1500" dirty="0"/>
                    </a:p>
                    <a:p>
                      <a:pPr marL="0" marR="0" lvl="0" indent="0" algn="l">
                        <a:lnSpc>
                          <a:spcPct val="100000"/>
                        </a:lnSpc>
                        <a:spcBef>
                          <a:spcPts val="0"/>
                        </a:spcBef>
                        <a:spcAft>
                          <a:spcPts val="0"/>
                        </a:spcAft>
                        <a:buNone/>
                      </a:pPr>
                      <a:r>
                        <a:rPr lang="en-US" sz="1500" b="0" i="0" u="none" strike="noStrike" kern="1200" cap="none" spc="0" normalizeH="0" baseline="0" noProof="0" dirty="0">
                          <a:ln>
                            <a:noFill/>
                          </a:ln>
                          <a:solidFill>
                            <a:schemeClr val="tx1"/>
                          </a:solidFill>
                          <a:effectLst/>
                          <a:uLnTx/>
                          <a:uFillTx/>
                          <a:latin typeface="Century Gothic"/>
                          <a:ea typeface="MJAreYouSirius"/>
                          <a:cs typeface="+mn-cs"/>
                        </a:rPr>
                        <a:t>Mrs. Schimke</a:t>
                      </a:r>
                    </a:p>
                    <a:p>
                      <a:pPr marL="0" marR="0" lvl="0" indent="0" algn="l">
                        <a:lnSpc>
                          <a:spcPct val="100000"/>
                        </a:lnSpc>
                        <a:spcBef>
                          <a:spcPts val="0"/>
                        </a:spcBef>
                        <a:spcAft>
                          <a:spcPts val="0"/>
                        </a:spcAft>
                        <a:buNone/>
                      </a:pPr>
                      <a:r>
                        <a:rPr lang="en-US" sz="1500" b="0" i="0" u="none" strike="noStrike" kern="1200" cap="none" spc="0" normalizeH="0" baseline="0" noProof="0" dirty="0">
                          <a:ln>
                            <a:noFill/>
                          </a:ln>
                          <a:solidFill>
                            <a:schemeClr val="tx1"/>
                          </a:solidFill>
                          <a:effectLst/>
                          <a:uLnTx/>
                          <a:uFillTx/>
                          <a:latin typeface="Century Gothic"/>
                          <a:ea typeface="MJAreYouSirius"/>
                          <a:cs typeface="+mn-cs"/>
                          <a:hlinkClick r:id="rId3"/>
                        </a:rPr>
                        <a:t>tschimke@summithill.org</a:t>
                      </a:r>
                      <a:r>
                        <a:rPr lang="en-US" sz="1500" b="0" i="0" u="none" strike="noStrike" kern="1200" cap="none" spc="0" normalizeH="0" baseline="0" noProof="0" dirty="0">
                          <a:ln>
                            <a:noFill/>
                          </a:ln>
                          <a:solidFill>
                            <a:schemeClr val="tx1"/>
                          </a:solidFill>
                          <a:effectLst/>
                          <a:uLnTx/>
                          <a:uFillTx/>
                          <a:latin typeface="Century Gothic"/>
                          <a:ea typeface="MJAreYouSirius"/>
                          <a:cs typeface="+mn-cs"/>
                        </a:rPr>
                        <a:t> </a:t>
                      </a:r>
                    </a:p>
                    <a:p>
                      <a:pPr marL="0" marR="0" lvl="0" indent="0" algn="l">
                        <a:lnSpc>
                          <a:spcPct val="100000"/>
                        </a:lnSpc>
                        <a:spcBef>
                          <a:spcPts val="0"/>
                        </a:spcBef>
                        <a:spcAft>
                          <a:spcPts val="0"/>
                        </a:spcAft>
                        <a:buNone/>
                      </a:pPr>
                      <a:endParaRPr lang="en-US" sz="1500" b="0" i="0" u="none" strike="noStrike" kern="1200" cap="none" spc="0" normalizeH="0" baseline="0" noProof="0" dirty="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1500" b="0" i="1" u="none" strike="noStrike" kern="1200" cap="none" spc="0" normalizeH="0" baseline="0" noProof="0" dirty="0">
                          <a:ln>
                            <a:noFill/>
                          </a:ln>
                          <a:solidFill>
                            <a:schemeClr val="tx1"/>
                          </a:solidFill>
                          <a:effectLst/>
                          <a:uLnTx/>
                          <a:uFillTx/>
                          <a:latin typeface="Century Gothic"/>
                          <a:ea typeface="MJAreYouSirius"/>
                          <a:cs typeface="+mn-cs"/>
                        </a:rPr>
                        <a:t>Dear Students,</a:t>
                      </a:r>
                    </a:p>
                    <a:p>
                      <a:pPr marL="0" marR="0" lvl="0" indent="0" algn="l">
                        <a:lnSpc>
                          <a:spcPct val="100000"/>
                        </a:lnSpc>
                        <a:spcBef>
                          <a:spcPts val="0"/>
                        </a:spcBef>
                        <a:spcAft>
                          <a:spcPts val="0"/>
                        </a:spcAft>
                        <a:buNone/>
                      </a:pPr>
                      <a:r>
                        <a:rPr lang="en-US" sz="1500" b="0" i="1" u="none" strike="noStrike" kern="1200" cap="none" spc="0" normalizeH="0" baseline="0" noProof="0" dirty="0">
                          <a:ln>
                            <a:noFill/>
                          </a:ln>
                          <a:solidFill>
                            <a:schemeClr val="tx1"/>
                          </a:solidFill>
                          <a:effectLst/>
                          <a:uLnTx/>
                          <a:uFillTx/>
                          <a:latin typeface="Century Gothic"/>
                          <a:ea typeface="MJAreYouSirius"/>
                          <a:cs typeface="+mn-cs"/>
                        </a:rPr>
                        <a:t>     I miss you all so much!  I know that this is a crazy time in all of our lives, but we are in this together.  Even if I don’t see you every day, you are in my thoughts all day long.  Everything that I assign for you weekly assignments should be easy enough for you to do with little parent support.  Remember that this is new for your parents, too.  I am hear for you when you need me.  Take care of yourself and your family.</a:t>
                      </a:r>
                    </a:p>
                    <a:p>
                      <a:pPr marL="0" marR="0" lvl="0" indent="0" algn="l">
                        <a:lnSpc>
                          <a:spcPct val="100000"/>
                        </a:lnSpc>
                        <a:spcBef>
                          <a:spcPts val="0"/>
                        </a:spcBef>
                        <a:spcAft>
                          <a:spcPts val="0"/>
                        </a:spcAft>
                        <a:buNone/>
                      </a:pPr>
                      <a:endParaRPr lang="en-US" sz="1500" b="0" i="1" u="none" strike="noStrike" kern="1200" cap="none" spc="0" normalizeH="0" baseline="0" noProof="0" dirty="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1500" b="0" i="1" u="none" strike="noStrike" kern="1200" cap="none" spc="0" normalizeH="0" baseline="0" noProof="0" dirty="0">
                          <a:ln>
                            <a:noFill/>
                          </a:ln>
                          <a:solidFill>
                            <a:schemeClr val="tx1"/>
                          </a:solidFill>
                          <a:effectLst/>
                          <a:uLnTx/>
                          <a:uFillTx/>
                          <a:latin typeface="Century Gothic"/>
                          <a:ea typeface="MJAreYouSirius"/>
                          <a:cs typeface="+mn-cs"/>
                        </a:rPr>
                        <a:t>Love you all my Special Dragons,</a:t>
                      </a:r>
                    </a:p>
                    <a:p>
                      <a:pPr marL="0" marR="0" lvl="0" indent="0" algn="l">
                        <a:lnSpc>
                          <a:spcPct val="100000"/>
                        </a:lnSpc>
                        <a:spcBef>
                          <a:spcPts val="0"/>
                        </a:spcBef>
                        <a:spcAft>
                          <a:spcPts val="0"/>
                        </a:spcAft>
                        <a:buNone/>
                      </a:pPr>
                      <a:r>
                        <a:rPr lang="en-US" sz="1500" b="0" i="1" u="none" strike="noStrike" kern="1200" cap="none" spc="0" normalizeH="0" baseline="0" noProof="0" dirty="0">
                          <a:ln>
                            <a:noFill/>
                          </a:ln>
                          <a:solidFill>
                            <a:schemeClr val="tx1"/>
                          </a:solidFill>
                          <a:effectLst/>
                          <a:uLnTx/>
                          <a:uFillTx/>
                          <a:latin typeface="Century Gothic"/>
                          <a:ea typeface="MJAreYouSirius"/>
                          <a:cs typeface="+mn-cs"/>
                        </a:rPr>
                        <a:t>Mrs. Schimke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bl>
          </a:graphicData>
        </a:graphic>
      </p:graphicFrame>
    </p:spTree>
    <p:extLst>
      <p:ext uri="{BB962C8B-B14F-4D97-AF65-F5344CB8AC3E}">
        <p14:creationId xmlns:p14="http://schemas.microsoft.com/office/powerpoint/2010/main" val="326689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247449" y="1075644"/>
            <a:ext cx="8250981" cy="923330"/>
          </a:xfrm>
          <a:prstGeom prst="rect">
            <a:avLst/>
          </a:prstGeom>
          <a:noFill/>
        </p:spPr>
        <p:txBody>
          <a:bodyPr wrap="square" rtlCol="0" anchor="t">
            <a:spAutoFit/>
          </a:bodyPr>
          <a:lstStyle/>
          <a:p>
            <a:pPr algn="ctr"/>
            <a:r>
              <a:rPr lang="en-US" sz="5400" dirty="0">
                <a:ln>
                  <a:solidFill>
                    <a:sysClr val="windowText" lastClr="000000"/>
                  </a:solidFill>
                </a:ln>
                <a:latin typeface="PBPerfectLatte" panose="02000603000000000000" pitchFamily="2" charset="0"/>
                <a:ea typeface="PBPerfectLatte" panose="02000603000000000000" pitchFamily="2" charset="0"/>
              </a:rPr>
              <a:t>Mrs. Schimke’s 3</a:t>
            </a:r>
            <a:r>
              <a:rPr lang="en-US" sz="5400" baseline="30000" dirty="0">
                <a:ln>
                  <a:solidFill>
                    <a:sysClr val="windowText" lastClr="000000"/>
                  </a:solidFill>
                </a:ln>
                <a:latin typeface="PBPerfectLatte" panose="02000603000000000000" pitchFamily="2" charset="0"/>
                <a:ea typeface="PBPerfectLatte" panose="02000603000000000000" pitchFamily="2" charset="0"/>
              </a:rPr>
              <a:t>rd</a:t>
            </a:r>
            <a:r>
              <a:rPr lang="en-US" sz="5400" dirty="0">
                <a:ln>
                  <a:solidFill>
                    <a:sysClr val="windowText" lastClr="000000"/>
                  </a:solidFill>
                </a:ln>
                <a:latin typeface="PBPerfectLatte" panose="02000603000000000000" pitchFamily="2" charset="0"/>
                <a:ea typeface="PBPerfectLatte" panose="02000603000000000000" pitchFamily="2" charset="0"/>
              </a:rPr>
              <a:t> Grade</a:t>
            </a: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1207870018"/>
              </p:ext>
            </p:extLst>
          </p:nvPr>
        </p:nvGraphicFramePr>
        <p:xfrm>
          <a:off x="239340" y="2049062"/>
          <a:ext cx="7293718" cy="780119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574818070"/>
                    </a:ext>
                  </a:extLst>
                </a:gridCol>
                <a:gridCol w="5617318">
                  <a:extLst>
                    <a:ext uri="{9D8B030D-6E8A-4147-A177-3AD203B41FA5}">
                      <a16:colId xmlns:a16="http://schemas.microsoft.com/office/drawing/2014/main" val="577556384"/>
                    </a:ext>
                  </a:extLst>
                </a:gridCol>
              </a:tblGrid>
              <a:tr h="418623">
                <a:tc gridSpan="2">
                  <a:txBody>
                    <a:bodyPr/>
                    <a:lstStyle/>
                    <a:p>
                      <a:pPr lvl="0" algn="ctr">
                        <a:buNone/>
                      </a:pPr>
                      <a:r>
                        <a:rPr lang="en-US" sz="1600" b="1" i="0" u="sng" strike="noStrike" noProof="0" dirty="0">
                          <a:solidFill>
                            <a:schemeClr val="tx1"/>
                          </a:solidFill>
                          <a:latin typeface="KG Summer Storm Smooth"/>
                        </a:rPr>
                        <a:t>Important Info:</a:t>
                      </a:r>
                      <a:endParaRPr lang="en-US" sz="1600" u="sng" dirty="0">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hMerge="1">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114425">
                <a:tc>
                  <a:txBody>
                    <a:bodyPr/>
                    <a:lstStyle/>
                    <a:p>
                      <a:pPr algn="ctr"/>
                      <a:r>
                        <a:rPr lang="en-US" sz="2000" b="1" u="none" dirty="0">
                          <a:latin typeface="PBPeppermintMocha" panose="02000603000000000000" pitchFamily="2" charset="0"/>
                          <a:ea typeface="PBPeppermintMocha" panose="02000603000000000000" pitchFamily="2" charset="0"/>
                        </a:rPr>
                        <a:t>Websites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3"/>
                        </a:rPr>
                        <a:t>ClassLink Website</a:t>
                      </a:r>
                      <a:r>
                        <a:rPr lang="en-US" sz="1100" b="0" i="0" u="none" strike="noStrike" kern="1200" cap="none" spc="0" normalizeH="0" baseline="0" noProof="0" dirty="0">
                          <a:ln>
                            <a:noFill/>
                          </a:ln>
                          <a:effectLst/>
                          <a:uLnTx/>
                          <a:uFillTx/>
                          <a:latin typeface="Century Gothic"/>
                          <a:ea typeface="MJAreYouSirius"/>
                          <a:cs typeface="+mn-cs"/>
                        </a:rPr>
                        <a:t> </a:t>
                      </a:r>
                    </a:p>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4"/>
                        </a:rPr>
                        <a:t>Office 365</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rPr>
                        <a:t>Office 365/ClassLink/Teams Username </a:t>
                      </a:r>
                      <a:r>
                        <a:rPr lang="en-US" sz="1100" b="0" i="0" u="none" strike="noStrike" kern="1200" cap="none" spc="0" normalizeH="0" baseline="0" noProof="0" dirty="0">
                          <a:ln>
                            <a:noFill/>
                          </a:ln>
                          <a:effectLst/>
                          <a:uLnTx/>
                          <a:uFillTx/>
                          <a:latin typeface="Century Gothic"/>
                          <a:hlinkClick r:id="rId5"/>
                        </a:rPr>
                        <a:t>firstname.lastname@shsd161.org</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rPr>
                        <a:t>Office 365/ClassLink/Teams Password: address # + Book (Ex: 12345Book)</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6"/>
                        </a:rPr>
                        <a:t>Epic Books</a:t>
                      </a:r>
                      <a:r>
                        <a:rPr lang="en-US" sz="1100" b="0" i="0" u="none" strike="noStrike" kern="1200" cap="none" spc="0" normalizeH="0" baseline="0" noProof="0" dirty="0">
                          <a:ln>
                            <a:noFill/>
                          </a:ln>
                          <a:effectLst/>
                          <a:uLnTx/>
                          <a:uFillTx/>
                          <a:latin typeface="Century Gothic"/>
                        </a:rPr>
                        <a:t> (class code huk9296)</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7"/>
                        </a:rPr>
                        <a:t>Freckle</a:t>
                      </a:r>
                      <a:r>
                        <a:rPr lang="en-US" sz="1100" b="0" i="0" u="none" strike="noStrike" kern="1200" cap="none" spc="0" normalizeH="0" baseline="0" noProof="0" dirty="0">
                          <a:ln>
                            <a:noFill/>
                          </a:ln>
                          <a:effectLst/>
                          <a:uLnTx/>
                          <a:uFillTx/>
                          <a:latin typeface="Century Gothic"/>
                        </a:rPr>
                        <a:t> (class code schimy)</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8"/>
                        </a:rPr>
                        <a:t>Spelling City </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9"/>
                        </a:rPr>
                        <a:t>Nearpod</a:t>
                      </a:r>
                      <a:r>
                        <a:rPr lang="en-US" sz="1100" b="0" i="0" u="none" strike="noStrike" kern="1200" cap="none" spc="0" normalizeH="0" baseline="0" noProof="0" dirty="0">
                          <a:ln>
                            <a:noFill/>
                          </a:ln>
                          <a:effectLst/>
                          <a:uLnTx/>
                          <a:uFillTx/>
                          <a:latin typeface="Century Gothic"/>
                        </a:rPr>
                        <a:t> (class code AQGRJ)</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0"/>
                        </a:rPr>
                        <a:t>Brain Pop Jr.</a:t>
                      </a:r>
                      <a:r>
                        <a:rPr lang="en-US" sz="1100" b="0" i="0" u="none" strike="noStrike" kern="1200" cap="none" spc="0" normalizeH="0" baseline="0" noProof="0" dirty="0">
                          <a:ln>
                            <a:noFill/>
                          </a:ln>
                          <a:effectLst/>
                          <a:uLnTx/>
                          <a:uFillTx/>
                          <a:latin typeface="Century Gothic"/>
                        </a:rPr>
                        <a:t> (class code bolt9648)</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1"/>
                        </a:rPr>
                        <a:t>Prodigy </a:t>
                      </a:r>
                      <a:r>
                        <a:rPr lang="en-US" sz="1100" b="0" i="0" u="none" strike="noStrike" kern="1200" cap="none" spc="0" normalizeH="0" baseline="0" noProof="0" dirty="0">
                          <a:ln>
                            <a:noFill/>
                          </a:ln>
                          <a:effectLst/>
                          <a:uLnTx/>
                          <a:uFillTx/>
                          <a:latin typeface="Century Gothic"/>
                        </a:rPr>
                        <a:t>(class code E1F6B5)</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2"/>
                        </a:rPr>
                        <a:t>STEMScopes</a:t>
                      </a:r>
                      <a:r>
                        <a:rPr lang="en-US" sz="1100" b="0" i="0" u="none" strike="noStrike" kern="1200" cap="none" spc="0" normalizeH="0" baseline="0" noProof="0" dirty="0">
                          <a:ln>
                            <a:noFill/>
                          </a:ln>
                          <a:effectLst/>
                          <a:uLnTx/>
                          <a:uFillTx/>
                          <a:latin typeface="Century Gothic"/>
                        </a:rPr>
                        <a:t> </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3"/>
                        </a:rPr>
                        <a:t>Reflex Math </a:t>
                      </a:r>
                      <a:r>
                        <a:rPr lang="en-US" sz="1100" b="0" i="0" u="none" strike="noStrike" kern="1200" cap="none" spc="0" normalizeH="0" baseline="0" noProof="0" dirty="0">
                          <a:ln>
                            <a:noFill/>
                          </a:ln>
                          <a:effectLst/>
                          <a:uLnTx/>
                          <a:uFillTx/>
                          <a:latin typeface="Century Gothic"/>
                        </a:rPr>
                        <a:t> (teacher username – tschimke)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123950">
                <a:tc>
                  <a:txBody>
                    <a:bodyPr/>
                    <a:lstStyle/>
                    <a:p>
                      <a:pPr algn="ctr"/>
                      <a:r>
                        <a:rPr lang="en-US" sz="2000" b="1" u="none" dirty="0">
                          <a:latin typeface="PBPeppermintMocha" panose="02000603000000000000" pitchFamily="2" charset="0"/>
                          <a:ea typeface="PBPeppermintMocha" panose="02000603000000000000" pitchFamily="2" charset="0"/>
                        </a:rPr>
                        <a:t>Class</a:t>
                      </a:r>
                    </a:p>
                    <a:p>
                      <a:pPr algn="ctr"/>
                      <a:r>
                        <a:rPr lang="en-US" sz="2000" b="1" u="none" dirty="0">
                          <a:latin typeface="PBPeppermintMocha" panose="02000603000000000000" pitchFamily="2" charset="0"/>
                          <a:ea typeface="PBPeppermintMocha" panose="02000603000000000000" pitchFamily="2" charset="0"/>
                        </a:rPr>
                        <a:t>Birthdays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1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panose="05000000000000000000" pitchFamily="2" charset="2"/>
                        <a:buNone/>
                      </a:pPr>
                      <a:r>
                        <a:rPr lang="en-US" sz="1400" b="0" i="0" u="none" strike="noStrike" kern="1200" cap="none" spc="0" normalizeH="0" baseline="0" noProof="0" dirty="0">
                          <a:ln>
                            <a:noFill/>
                          </a:ln>
                          <a:effectLst/>
                          <a:uLnTx/>
                          <a:uFillTx/>
                          <a:latin typeface="Century Gothic"/>
                          <a:ea typeface="MJAreYouSirius"/>
                          <a:cs typeface="+mn-cs"/>
                        </a:rPr>
                        <a:t>Just a quick shout out to our March Birthdays:  Ellie on the 22</a:t>
                      </a:r>
                      <a:r>
                        <a:rPr lang="en-US" sz="1400" b="0" i="0" u="none" strike="noStrike" kern="1200" cap="none" spc="0" normalizeH="0" baseline="30000" noProof="0" dirty="0">
                          <a:ln>
                            <a:noFill/>
                          </a:ln>
                          <a:effectLst/>
                          <a:uLnTx/>
                          <a:uFillTx/>
                          <a:latin typeface="Century Gothic"/>
                          <a:ea typeface="MJAreYouSirius"/>
                          <a:cs typeface="+mn-cs"/>
                        </a:rPr>
                        <a:t>nd</a:t>
                      </a:r>
                      <a:r>
                        <a:rPr lang="en-US" sz="1400" b="0" i="0" u="none" strike="noStrike" kern="1200" cap="none" spc="0" normalizeH="0" baseline="0" noProof="0" dirty="0">
                          <a:ln>
                            <a:noFill/>
                          </a:ln>
                          <a:effectLst/>
                          <a:uLnTx/>
                          <a:uFillTx/>
                          <a:latin typeface="Century Gothic"/>
                          <a:ea typeface="MJAreYouSirius"/>
                          <a:cs typeface="+mn-cs"/>
                        </a:rPr>
                        <a:t> and Nora on the 31</a:t>
                      </a:r>
                      <a:r>
                        <a:rPr lang="en-US" sz="1400" b="0" i="0" u="none" strike="noStrike" kern="1200" cap="none" spc="0" normalizeH="0" baseline="30000" noProof="0" dirty="0">
                          <a:ln>
                            <a:noFill/>
                          </a:ln>
                          <a:effectLst/>
                          <a:uLnTx/>
                          <a:uFillTx/>
                          <a:latin typeface="Century Gothic"/>
                          <a:ea typeface="MJAreYouSirius"/>
                          <a:cs typeface="+mn-cs"/>
                        </a:rPr>
                        <a:t>st</a:t>
                      </a:r>
                      <a:r>
                        <a:rPr lang="en-US" sz="1400" b="0" i="0" u="none" strike="noStrike" kern="1200" cap="none" spc="0" normalizeH="0" baseline="0" noProof="0" dirty="0">
                          <a:ln>
                            <a:noFill/>
                          </a:ln>
                          <a:effectLst/>
                          <a:uLnTx/>
                          <a:uFillTx/>
                          <a:latin typeface="Century Gothic"/>
                          <a:ea typeface="MJAreYouSirius"/>
                          <a:cs typeface="+mn-cs"/>
                        </a:rPr>
                        <a:t>.  I hope you had a great birthday!</a:t>
                      </a:r>
                    </a:p>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panose="05000000000000000000" pitchFamily="2" charset="2"/>
                        <a:buNone/>
                      </a:pPr>
                      <a:r>
                        <a:rPr lang="en-US" sz="1400" b="0" i="0" u="none" strike="noStrike" kern="1200" cap="none" spc="0" normalizeH="0" baseline="0" noProof="0" dirty="0">
                          <a:ln>
                            <a:noFill/>
                          </a:ln>
                          <a:effectLst/>
                          <a:uLnTx/>
                          <a:uFillTx/>
                          <a:latin typeface="Century Gothic"/>
                          <a:ea typeface="MJAreYouSirius"/>
                          <a:cs typeface="+mn-cs"/>
                        </a:rPr>
                        <a:t>We have one April Birthday:  Happy birthday Maddy on the 28</a:t>
                      </a:r>
                      <a:r>
                        <a:rPr lang="en-US" sz="1400" b="0" i="0" u="none" strike="noStrike" kern="1200" cap="none" spc="0" normalizeH="0" baseline="30000" noProof="0" dirty="0">
                          <a:ln>
                            <a:noFill/>
                          </a:ln>
                          <a:effectLst/>
                          <a:uLnTx/>
                          <a:uFillTx/>
                          <a:latin typeface="Century Gothic"/>
                          <a:ea typeface="MJAreYouSirius"/>
                          <a:cs typeface="+mn-cs"/>
                        </a:rPr>
                        <a:t>th</a:t>
                      </a:r>
                      <a:r>
                        <a:rPr lang="en-US" sz="1400" b="0" i="0" u="none" strike="noStrike" kern="1200" cap="none" spc="0" normalizeH="0" baseline="0" noProof="0" dirty="0">
                          <a:ln>
                            <a:noFill/>
                          </a:ln>
                          <a:effectLst/>
                          <a:uLnTx/>
                          <a:uFillTx/>
                          <a:latin typeface="Century Gothic"/>
                          <a:ea typeface="MJAreYouSirius"/>
                          <a:cs typeface="+mn-cs"/>
                        </a:rPr>
                        <a:t>.</a:t>
                      </a:r>
                    </a:p>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100" b="1"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panose="05000000000000000000" pitchFamily="2" charset="2"/>
                        <a:buNone/>
                      </a:pPr>
                      <a:endParaRPr lang="en-US" sz="1100" b="1"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548409">
                <a:tc>
                  <a:txBody>
                    <a:bodyPr/>
                    <a:lstStyle/>
                    <a:p>
                      <a:pPr lvl="0" algn="ctr">
                        <a:buNone/>
                      </a:pPr>
                      <a:r>
                        <a:rPr lang="en-US" sz="2000" b="1" u="none" dirty="0">
                          <a:latin typeface="PBPeppermintMocha" panose="02000603000000000000" pitchFamily="2" charset="0"/>
                          <a:ea typeface="PBPeppermintMocha" panose="02000603000000000000" pitchFamily="2" charset="0"/>
                        </a:rPr>
                        <a:t>PE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4"/>
                        </a:rPr>
                        <a:t>Mr. Mena &amp; Mr. Schereck's Webpage</a:t>
                      </a:r>
                      <a:r>
                        <a:rPr lang="en-US" sz="1100" b="0" i="0" u="none" strike="noStrike" kern="1200" cap="none" spc="0" normalizeH="0" baseline="0" noProof="0" dirty="0">
                          <a:ln>
                            <a:noFill/>
                          </a:ln>
                          <a:effectLst/>
                          <a:uLnTx/>
                          <a:uFillTx/>
                          <a:latin typeface="Century Gothic"/>
                        </a:rPr>
                        <a:t> </a:t>
                      </a:r>
                      <a:endParaRPr kumimoji="0" lang="en-US" sz="11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6635536"/>
                  </a:ext>
                </a:extLst>
              </a:tr>
              <a:tr h="428625">
                <a:tc>
                  <a:txBody>
                    <a:bodyPr/>
                    <a:lstStyle/>
                    <a:p>
                      <a:pPr lvl="0" algn="ctr">
                        <a:buNone/>
                      </a:pPr>
                      <a:r>
                        <a:rPr lang="en-US" sz="2000" b="1" u="none" dirty="0">
                          <a:latin typeface="PBPeppermintMocha" panose="02000603000000000000" pitchFamily="2" charset="0"/>
                          <a:ea typeface="PBPeppermintMocha" panose="02000603000000000000" pitchFamily="2" charset="0"/>
                        </a:rPr>
                        <a:t>Art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5"/>
                        </a:rPr>
                        <a:t>Ms. Hole's Art Webpage</a:t>
                      </a:r>
                      <a:r>
                        <a:rPr lang="en-US" sz="1100" b="0" i="0" u="none" strike="noStrike" kern="1200" cap="none" spc="0" normalizeH="0" baseline="0" noProof="0" dirty="0">
                          <a:ln>
                            <a:noFill/>
                          </a:ln>
                          <a:effectLst/>
                          <a:uLnTx/>
                          <a:uFillTx/>
                          <a:latin typeface="Century Gothic"/>
                        </a:rPr>
                        <a:t> </a:t>
                      </a:r>
                      <a:endParaRPr kumimoji="0" lang="en-US" sz="11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34444"/>
                  </a:ext>
                </a:extLst>
              </a:tr>
              <a:tr h="591704">
                <a:tc>
                  <a:txBody>
                    <a:bodyPr/>
                    <a:lstStyle/>
                    <a:p>
                      <a:pPr lvl="0" algn="ctr">
                        <a:buNone/>
                      </a:pPr>
                      <a:r>
                        <a:rPr lang="en-US" sz="2000" b="1" u="none" dirty="0">
                          <a:latin typeface="PBPeppermintMocha" panose="02000603000000000000" pitchFamily="2" charset="0"/>
                          <a:ea typeface="PBPeppermintMocha" panose="02000603000000000000" pitchFamily="2" charset="0"/>
                        </a:rPr>
                        <a:t>Music</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6"/>
                        </a:rPr>
                        <a:t>Ms. Turek's Webpage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3406912"/>
                  </a:ext>
                </a:extLst>
              </a:tr>
              <a:tr h="1009650">
                <a:tc>
                  <a:txBody>
                    <a:bodyPr/>
                    <a:lstStyle/>
                    <a:p>
                      <a:pPr lvl="0" algn="ctr">
                        <a:buNone/>
                      </a:pPr>
                      <a:r>
                        <a:rPr lang="en-US" sz="2000" b="1" u="none" dirty="0">
                          <a:latin typeface="PBPeppermintMocha" panose="02000603000000000000" pitchFamily="2" charset="0"/>
                          <a:ea typeface="PBPeppermintMocha" panose="02000603000000000000" pitchFamily="2" charset="0"/>
                        </a:rPr>
                        <a:t>Tech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7"/>
                        </a:rPr>
                        <a:t>Ms. Goshko's Weebly</a:t>
                      </a:r>
                      <a:endParaRPr lang="en-US" sz="1100" b="0" i="0" u="none" strike="noStrike" kern="1200" cap="none" spc="0" normalizeH="0" baseline="0" noProof="0" dirty="0">
                        <a:ln>
                          <a:noFill/>
                        </a:ln>
                        <a:effectLst/>
                        <a:uLnTx/>
                        <a:uFillTx/>
                        <a:latin typeface="Century Gothic"/>
                        <a:ea typeface="MJAreYouSirius"/>
                        <a:cs typeface="+mn-cs"/>
                        <a:hlinkClick r:id="rId17"/>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8"/>
                        </a:rPr>
                        <a:t>www.typing.com</a:t>
                      </a:r>
                      <a:r>
                        <a:rPr lang="en-US" sz="1100" b="0" i="0" u="none" strike="noStrike" kern="1200" cap="none" spc="0" normalizeH="0" baseline="0" noProof="0" dirty="0">
                          <a:ln>
                            <a:noFill/>
                          </a:ln>
                          <a:effectLst/>
                          <a:uLnTx/>
                          <a:uFillTx/>
                          <a:latin typeface="Century Gothic"/>
                        </a:rPr>
                        <a:t> </a:t>
                      </a: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dirty="0">
                        <a:ln>
                          <a:noFill/>
                        </a:ln>
                        <a:effectLst/>
                        <a:uLnTx/>
                        <a:uFillTx/>
                        <a:latin typeface="Century Gothic"/>
                      </a:endParaRP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dirty="0">
                        <a:ln>
                          <a:noFill/>
                        </a:ln>
                        <a:effectLst/>
                        <a:uLnTx/>
                        <a:uFillTx/>
                        <a:latin typeface="Century Gothic"/>
                      </a:endParaRPr>
                    </a:p>
                    <a:p>
                      <a:pPr marL="0" lvl="0" indent="0" algn="l">
                        <a:lnSpc>
                          <a:spcPct val="100000"/>
                        </a:lnSpc>
                        <a:spcBef>
                          <a:spcPts val="0"/>
                        </a:spcBef>
                        <a:spcAft>
                          <a:spcPts val="0"/>
                        </a:spcAft>
                        <a:buNone/>
                      </a:pPr>
                      <a:endParaRPr lang="en-US" sz="1100" b="0" i="0" u="none" strike="noStrike" kern="1200" cap="none" spc="0" normalizeH="0" baseline="0" noProof="0" dirty="0">
                        <a:ln>
                          <a:noFill/>
                        </a:ln>
                        <a:effectLst/>
                        <a:uLnTx/>
                        <a:uFillTx/>
                        <a:latin typeface="Century Gothic"/>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152812"/>
                  </a:ext>
                </a:extLst>
              </a:tr>
              <a:tr h="1039905">
                <a:tc>
                  <a:txBody>
                    <a:bodyPr/>
                    <a:lstStyle/>
                    <a:p>
                      <a:pPr lvl="0" algn="ctr">
                        <a:buNone/>
                      </a:pPr>
                      <a:r>
                        <a:rPr lang="en-US" sz="2000" b="1" u="none" dirty="0">
                          <a:latin typeface="PBPeppermintMocha" panose="02000603000000000000" pitchFamily="2" charset="0"/>
                          <a:ea typeface="PBPeppermintMocha" panose="02000603000000000000" pitchFamily="2" charset="0"/>
                        </a:rPr>
                        <a:t>Social Emotional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rPr>
                        <a:t>Try creating a daily/weekly schedule to help with routine</a:t>
                      </a:r>
                      <a:endParaRPr lang="en-US" sz="1100" dirty="0">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rPr>
                        <a:t>Take breaks, eat a snack, and/or try movement breaks</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9"/>
                        </a:rPr>
                        <a:t>Social Emotional Learning Choice Board Link</a:t>
                      </a:r>
                    </a:p>
                    <a:p>
                      <a:pPr marL="0" lvl="0" indent="0" algn="l">
                        <a:lnSpc>
                          <a:spcPct val="100000"/>
                        </a:lnSpc>
                        <a:spcBef>
                          <a:spcPts val="0"/>
                        </a:spcBef>
                        <a:spcAft>
                          <a:spcPts val="0"/>
                        </a:spcAft>
                        <a:buNone/>
                      </a:pPr>
                      <a:endParaRPr lang="en-US" sz="1100" dirty="0"/>
                    </a:p>
                    <a:p>
                      <a:pPr marL="0" lvl="0" indent="0" algn="l">
                        <a:lnSpc>
                          <a:spcPct val="100000"/>
                        </a:lnSpc>
                        <a:spcBef>
                          <a:spcPts val="0"/>
                        </a:spcBef>
                        <a:spcAft>
                          <a:spcPts val="0"/>
                        </a:spcAft>
                        <a:buFont typeface="Wingdings"/>
                        <a:buNone/>
                      </a:pPr>
                      <a:endParaRPr lang="en-US" sz="11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775069"/>
                  </a:ext>
                </a:extLst>
              </a:tr>
            </a:tbl>
          </a:graphicData>
        </a:graphic>
      </p:graphicFrame>
    </p:spTree>
    <p:extLst>
      <p:ext uri="{BB962C8B-B14F-4D97-AF65-F5344CB8AC3E}">
        <p14:creationId xmlns:p14="http://schemas.microsoft.com/office/powerpoint/2010/main" val="388619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707872247"/>
              </p:ext>
            </p:extLst>
          </p:nvPr>
        </p:nvGraphicFramePr>
        <p:xfrm>
          <a:off x="239340" y="2397601"/>
          <a:ext cx="7293717" cy="6468427"/>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1574818070"/>
                    </a:ext>
                  </a:extLst>
                </a:gridCol>
                <a:gridCol w="4931518">
                  <a:extLst>
                    <a:ext uri="{9D8B030D-6E8A-4147-A177-3AD203B41FA5}">
                      <a16:colId xmlns:a16="http://schemas.microsoft.com/office/drawing/2014/main" val="577556384"/>
                    </a:ext>
                  </a:extLst>
                </a:gridCol>
              </a:tblGrid>
              <a:tr h="433387">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971550">
                <a:tc>
                  <a:txBody>
                    <a:bodyPr/>
                    <a:lstStyle/>
                    <a:p>
                      <a:pPr algn="ctr"/>
                      <a:endParaRPr lang="en-US" sz="1800" dirty="0">
                        <a:latin typeface="KG Summer Storm Smooth"/>
                        <a:ea typeface="MJAreYouSirius"/>
                      </a:endParaRPr>
                    </a:p>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Read from a book of your choice! Use a book you have at home or on </a:t>
                      </a:r>
                      <a:r>
                        <a:rPr lang="en-US" sz="1400" b="0" i="0" u="none" strike="noStrike" kern="1200" cap="none" spc="0" normalizeH="0" baseline="0" noProof="0" dirty="0">
                          <a:ln>
                            <a:noFill/>
                          </a:ln>
                          <a:effectLst/>
                          <a:uLnTx/>
                          <a:uFillTx/>
                          <a:latin typeface="Century Gothic"/>
                          <a:ea typeface="MJAreYouSirius"/>
                          <a:cs typeface="+mn-cs"/>
                          <a:hlinkClick r:id="rId3"/>
                        </a:rPr>
                        <a:t>Epic!</a:t>
                      </a: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1" i="0" u="none" strike="noStrike" kern="1200" cap="none" spc="0" normalizeH="0" baseline="0" noProof="0" dirty="0">
                          <a:ln>
                            <a:noFill/>
                          </a:ln>
                          <a:effectLst/>
                          <a:uLnTx/>
                          <a:uFillTx/>
                          <a:latin typeface="Century Gothic"/>
                          <a:ea typeface="MJAreYouSirius"/>
                          <a:cs typeface="+mn-cs"/>
                        </a:rPr>
                        <a:t>Nothing new because of our Easter Break</a:t>
                      </a:r>
                    </a:p>
                    <a:p>
                      <a:pPr marL="285750" marR="0" lvl="0" indent="-285750" algn="l" rtl="0" eaLnBrk="1" fontAlgn="auto" latinLnBrk="0" hangingPunct="1">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847725">
                <a:tc>
                  <a:txBody>
                    <a:bodyPr/>
                    <a:lstStyle/>
                    <a:p>
                      <a:pPr algn="ctr"/>
                      <a:r>
                        <a:rPr lang="en-US" sz="1800" dirty="0">
                          <a:latin typeface="KG Summer Storm Smooth"/>
                          <a:ea typeface="MJAreYouSirius"/>
                        </a:rPr>
                        <a:t>Math</a:t>
                      </a:r>
                    </a:p>
                    <a:p>
                      <a:pPr algn="ctr"/>
                      <a:endParaRPr lang="en-US" sz="1800" dirty="0">
                        <a:latin typeface="KG Summer Storm Smooth"/>
                        <a:ea typeface="MJAreYouSiriu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on Freckle and/or </a:t>
                      </a:r>
                      <a:r>
                        <a:rPr lang="en-US" sz="1400" b="0" i="0" u="none" strike="noStrike" kern="1200" cap="none" spc="0" normalizeH="0" baseline="0" noProof="0" dirty="0">
                          <a:ln>
                            <a:noFill/>
                          </a:ln>
                          <a:effectLst/>
                          <a:uLnTx/>
                          <a:uFillTx/>
                          <a:latin typeface="Century Gothic"/>
                          <a:ea typeface="MJAreYouSirius"/>
                          <a:cs typeface="+mn-cs"/>
                          <a:hlinkClick r:id="rId4"/>
                        </a:rPr>
                        <a:t>Prodigy</a:t>
                      </a:r>
                      <a:r>
                        <a:rPr lang="en-US" sz="1400" b="0" i="0" u="none" strike="noStrike" kern="1200" cap="none" spc="0" normalizeH="0" baseline="0" noProof="0" dirty="0">
                          <a:ln>
                            <a:noFill/>
                          </a:ln>
                          <a:effectLst/>
                          <a:uLnTx/>
                          <a:uFillTx/>
                          <a:latin typeface="Century Gothic"/>
                          <a:ea typeface="MJAreYouSirius"/>
                          <a:cs typeface="+mn-cs"/>
                        </a:rPr>
                        <a:t> to practice your math facts</a:t>
                      </a:r>
                    </a:p>
                    <a:p>
                      <a:pPr marL="285750" marR="0" lvl="0" indent="-285750" algn="l" rtl="0" eaLnBrk="1" fontAlgn="auto" latinLnBrk="0" hangingPunct="1">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1" i="0" u="none" strike="noStrike" kern="1200" cap="none" spc="0" normalizeH="0" baseline="0" noProof="0" dirty="0">
                          <a:ln>
                            <a:noFill/>
                          </a:ln>
                          <a:effectLst/>
                          <a:uLnTx/>
                          <a:uFillTx/>
                          <a:latin typeface="Century Gothic"/>
                          <a:ea typeface="MJAreYouSirius"/>
                          <a:cs typeface="+mn-cs"/>
                        </a:rPr>
                        <a:t>Nothing new because of our Easter Break</a:t>
                      </a: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438275">
                <a:tc>
                  <a:txBody>
                    <a:bodyPr/>
                    <a:lstStyle/>
                    <a:p>
                      <a:pPr algn="ctr"/>
                      <a:endParaRPr lang="en-US" sz="1800" dirty="0">
                        <a:latin typeface="KG Summer Storm Smooth"/>
                        <a:ea typeface="MJAreYouSirius"/>
                      </a:endParaRPr>
                    </a:p>
                    <a:p>
                      <a:pPr algn="ctr"/>
                      <a:r>
                        <a:rPr lang="en-US" sz="1800" dirty="0">
                          <a:latin typeface="KG Summer Storm Smooth"/>
                          <a:ea typeface="MJAreYouSirius"/>
                        </a:rPr>
                        <a:t>Catch up day</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lnSpc>
                          <a:spcPct val="100000"/>
                        </a:lnSpc>
                        <a:spcBef>
                          <a:spcPts val="0"/>
                        </a:spcBef>
                        <a:spcAft>
                          <a:spcPts val="0"/>
                        </a:spcAft>
                        <a:buFont typeface="Wingdings"/>
                        <a:buChar char="q"/>
                      </a:pPr>
                      <a:r>
                        <a:rPr lang="en-US" sz="1400" dirty="0">
                          <a:latin typeface="Century Gothic"/>
                        </a:rPr>
                        <a:t>This is your time to catch up on activities from this week.  </a:t>
                      </a:r>
                    </a:p>
                    <a:p>
                      <a:pPr marL="285750" lvl="0" indent="-285750" algn="l">
                        <a:lnSpc>
                          <a:spcPct val="100000"/>
                        </a:lnSpc>
                        <a:spcBef>
                          <a:spcPts val="0"/>
                        </a:spcBef>
                        <a:spcAft>
                          <a:spcPts val="0"/>
                        </a:spcAft>
                        <a:buFont typeface="Wingdings"/>
                        <a:buChar char="q"/>
                      </a:pPr>
                      <a:endParaRPr lang="en-US" sz="1400" dirty="0">
                        <a:latin typeface="Century Gothic"/>
                      </a:endParaRPr>
                    </a:p>
                    <a:p>
                      <a:pPr marL="285750" lvl="0" indent="-285750" algn="l">
                        <a:lnSpc>
                          <a:spcPct val="100000"/>
                        </a:lnSpc>
                        <a:spcBef>
                          <a:spcPts val="0"/>
                        </a:spcBef>
                        <a:spcAft>
                          <a:spcPts val="0"/>
                        </a:spcAft>
                        <a:buFont typeface="Wingdings"/>
                        <a:buChar char="q"/>
                      </a:pPr>
                      <a:r>
                        <a:rPr lang="en-US" sz="1400" dirty="0">
                          <a:latin typeface="Century Gothic"/>
                        </a:rPr>
                        <a:t>If you had trouble with any skills from this week, please let me know.</a:t>
                      </a:r>
                    </a:p>
                    <a:p>
                      <a:pPr marL="285750" lvl="0" indent="-285750" algn="l">
                        <a:lnSpc>
                          <a:spcPct val="100000"/>
                        </a:lnSpc>
                        <a:spcBef>
                          <a:spcPts val="0"/>
                        </a:spcBef>
                        <a:spcAft>
                          <a:spcPts val="0"/>
                        </a:spcAft>
                        <a:buFont typeface="Wingdings"/>
                        <a:buChar char="q"/>
                      </a:pPr>
                      <a:endParaRPr lang="en-US" sz="1400" dirty="0">
                        <a:latin typeface="Century Gothic"/>
                      </a:endParaRPr>
                    </a:p>
                    <a:p>
                      <a:pPr marL="285750" lvl="0" indent="-285750" algn="l">
                        <a:lnSpc>
                          <a:spcPct val="100000"/>
                        </a:lnSpc>
                        <a:spcBef>
                          <a:spcPts val="0"/>
                        </a:spcBef>
                        <a:spcAft>
                          <a:spcPts val="0"/>
                        </a:spcAft>
                        <a:buFont typeface="Wingdings"/>
                        <a:buChar char="q"/>
                      </a:pPr>
                      <a:r>
                        <a:rPr lang="en-US" sz="1400" dirty="0">
                          <a:latin typeface="Century Gothic"/>
                        </a:rPr>
                        <a:t>You can always work on your typing skills on </a:t>
                      </a:r>
                      <a:r>
                        <a:rPr lang="en-US" sz="1400" dirty="0">
                          <a:latin typeface="Century Gothic"/>
                          <a:hlinkClick r:id="rId5"/>
                        </a:rPr>
                        <a:t>www.typing.com</a:t>
                      </a:r>
                      <a:r>
                        <a:rPr lang="en-US" sz="1400" dirty="0">
                          <a:latin typeface="Century Gothic"/>
                        </a:rPr>
                        <a:t> </a:t>
                      </a:r>
                    </a:p>
                    <a:p>
                      <a:pPr marL="285750" lvl="0" indent="-285750" algn="l">
                        <a:lnSpc>
                          <a:spcPct val="100000"/>
                        </a:lnSpc>
                        <a:spcBef>
                          <a:spcPts val="0"/>
                        </a:spcBef>
                        <a:spcAft>
                          <a:spcPts val="0"/>
                        </a:spcAft>
                        <a:buFont typeface="Wingdings"/>
                        <a:buChar char="q"/>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285750" lvl="0" indent="-285750" algn="l">
                        <a:lnSpc>
                          <a:spcPct val="100000"/>
                        </a:lnSpc>
                        <a:spcBef>
                          <a:spcPts val="0"/>
                        </a:spcBef>
                        <a:spcAft>
                          <a:spcPts val="0"/>
                        </a:spcAft>
                        <a:buFont typeface="Wingdings"/>
                        <a:buChar char="q"/>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0" y="1203593"/>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Monday 4/13/20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pic>
        <p:nvPicPr>
          <p:cNvPr id="5" name="Picture 4" descr="A picture containing sitting, bottle, table, black&#10;&#10;Description automatically generated">
            <a:extLst>
              <a:ext uri="{FF2B5EF4-FFF2-40B4-BE49-F238E27FC236}">
                <a16:creationId xmlns:a16="http://schemas.microsoft.com/office/drawing/2014/main" id="{68CEA7A4-C8E0-403F-B1FB-A590EE1B958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43719" y="6632543"/>
            <a:ext cx="867013" cy="1676400"/>
          </a:xfrm>
          <a:prstGeom prst="rect">
            <a:avLst/>
          </a:prstGeom>
        </p:spPr>
      </p:pic>
    </p:spTree>
    <p:extLst>
      <p:ext uri="{BB962C8B-B14F-4D97-AF65-F5344CB8AC3E}">
        <p14:creationId xmlns:p14="http://schemas.microsoft.com/office/powerpoint/2010/main" val="73909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2107074204"/>
              </p:ext>
            </p:extLst>
          </p:nvPr>
        </p:nvGraphicFramePr>
        <p:xfrm>
          <a:off x="239340" y="1740378"/>
          <a:ext cx="7293720" cy="7980740"/>
        </p:xfrm>
        <a:graphic>
          <a:graphicData uri="http://schemas.openxmlformats.org/drawingml/2006/table">
            <a:tbl>
              <a:tblPr firstRow="1" bandRow="1">
                <a:tableStyleId>{5C22544A-7EE6-4342-B048-85BDC9FD1C3A}</a:tableStyleId>
              </a:tblPr>
              <a:tblGrid>
                <a:gridCol w="2522593">
                  <a:extLst>
                    <a:ext uri="{9D8B030D-6E8A-4147-A177-3AD203B41FA5}">
                      <a16:colId xmlns:a16="http://schemas.microsoft.com/office/drawing/2014/main" val="1574818070"/>
                    </a:ext>
                  </a:extLst>
                </a:gridCol>
                <a:gridCol w="4771127">
                  <a:extLst>
                    <a:ext uri="{9D8B030D-6E8A-4147-A177-3AD203B41FA5}">
                      <a16:colId xmlns:a16="http://schemas.microsoft.com/office/drawing/2014/main" val="577556384"/>
                    </a:ext>
                  </a:extLst>
                </a:gridCol>
              </a:tblGrid>
              <a:tr h="1102108">
                <a:tc>
                  <a:txBody>
                    <a:bodyPr/>
                    <a:lstStyle/>
                    <a:p>
                      <a:pPr algn="ctr"/>
                      <a:r>
                        <a:rPr lang="en-US" sz="1800" u="sng" dirty="0">
                          <a:solidFill>
                            <a:schemeClr val="tx1"/>
                          </a:solidFill>
                          <a:latin typeface="KG Summer Storm Smooth"/>
                          <a:ea typeface="MJAreYouSirius"/>
                        </a:rPr>
                        <a:t>Subjects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p>
                      <a:pPr algn="ctr"/>
                      <a:endParaRPr lang="en-US" sz="1800" u="sng" dirty="0">
                        <a:solidFill>
                          <a:schemeClr val="tx1"/>
                        </a:solidFill>
                        <a:latin typeface="KG Summer Storm Smooth"/>
                        <a:ea typeface="MJAreYouSirius"/>
                      </a:endParaRPr>
                    </a:p>
                    <a:p>
                      <a:pPr algn="ctr"/>
                      <a:endParaRPr lang="en-US" sz="1800" u="sng" dirty="0">
                        <a:solidFill>
                          <a:schemeClr val="tx1"/>
                        </a:solidFill>
                        <a:latin typeface="KG Summer Storm Smooth"/>
                        <a:ea typeface="MJAreYouSiriu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3341648">
                <a:tc>
                  <a:txBody>
                    <a:bodyPr/>
                    <a:lstStyle/>
                    <a:p>
                      <a:pPr algn="ctr"/>
                      <a:r>
                        <a:rPr lang="en-US" sz="1800" dirty="0">
                          <a:latin typeface="KG Summer Storm Smooth" panose="02000000000000000000" pitchFamily="2" charset="77"/>
                          <a:ea typeface="MJAreYouSirius" panose="02000603000000000000" pitchFamily="2" charset="0"/>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4"/>
                        </a:rPr>
                        <a:t>Freckle Math</a:t>
                      </a:r>
                      <a:r>
                        <a:rPr lang="en-US" sz="1400" b="0" i="0" u="none" strike="noStrike" kern="1200" cap="none" spc="0" normalizeH="0" baseline="0" noProof="0" dirty="0">
                          <a:ln>
                            <a:noFill/>
                          </a:ln>
                          <a:effectLst/>
                          <a:uLnTx/>
                          <a:uFillTx/>
                          <a:latin typeface="Century Gothic"/>
                          <a:ea typeface="MJAreYouSirius"/>
                          <a:cs typeface="+mn-cs"/>
                        </a:rPr>
                        <a:t> (10 minutes)</a:t>
                      </a: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JAreYouSirius" panose="02000603000000000000" pitchFamily="2" charset="0"/>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on </a:t>
                      </a:r>
                      <a:r>
                        <a:rPr lang="en-US" sz="1400" b="0" i="0" u="none" strike="noStrike" kern="1200" cap="none" spc="0" normalizeH="0" baseline="0" noProof="0" dirty="0">
                          <a:ln>
                            <a:noFill/>
                          </a:ln>
                          <a:effectLst/>
                          <a:uLnTx/>
                          <a:uFillTx/>
                          <a:latin typeface="Century Gothic"/>
                          <a:ea typeface="MJAreYouSirius"/>
                          <a:cs typeface="+mn-cs"/>
                          <a:hlinkClick r:id="rId5"/>
                        </a:rPr>
                        <a:t>Think Central</a:t>
                      </a:r>
                      <a:r>
                        <a:rPr lang="en-US" sz="1400" b="0" i="0" u="none" strike="noStrike" kern="1200" cap="none" spc="0" normalizeH="0" baseline="0" noProof="0" dirty="0">
                          <a:ln>
                            <a:noFill/>
                          </a:ln>
                          <a:effectLst/>
                          <a:uLnTx/>
                          <a:uFillTx/>
                          <a:latin typeface="Century Gothic"/>
                          <a:ea typeface="MJAreYouSirius"/>
                          <a:cs typeface="+mn-cs"/>
                        </a:rPr>
                        <a:t> and complete:</a:t>
                      </a:r>
                    </a:p>
                    <a:p>
                      <a:pPr marL="0" marR="0" lvl="0" indent="0" algn="l">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 4/14 1-Model Perimeter</a:t>
                      </a:r>
                    </a:p>
                    <a:p>
                      <a:pPr marL="0" marR="0" lvl="0" indent="0" algn="l">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 4/14 2-Personal Math Trainer</a:t>
                      </a: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on </a:t>
                      </a:r>
                      <a:r>
                        <a:rPr lang="en-US" sz="1400" b="0" i="0" u="none" strike="noStrike" kern="1200" cap="none" spc="0" normalizeH="0" baseline="0" noProof="0" dirty="0">
                          <a:ln>
                            <a:noFill/>
                          </a:ln>
                          <a:effectLst/>
                          <a:uLnTx/>
                          <a:uFillTx/>
                          <a:latin typeface="Century Gothic"/>
                          <a:ea typeface="MJAreYouSirius"/>
                          <a:cs typeface="+mn-cs"/>
                          <a:hlinkClick r:id="rId6"/>
                        </a:rPr>
                        <a:t>Envision Math</a:t>
                      </a:r>
                      <a:r>
                        <a:rPr lang="en-US" sz="1400" b="0" i="0" u="none" strike="noStrike" kern="1200" cap="none" spc="0" normalizeH="0" baseline="0" noProof="0" dirty="0">
                          <a:ln>
                            <a:noFill/>
                          </a:ln>
                          <a:effectLst/>
                          <a:uLnTx/>
                          <a:uFillTx/>
                          <a:latin typeface="Century Gothic"/>
                          <a:ea typeface="MJAreYouSirius"/>
                          <a:cs typeface="+mn-cs"/>
                        </a:rPr>
                        <a:t> and complete these assignments listed in the red Classes section:</a:t>
                      </a: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400" b="0" i="0" u="none" strike="noStrike" kern="1200" cap="none" spc="0" normalizeH="0" baseline="0" noProof="0" dirty="0">
                          <a:ln>
                            <a:noFill/>
                          </a:ln>
                          <a:effectLst/>
                          <a:uLnTx/>
                          <a:uFillTx/>
                          <a:latin typeface="Century Gothic"/>
                          <a:ea typeface="MJAreYouSirius"/>
                          <a:cs typeface="+mn-cs"/>
                        </a:rPr>
                        <a:t>      _____ </a:t>
                      </a:r>
                      <a:r>
                        <a:rPr lang="en-US" sz="1530" b="0" i="0" u="none" strike="noStrike" kern="1200" cap="none" spc="0" normalizeH="0" baseline="0" noProof="0" dirty="0">
                          <a:ln>
                            <a:noFill/>
                          </a:ln>
                          <a:solidFill>
                            <a:schemeClr val="dk1"/>
                          </a:solidFill>
                          <a:effectLst/>
                          <a:uLnTx/>
                          <a:uFillTx/>
                          <a:latin typeface="+mn-lt"/>
                          <a:ea typeface="+mn-ea"/>
                          <a:cs typeface="+mn-cs"/>
                        </a:rPr>
                        <a:t>16-1 Practice Buddy</a:t>
                      </a: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530" b="0" i="0" u="none" strike="noStrike" kern="1200" cap="none" spc="0" normalizeH="0" baseline="0" noProof="0" dirty="0">
                          <a:ln>
                            <a:noFill/>
                          </a:ln>
                          <a:solidFill>
                            <a:schemeClr val="dk1"/>
                          </a:solidFill>
                          <a:effectLst/>
                          <a:uLnTx/>
                          <a:uFillTx/>
                          <a:latin typeface="+mn-lt"/>
                          <a:ea typeface="+mn-ea"/>
                          <a:cs typeface="+mn-cs"/>
                        </a:rPr>
                        <a:t>      _____ 16-1 Quick Check</a:t>
                      </a: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530" b="0" i="0" u="none" strike="noStrike" kern="1200" cap="none" spc="0" normalizeH="0" baseline="0" noProof="0" dirty="0">
                          <a:ln>
                            <a:noFill/>
                          </a:ln>
                          <a:solidFill>
                            <a:schemeClr val="dk1"/>
                          </a:solidFill>
                          <a:effectLst/>
                          <a:uLnTx/>
                          <a:uFillTx/>
                          <a:latin typeface="+mn-lt"/>
                          <a:ea typeface="+mn-ea"/>
                          <a:cs typeface="+mn-cs"/>
                        </a:rPr>
                        <a:t>      _____ 16-2 Visual Learning (just watch the video)</a:t>
                      </a: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530" b="0" i="0" u="none" strike="noStrike" kern="1200" cap="none" spc="0" normalizeH="0" baseline="0" noProof="0" dirty="0">
                          <a:ln>
                            <a:noFill/>
                          </a:ln>
                          <a:solidFill>
                            <a:schemeClr val="dk1"/>
                          </a:solidFill>
                          <a:effectLst/>
                          <a:uLnTx/>
                          <a:uFillTx/>
                          <a:latin typeface="+mn-lt"/>
                          <a:ea typeface="+mn-ea"/>
                          <a:cs typeface="+mn-cs"/>
                        </a:rPr>
                        <a:t>      _____ 16-2 Practice Buddy</a:t>
                      </a: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530" b="0" i="0" u="none" strike="noStrike" kern="1200" cap="none" spc="0" normalizeH="0" baseline="0" noProof="0" dirty="0">
                          <a:ln>
                            <a:noFill/>
                          </a:ln>
                          <a:solidFill>
                            <a:schemeClr val="dk1"/>
                          </a:solidFill>
                          <a:effectLst/>
                          <a:uLnTx/>
                          <a:uFillTx/>
                          <a:latin typeface="+mn-lt"/>
                          <a:ea typeface="+mn-ea"/>
                          <a:cs typeface="+mn-cs"/>
                        </a:rPr>
                        <a:t>      _____ 16-2 Quick Check</a:t>
                      </a:r>
                      <a:endParaRPr lang="en-US" sz="1530" b="0" i="0" kern="1200" dirty="0">
                        <a:solidFill>
                          <a:schemeClr val="dk1"/>
                        </a:solidFill>
                        <a:effectLst/>
                        <a:latin typeface="+mn-lt"/>
                        <a:ea typeface="+mn-ea"/>
                        <a:cs typeface="+mn-cs"/>
                      </a:endParaRP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alibri"/>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2062920">
                <a:tc>
                  <a:txBody>
                    <a:bodyPr/>
                    <a:lstStyle/>
                    <a:p>
                      <a:pPr algn="ctr"/>
                      <a:r>
                        <a:rPr lang="en-US" sz="1800" dirty="0">
                          <a:latin typeface="KG Summer Storm Smooth"/>
                          <a:ea typeface="MJAreYouSirius"/>
                        </a:rPr>
                        <a:t>Social </a:t>
                      </a:r>
                      <a:endParaRPr lang="en-US" sz="1800" b="0" i="0" u="none" strike="noStrike" kern="1200" cap="none" spc="0" normalizeH="0" baseline="0" noProof="0" dirty="0">
                        <a:ln>
                          <a:noFill/>
                        </a:ln>
                        <a:solidFill>
                          <a:prstClr val="black"/>
                        </a:solidFill>
                        <a:effectLst/>
                        <a:uLnTx/>
                        <a:uFillTx/>
                        <a:latin typeface="KG Summer Storm Smooth"/>
                        <a:ea typeface="MJAreYouSirius"/>
                        <a:cs typeface="+mn-cs"/>
                      </a:endParaRPr>
                    </a:p>
                    <a:p>
                      <a:pPr lvl="0" algn="ctr">
                        <a:buNone/>
                      </a:pPr>
                      <a:r>
                        <a:rPr lang="en-US" sz="1800" dirty="0">
                          <a:latin typeface="KG Summer Storm Smooth"/>
                          <a:ea typeface="MJAreYouSirius"/>
                        </a:rPr>
                        <a:t>Studies</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6"/>
                        </a:rPr>
                        <a:t>Pearson Social Studies </a:t>
                      </a:r>
                      <a:r>
                        <a:rPr lang="en-US" sz="1400" b="0" i="0" u="none" strike="noStrike" kern="1200" cap="none" spc="0" normalizeH="0" baseline="0" noProof="0" dirty="0">
                          <a:ln>
                            <a:noFill/>
                          </a:ln>
                          <a:effectLst/>
                          <a:uLnTx/>
                          <a:uFillTx/>
                          <a:latin typeface="Century Gothic"/>
                        </a:rPr>
                        <a:t>and complete these assignments listed in the Red Classes section</a:t>
                      </a:r>
                    </a:p>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_____ Student eText: Levels of Government (you   </a:t>
                      </a:r>
                    </a:p>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won’t be able to write in the text, so just look</a:t>
                      </a:r>
                    </a:p>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over the questions)</a:t>
                      </a:r>
                    </a:p>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_____ Online Lesson Quiz: Levels of Government</a:t>
                      </a:r>
                    </a:p>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(remember….this is the HARD quiz we took </a:t>
                      </a:r>
                    </a:p>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in class.  It will be hard to do without your</a:t>
                      </a:r>
                    </a:p>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book in front of you, so JUST DO YOUR BEST!!)</a:t>
                      </a: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176080">
                <a:tc>
                  <a:txBody>
                    <a:bodyPr/>
                    <a:lstStyle/>
                    <a:p>
                      <a:pPr algn="ctr"/>
                      <a:r>
                        <a:rPr lang="en-US" sz="1800" dirty="0">
                          <a:latin typeface="KG Summer Storm Smooth" panose="02000000000000000000" pitchFamily="2" charset="77"/>
                          <a:ea typeface="MJAreYouSirius" panose="02000603000000000000" pitchFamily="2" charset="0"/>
                        </a:rPr>
                        <a:t>Silent Reading</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Make sure you are still reading every day.  Have you read any new books lately?  Add your book recommendation to the class board in </a:t>
                      </a:r>
                      <a:r>
                        <a:rPr lang="en-US" sz="1400" b="0" i="0" u="none" strike="noStrike" kern="1200" cap="none" spc="0" normalizeH="0" baseline="0" noProof="0" dirty="0">
                          <a:ln>
                            <a:noFill/>
                          </a:ln>
                          <a:effectLst/>
                          <a:uLnTx/>
                          <a:uFillTx/>
                          <a:latin typeface="Century Gothic"/>
                          <a:hlinkClick r:id="rId7"/>
                        </a:rPr>
                        <a:t>Nearpod</a:t>
                      </a:r>
                      <a:r>
                        <a:rPr lang="en-US" sz="1400" b="0" i="0" u="none" strike="noStrike" kern="1200" cap="none" spc="0" normalizeH="0" baseline="0" noProof="0" dirty="0">
                          <a:ln>
                            <a:noFill/>
                          </a:ln>
                          <a:effectLst/>
                          <a:uLnTx/>
                          <a:uFillTx/>
                          <a:latin typeface="Century Gothic"/>
                        </a:rPr>
                        <a:t> (type code </a:t>
                      </a:r>
                      <a:r>
                        <a:rPr lang="en-US" sz="1400" b="1" i="0" u="none" strike="noStrike" kern="1200" cap="none" spc="0" normalizeH="0" baseline="0" noProof="0" dirty="0">
                          <a:ln>
                            <a:noFill/>
                          </a:ln>
                          <a:effectLst/>
                          <a:uLnTx/>
                          <a:uFillTx/>
                          <a:latin typeface="Century Gothic"/>
                        </a:rPr>
                        <a:t>AEBNV</a:t>
                      </a:r>
                      <a:r>
                        <a:rPr lang="en-US" sz="1400" b="0" i="0" u="none" strike="noStrike" kern="1200" cap="none" spc="0" normalizeH="0" baseline="0" noProof="0" dirty="0">
                          <a:ln>
                            <a:noFill/>
                          </a:ln>
                          <a:effectLst/>
                          <a:uLnTx/>
                          <a:uFillTx/>
                          <a:latin typeface="Century Gothic"/>
                        </a:rPr>
                        <a:t>on the left side of the page)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185703"/>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rPr>
              <a:t>Tuesday 4/14/20 </a:t>
            </a:r>
          </a:p>
        </p:txBody>
      </p:sp>
    </p:spTree>
    <p:extLst>
      <p:ext uri="{BB962C8B-B14F-4D97-AF65-F5344CB8AC3E}">
        <p14:creationId xmlns:p14="http://schemas.microsoft.com/office/powerpoint/2010/main" val="383091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019389473"/>
              </p:ext>
            </p:extLst>
          </p:nvPr>
        </p:nvGraphicFramePr>
        <p:xfrm>
          <a:off x="239340" y="1740376"/>
          <a:ext cx="7293720" cy="7857456"/>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548905">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790700">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ELA</a:t>
                      </a:r>
                      <a:r>
                        <a:rPr lang="en-US" sz="1400" b="0" i="0" u="none" strike="noStrike" kern="1200" cap="none" spc="0" normalizeH="0" baseline="0" noProof="0" dirty="0">
                          <a:ln>
                            <a:noFill/>
                          </a:ln>
                          <a:effectLst/>
                          <a:uLnTx/>
                          <a:uFillTx/>
                          <a:latin typeface="Century Gothic"/>
                        </a:rPr>
                        <a:t> (10 minutes)</a:t>
                      </a:r>
                      <a:endParaRPr lang="en-US" sz="1400"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Read the story “The Extra Good Sunday“ on Think Central (listed under Things to Do)</a:t>
                      </a:r>
                      <a:endParaRPr lang="en-US" sz="1400"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4"/>
                        </a:rPr>
                        <a:t>Click here to read “The Extra Good Sunday”</a:t>
                      </a:r>
                      <a:endParaRPr lang="en-US" sz="1400" dirty="0">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to Teams and complete these activities:</a:t>
                      </a:r>
                    </a:p>
                    <a:p>
                      <a:pPr marL="0" marR="0" lvl="0" indent="0" algn="l">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_____ The Extra Good Sunday Comprehension</a:t>
                      </a:r>
                    </a:p>
                    <a:p>
                      <a:pPr marL="0" marR="0" lvl="0" indent="0" algn="l">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Questions</a:t>
                      </a:r>
                    </a:p>
                    <a:p>
                      <a:pPr marL="0" marR="0" lvl="0" indent="0" algn="l">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_____ The Extra Good Sunday Journal Writing</a:t>
                      </a: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Spelling City</a:t>
                      </a:r>
                      <a:r>
                        <a:rPr lang="en-US" sz="1400" b="0" i="0" u="none" strike="noStrike" kern="1200" cap="none" spc="0" normalizeH="0" baseline="0" noProof="0" dirty="0">
                          <a:ln>
                            <a:noFill/>
                          </a:ln>
                          <a:effectLst/>
                          <a:uLnTx/>
                          <a:uFillTx/>
                          <a:latin typeface="Century Gothic"/>
                        </a:rPr>
                        <a:t>; click on “The Extra Good Sunday" spelling words to play games with your spelling words  </a:t>
                      </a: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None/>
                      </a:pPr>
                      <a:endParaRPr lang="en-US" sz="1200" b="0" i="0" u="none" strike="noStrike" kern="1200" cap="none" spc="0" normalizeH="0" baseline="0" noProof="0" dirty="0">
                        <a:ln>
                          <a:noFill/>
                        </a:ln>
                        <a:effectLst/>
                        <a:uLnTx/>
                        <a:uFillTx/>
                        <a:latin typeface="Calibri"/>
                      </a:endParaRPr>
                    </a:p>
                    <a:p>
                      <a:pPr marL="0" marR="0" lvl="0" indent="0" algn="l">
                        <a:lnSpc>
                          <a:spcPct val="100000"/>
                        </a:lnSpc>
                        <a:spcBef>
                          <a:spcPts val="0"/>
                        </a:spcBef>
                        <a:spcAft>
                          <a:spcPts val="0"/>
                        </a:spcAft>
                        <a:buNone/>
                      </a:pPr>
                      <a:endParaRPr lang="en-US" sz="1200" b="0" i="0" u="none" strike="noStrike" kern="1200" cap="none" spc="0" normalizeH="0" baseline="0" noProof="0" dirty="0">
                        <a:ln>
                          <a:noFill/>
                        </a:ln>
                        <a:effectLst/>
                        <a:uLnTx/>
                        <a:uFillTx/>
                        <a:latin typeface="Calibri"/>
                      </a:endParaRPr>
                    </a:p>
                    <a:p>
                      <a:pPr marL="0" marR="0" lvl="0" indent="0" algn="l">
                        <a:lnSpc>
                          <a:spcPct val="100000"/>
                        </a:lnSpc>
                        <a:spcBef>
                          <a:spcPts val="0"/>
                        </a:spcBef>
                        <a:spcAft>
                          <a:spcPts val="0"/>
                        </a:spcAft>
                        <a:buNone/>
                      </a:pPr>
                      <a:endParaRPr lang="en-US" sz="1800" b="0" i="0" u="none" strike="noStrike" kern="1200" cap="none" spc="0" normalizeH="0" baseline="0" noProof="0" dirty="0">
                        <a:ln>
                          <a:noFill/>
                        </a:ln>
                        <a:effectLst/>
                        <a:uLnTx/>
                        <a:uFillTx/>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790700">
                <a:tc>
                  <a:txBody>
                    <a:bodyPr/>
                    <a:lstStyle/>
                    <a:p>
                      <a:pPr algn="ctr"/>
                      <a:r>
                        <a:rPr lang="en-US" sz="1800" dirty="0">
                          <a:latin typeface="KG Summer Storm Smooth" panose="02000000000000000000" pitchFamily="2" charset="77"/>
                          <a:ea typeface="MJAreYouSirius" panose="02000603000000000000" pitchFamily="2" charset="0"/>
                        </a:rPr>
                        <a:t>Vocab &amp; Spelling words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a:lnSpc>
                          <a:spcPct val="100000"/>
                        </a:lnSpc>
                        <a:spcBef>
                          <a:spcPts val="0"/>
                        </a:spcBef>
                        <a:spcAft>
                          <a:spcPts val="0"/>
                        </a:spcAft>
                        <a:buNone/>
                      </a:pPr>
                      <a:r>
                        <a:rPr lang="en-US" sz="1600" b="0" i="0" u="none" strike="noStrike" kern="1200" cap="none" spc="0" normalizeH="0" baseline="0" noProof="0" dirty="0">
                          <a:ln>
                            <a:noFill/>
                          </a:ln>
                          <a:effectLst/>
                          <a:uLnTx/>
                          <a:uFillTx/>
                          <a:latin typeface="Century Gothic" panose="020B0502020202020204" pitchFamily="34" charset="0"/>
                        </a:rPr>
                        <a:t>Vocabulary Words:  festive, ingredients, degrees, recommended, anxiously, crossed, remarked, tense</a:t>
                      </a:r>
                    </a:p>
                    <a:p>
                      <a:pPr marL="0" marR="0" lvl="0" indent="0" algn="l">
                        <a:lnSpc>
                          <a:spcPct val="100000"/>
                        </a:lnSpc>
                        <a:spcBef>
                          <a:spcPts val="0"/>
                        </a:spcBef>
                        <a:spcAft>
                          <a:spcPts val="0"/>
                        </a:spcAft>
                        <a:buNone/>
                      </a:pPr>
                      <a:endParaRPr lang="en-US" sz="1600" b="0" i="0" u="none" strike="noStrike" kern="1200" cap="none" spc="0" normalizeH="0" baseline="0" noProof="0" dirty="0">
                        <a:ln>
                          <a:noFill/>
                        </a:ln>
                        <a:effectLst/>
                        <a:uLnTx/>
                        <a:uFillTx/>
                        <a:latin typeface="Century Gothic" panose="020B0502020202020204" pitchFamily="34" charset="0"/>
                      </a:endParaRPr>
                    </a:p>
                    <a:p>
                      <a:pPr marL="0" marR="0" lvl="0" indent="0" algn="l">
                        <a:lnSpc>
                          <a:spcPct val="100000"/>
                        </a:lnSpc>
                        <a:spcBef>
                          <a:spcPts val="0"/>
                        </a:spcBef>
                        <a:spcAft>
                          <a:spcPts val="0"/>
                        </a:spcAft>
                        <a:buNone/>
                      </a:pPr>
                      <a:r>
                        <a:rPr lang="en-US" sz="1600" b="0" i="0" u="none" strike="noStrike" kern="1200" cap="none" spc="0" normalizeH="0" baseline="0" noProof="0" dirty="0">
                          <a:ln>
                            <a:noFill/>
                          </a:ln>
                          <a:effectLst/>
                          <a:uLnTx/>
                          <a:uFillTx/>
                          <a:latin typeface="Century Gothic" panose="020B0502020202020204" pitchFamily="34" charset="0"/>
                        </a:rPr>
                        <a:t>Spelling Words:  nurse, work, shirt, hurt, first, word, serve, curly, dirt, third, worry, turn, stir, firm</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236366"/>
                  </a:ext>
                </a:extLst>
              </a:tr>
              <a:tr h="2012651">
                <a:tc>
                  <a:txBody>
                    <a:bodyPr/>
                    <a:lstStyle/>
                    <a:p>
                      <a:pPr algn="ctr"/>
                      <a:r>
                        <a:rPr lang="en-US" sz="1800" dirty="0">
                          <a:latin typeface="KG Summer Storm Smooth"/>
                          <a:ea typeface="MJAreYouSirius"/>
                        </a:rPr>
                        <a:t>Writing</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6"/>
                        </a:rPr>
                        <a:t>Epic Books</a:t>
                      </a:r>
                      <a:r>
                        <a:rPr lang="en-US" sz="1400" b="0" i="0" u="none" strike="noStrike" kern="1200" cap="none" spc="0" normalizeH="0" baseline="0" noProof="0" dirty="0">
                          <a:ln>
                            <a:noFill/>
                          </a:ln>
                          <a:effectLst/>
                          <a:uLnTx/>
                          <a:uFillTx/>
                          <a:latin typeface="Century Gothic"/>
                        </a:rPr>
                        <a:t> (class code huk9296) to read or</a:t>
                      </a:r>
                    </a:p>
                    <a:p>
                      <a:pPr marL="0" marR="0" lvl="0" indent="0" algn="l">
                        <a:lnSpc>
                          <a:spcPct val="100000"/>
                        </a:lnSpc>
                        <a:spcBef>
                          <a:spcPts val="0"/>
                        </a:spcBef>
                        <a:spcAft>
                          <a:spcPts val="0"/>
                        </a:spcAft>
                        <a:buFont typeface="Wingdings" panose="05000000000000000000" pitchFamily="2" charset="2"/>
                        <a:buNone/>
                      </a:pPr>
                      <a:r>
                        <a:rPr kumimoji="0" lang="en-US" sz="1400" b="0" i="0" u="none" strike="noStrike" kern="1200" cap="none" spc="0" normalizeH="0" baseline="0" noProof="0" dirty="0">
                          <a:ln>
                            <a:noFill/>
                          </a:ln>
                          <a:effectLst/>
                          <a:uLnTx/>
                          <a:uFillTx/>
                          <a:latin typeface="Century Gothic"/>
                        </a:rPr>
                        <a:t>        review the book Cats vs. Dogs</a:t>
                      </a:r>
                    </a:p>
                    <a:p>
                      <a:pPr marL="285750" marR="0" lvl="0" indent="-285750" algn="l">
                        <a:lnSpc>
                          <a:spcPct val="100000"/>
                        </a:lnSpc>
                        <a:spcBef>
                          <a:spcPts val="0"/>
                        </a:spcBef>
                        <a:spcAft>
                          <a:spcPts val="0"/>
                        </a:spcAft>
                        <a:buFont typeface="Wingdings" panose="05000000000000000000" pitchFamily="2" charset="2"/>
                        <a:buChar char="q"/>
                      </a:pPr>
                      <a:r>
                        <a:rPr kumimoji="0" lang="en-US" sz="1400" b="0" i="0" u="none" strike="noStrike" kern="1200" cap="none" spc="0" normalizeH="0" baseline="0" noProof="0" dirty="0">
                          <a:ln>
                            <a:noFill/>
                          </a:ln>
                          <a:effectLst/>
                          <a:uLnTx/>
                          <a:uFillTx/>
                          <a:latin typeface="Century Gothic"/>
                        </a:rPr>
                        <a:t>Use the notes you took while reading Cats vs. Dogs and create a PowerPoint.  Go to TEAMS and click on the Cats vs. Dogs assignment. You can finish this Friday, so don’t worry if you don’t finish it today.</a:t>
                      </a:r>
                    </a:p>
                    <a:p>
                      <a:pPr marL="285750" marR="0" lvl="0" indent="-285750" algn="l">
                        <a:lnSpc>
                          <a:spcPct val="100000"/>
                        </a:lnSpc>
                        <a:spcBef>
                          <a:spcPts val="0"/>
                        </a:spcBef>
                        <a:spcAft>
                          <a:spcPts val="0"/>
                        </a:spcAft>
                        <a:buFont typeface="Wingdings" panose="05000000000000000000" pitchFamily="2" charset="2"/>
                        <a:buChar char="q"/>
                      </a:pPr>
                      <a:r>
                        <a:rPr kumimoji="0" lang="en-US" sz="1400" b="0" i="0" u="none" strike="noStrike" kern="1200" cap="none" spc="0" normalizeH="0" baseline="0" noProof="0" dirty="0">
                          <a:ln>
                            <a:noFill/>
                          </a:ln>
                          <a:effectLst/>
                          <a:uLnTx/>
                          <a:uFillTx/>
                          <a:latin typeface="Century Gothic"/>
                        </a:rPr>
                        <a:t>See Friday’s plans for reminders…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Wednesday 4/15/20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35796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486320614"/>
              </p:ext>
            </p:extLst>
          </p:nvPr>
        </p:nvGraphicFramePr>
        <p:xfrm>
          <a:off x="239340" y="1740376"/>
          <a:ext cx="7293719" cy="7435596"/>
        </p:xfrm>
        <a:graphic>
          <a:graphicData uri="http://schemas.openxmlformats.org/drawingml/2006/table">
            <a:tbl>
              <a:tblPr firstRow="1" bandRow="1">
                <a:tableStyleId>{5C22544A-7EE6-4342-B048-85BDC9FD1C3A}</a:tableStyleId>
              </a:tblPr>
              <a:tblGrid>
                <a:gridCol w="2143125">
                  <a:extLst>
                    <a:ext uri="{9D8B030D-6E8A-4147-A177-3AD203B41FA5}">
                      <a16:colId xmlns:a16="http://schemas.microsoft.com/office/drawing/2014/main" val="1574818070"/>
                    </a:ext>
                  </a:extLst>
                </a:gridCol>
                <a:gridCol w="5150594">
                  <a:extLst>
                    <a:ext uri="{9D8B030D-6E8A-4147-A177-3AD203B41FA5}">
                      <a16:colId xmlns:a16="http://schemas.microsoft.com/office/drawing/2014/main" val="577556384"/>
                    </a:ext>
                  </a:extLst>
                </a:gridCol>
              </a:tblGrid>
              <a:tr h="573322">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Subjects</a:t>
                      </a:r>
                    </a:p>
                    <a:p>
                      <a:pPr algn="ctr"/>
                      <a:endParaRPr lang="en-US" sz="1800" u="sng" dirty="0">
                        <a:solidFill>
                          <a:schemeClr val="tx1"/>
                        </a:solidFill>
                        <a:latin typeface="KG Summer Storm Smooth"/>
                        <a:ea typeface="MJAreYouSiriu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591173">
                <a:tc>
                  <a:txBody>
                    <a:bodyPr/>
                    <a:lstStyle/>
                    <a:p>
                      <a:pPr algn="ctr"/>
                      <a:r>
                        <a:rPr lang="en-US" sz="1800" dirty="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Math</a:t>
                      </a:r>
                      <a:r>
                        <a:rPr lang="en-US" sz="1400" b="0" i="0" u="none" strike="noStrike" kern="1200" cap="none" spc="0" normalizeH="0" baseline="0" noProof="0" dirty="0">
                          <a:ln>
                            <a:noFill/>
                          </a:ln>
                          <a:effectLst/>
                          <a:uLnTx/>
                          <a:uFillTx/>
                          <a:latin typeface="Century Gothic"/>
                          <a:ea typeface="MJAreYouSirius"/>
                          <a:cs typeface="+mn-cs"/>
                        </a:rPr>
                        <a:t> (10 minutes)</a:t>
                      </a:r>
                      <a:endParaRPr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JAreYouSirius" panose="02000603000000000000" pitchFamily="2" charset="0"/>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on </a:t>
                      </a:r>
                      <a:r>
                        <a:rPr lang="en-US" sz="1400" b="0" i="0" u="none" strike="noStrike" kern="1200" cap="none" spc="0" normalizeH="0" baseline="0" noProof="0" dirty="0">
                          <a:ln>
                            <a:noFill/>
                          </a:ln>
                          <a:effectLst/>
                          <a:uLnTx/>
                          <a:uFillTx/>
                          <a:latin typeface="Century Gothic"/>
                          <a:ea typeface="MJAreYouSirius"/>
                          <a:cs typeface="+mn-cs"/>
                          <a:hlinkClick r:id="rId4"/>
                        </a:rPr>
                        <a:t>Think Central</a:t>
                      </a:r>
                      <a:r>
                        <a:rPr lang="en-US" sz="1400" b="0" i="0" u="none" strike="noStrike" kern="1200" cap="none" spc="0" normalizeH="0" baseline="0" noProof="0" dirty="0">
                          <a:ln>
                            <a:noFill/>
                          </a:ln>
                          <a:effectLst/>
                          <a:uLnTx/>
                          <a:uFillTx/>
                          <a:latin typeface="Century Gothic"/>
                          <a:ea typeface="MJAreYouSirius"/>
                          <a:cs typeface="+mn-cs"/>
                        </a:rPr>
                        <a:t> and complete:</a:t>
                      </a:r>
                    </a:p>
                    <a:p>
                      <a:pPr marL="0" marR="0" lvl="0" indent="0" algn="l">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 4/16 1-Perimeter with Unknown Side Lengths</a:t>
                      </a:r>
                    </a:p>
                    <a:p>
                      <a:pPr marL="0" marR="0" lvl="0" indent="0" algn="l">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 4/16 2-Personal Math Trainer</a:t>
                      </a: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on </a:t>
                      </a:r>
                      <a:r>
                        <a:rPr lang="en-US" sz="1400" b="0" i="0" u="none" strike="noStrike" kern="1200" cap="none" spc="0" normalizeH="0" baseline="0" noProof="0" dirty="0">
                          <a:ln>
                            <a:noFill/>
                          </a:ln>
                          <a:effectLst/>
                          <a:uLnTx/>
                          <a:uFillTx/>
                          <a:latin typeface="Century Gothic"/>
                          <a:ea typeface="MJAreYouSirius"/>
                          <a:cs typeface="+mn-cs"/>
                          <a:hlinkClick r:id="rId5"/>
                        </a:rPr>
                        <a:t>Envision Math</a:t>
                      </a:r>
                      <a:r>
                        <a:rPr lang="en-US" sz="1400" b="0" i="0" u="none" strike="noStrike" kern="1200" cap="none" spc="0" normalizeH="0" baseline="0" noProof="0" dirty="0">
                          <a:ln>
                            <a:noFill/>
                          </a:ln>
                          <a:effectLst/>
                          <a:uLnTx/>
                          <a:uFillTx/>
                          <a:latin typeface="Century Gothic"/>
                          <a:ea typeface="MJAreYouSirius"/>
                          <a:cs typeface="+mn-cs"/>
                        </a:rPr>
                        <a:t> and complete these listed in the red Classes section:</a:t>
                      </a: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400" b="0" i="0" u="none" strike="noStrike" kern="1200" cap="none" spc="0" normalizeH="0" baseline="0" noProof="0" dirty="0">
                          <a:ln>
                            <a:noFill/>
                          </a:ln>
                          <a:effectLst/>
                          <a:uLnTx/>
                          <a:uFillTx/>
                          <a:latin typeface="Century Gothic" panose="020B0502020202020204" pitchFamily="34" charset="0"/>
                          <a:ea typeface="MJAreYouSirius"/>
                          <a:cs typeface="+mn-cs"/>
                        </a:rPr>
                        <a:t>       _____ </a:t>
                      </a:r>
                      <a:r>
                        <a:rPr lang="en-US" sz="1530" b="0" i="0" u="none" strike="noStrike" kern="1200" cap="none" spc="0" normalizeH="0" baseline="0" noProof="0" dirty="0">
                          <a:ln>
                            <a:noFill/>
                          </a:ln>
                          <a:solidFill>
                            <a:schemeClr val="dk1"/>
                          </a:solidFill>
                          <a:effectLst/>
                          <a:uLnTx/>
                          <a:uFillTx/>
                          <a:latin typeface="Century Gothic" panose="020B0502020202020204" pitchFamily="34" charset="0"/>
                          <a:ea typeface="+mn-ea"/>
                          <a:cs typeface="+mn-cs"/>
                        </a:rPr>
                        <a:t>16-3 Practice Buddy</a:t>
                      </a: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530" b="0" i="0" u="none" strike="noStrike" kern="1200" cap="none" spc="0" normalizeH="0" baseline="0" noProof="0" dirty="0">
                          <a:ln>
                            <a:noFill/>
                          </a:ln>
                          <a:solidFill>
                            <a:schemeClr val="dk1"/>
                          </a:solidFill>
                          <a:effectLst/>
                          <a:uLnTx/>
                          <a:uFillTx/>
                          <a:latin typeface="Century Gothic" panose="020B0502020202020204" pitchFamily="34" charset="0"/>
                          <a:ea typeface="+mn-ea"/>
                          <a:cs typeface="+mn-cs"/>
                        </a:rPr>
                        <a:t>      _____ 16-3 Quick Check</a:t>
                      </a: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530" b="0" i="0" u="none" strike="noStrike" kern="1200" cap="none" spc="0" normalizeH="0" baseline="0" noProof="0" dirty="0">
                          <a:ln>
                            <a:noFill/>
                          </a:ln>
                          <a:solidFill>
                            <a:schemeClr val="dk1"/>
                          </a:solidFill>
                          <a:effectLst/>
                          <a:uLnTx/>
                          <a:uFillTx/>
                          <a:latin typeface="+mn-lt"/>
                          <a:ea typeface="+mn-ea"/>
                          <a:cs typeface="+mn-cs"/>
                        </a:rPr>
                        <a:t>      </a:t>
                      </a: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mn-lt"/>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485900">
                <a:tc>
                  <a:txBody>
                    <a:bodyPr/>
                    <a:lstStyle/>
                    <a:p>
                      <a:pPr algn="ctr"/>
                      <a:r>
                        <a:rPr lang="en-US" sz="1800" dirty="0">
                          <a:latin typeface="KG Summer Storm Smooth"/>
                          <a:ea typeface="MJAreYouSirius"/>
                        </a:rPr>
                        <a:t>Social </a:t>
                      </a:r>
                      <a:endParaRPr lang="en-US" sz="1800" b="0" i="0" u="none" strike="noStrike" kern="1200" cap="none" spc="0" normalizeH="0" baseline="0" noProof="0" dirty="0">
                        <a:ln>
                          <a:noFill/>
                        </a:ln>
                        <a:solidFill>
                          <a:prstClr val="black"/>
                        </a:solidFill>
                        <a:effectLst/>
                        <a:uLnTx/>
                        <a:uFillTx/>
                        <a:latin typeface="KG Summer Storm Smooth"/>
                        <a:ea typeface="MJAreYouSirius"/>
                        <a:cs typeface="+mn-cs"/>
                      </a:endParaRPr>
                    </a:p>
                    <a:p>
                      <a:pPr lvl="0" algn="ctr">
                        <a:buNone/>
                      </a:pPr>
                      <a:r>
                        <a:rPr lang="en-US" sz="1800" dirty="0">
                          <a:latin typeface="KG Summer Storm Smooth"/>
                          <a:ea typeface="MJAreYouSirius"/>
                        </a:rPr>
                        <a:t>Studies</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Finish any social studies work not completed on Tuesday</a:t>
                      </a:r>
                    </a:p>
                    <a:p>
                      <a:pPr marL="285750" marR="0" lvl="0" indent="-285750" algn="l" rtl="0" eaLnBrk="1" fontAlgn="auto" latinLnBrk="0" hangingPunct="1">
                        <a:lnSpc>
                          <a:spcPct val="100000"/>
                        </a:lnSpc>
                        <a:spcBef>
                          <a:spcPts val="0"/>
                        </a:spcBef>
                        <a:spcAft>
                          <a:spcPts val="0"/>
                        </a:spcAft>
                        <a:buFont typeface="Wingdings"/>
                        <a:buChar char="q"/>
                      </a:pPr>
                      <a:endParaRPr kumimoji="0"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endParaRPr kumimoji="0"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endParaRPr kumimoji="0"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endParaRPr kumimoji="0"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endParaRPr kumimoji="0"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kumimoji="0" lang="en-US" sz="14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485900">
                <a:tc>
                  <a:txBody>
                    <a:bodyPr/>
                    <a:lstStyle/>
                    <a:p>
                      <a:pPr algn="ctr"/>
                      <a:r>
                        <a:rPr lang="en-US" sz="1800" dirty="0">
                          <a:latin typeface="KG Summer Storm Smooth" panose="02000000000000000000" pitchFamily="2" charset="77"/>
                          <a:ea typeface="MJAreYouSirius" panose="02000603000000000000" pitchFamily="2" charset="0"/>
                        </a:rPr>
                        <a:t>Silent Reading</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lvl="0" indent="0" algn="l">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Make sure you are still reading every day.  Did you add your book recommendation to the class board in </a:t>
                      </a:r>
                      <a:r>
                        <a:rPr lang="en-US" sz="1400" b="0" i="0" u="none" strike="noStrike" kern="1200" cap="none" spc="0" normalizeH="0" baseline="0" noProof="0" dirty="0">
                          <a:ln>
                            <a:noFill/>
                          </a:ln>
                          <a:effectLst/>
                          <a:uLnTx/>
                          <a:uFillTx/>
                          <a:latin typeface="Century Gothic"/>
                          <a:hlinkClick r:id="rId6"/>
                        </a:rPr>
                        <a:t>Nearpod</a:t>
                      </a:r>
                      <a:r>
                        <a:rPr lang="en-US" sz="1400" b="0" i="0" u="none" strike="noStrike" kern="1200" cap="none" spc="0" normalizeH="0" baseline="0" noProof="0" dirty="0">
                          <a:ln>
                            <a:noFill/>
                          </a:ln>
                          <a:effectLst/>
                          <a:uLnTx/>
                          <a:uFillTx/>
                          <a:latin typeface="Century Gothic"/>
                        </a:rPr>
                        <a:t> (type code </a:t>
                      </a:r>
                      <a:r>
                        <a:rPr lang="en-US" sz="1400" b="1" i="0" u="none" strike="noStrike" kern="1200" cap="none" spc="0" normalizeH="0" baseline="0" noProof="0" dirty="0">
                          <a:ln>
                            <a:noFill/>
                          </a:ln>
                          <a:effectLst/>
                          <a:uLnTx/>
                          <a:uFillTx/>
                          <a:latin typeface="Century Gothic"/>
                        </a:rPr>
                        <a:t>AEBNV</a:t>
                      </a:r>
                      <a:r>
                        <a:rPr lang="en-US" sz="1400" b="0" i="0" u="none" strike="noStrike" kern="1200" cap="none" spc="0" normalizeH="0" baseline="0" noProof="0" dirty="0">
                          <a:ln>
                            <a:noFill/>
                          </a:ln>
                          <a:effectLst/>
                          <a:uLnTx/>
                          <a:uFillTx/>
                          <a:latin typeface="Century Gothic"/>
                        </a:rPr>
                        <a:t>on the left side of the page).  Only do this once-thank you!</a:t>
                      </a: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78418"/>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Thursday 4/16/20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416428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2111523791"/>
              </p:ext>
            </p:extLst>
          </p:nvPr>
        </p:nvGraphicFramePr>
        <p:xfrm>
          <a:off x="239340" y="1740376"/>
          <a:ext cx="7293719" cy="7498080"/>
        </p:xfrm>
        <a:graphic>
          <a:graphicData uri="http://schemas.openxmlformats.org/drawingml/2006/table">
            <a:tbl>
              <a:tblPr firstRow="1" bandRow="1">
                <a:tableStyleId>{5C22544A-7EE6-4342-B048-85BDC9FD1C3A}</a:tableStyleId>
              </a:tblPr>
              <a:tblGrid>
                <a:gridCol w="2333624">
                  <a:extLst>
                    <a:ext uri="{9D8B030D-6E8A-4147-A177-3AD203B41FA5}">
                      <a16:colId xmlns:a16="http://schemas.microsoft.com/office/drawing/2014/main" val="1574818070"/>
                    </a:ext>
                  </a:extLst>
                </a:gridCol>
                <a:gridCol w="4960095">
                  <a:extLst>
                    <a:ext uri="{9D8B030D-6E8A-4147-A177-3AD203B41FA5}">
                      <a16:colId xmlns:a16="http://schemas.microsoft.com/office/drawing/2014/main" val="577556384"/>
                    </a:ext>
                  </a:extLst>
                </a:gridCol>
              </a:tblGrid>
              <a:tr h="573322">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Subjects</a:t>
                      </a:r>
                    </a:p>
                    <a:p>
                      <a:pPr algn="ctr"/>
                      <a:endParaRPr lang="en-US" sz="1800" u="sng" dirty="0">
                        <a:solidFill>
                          <a:schemeClr val="tx1"/>
                        </a:solidFill>
                        <a:latin typeface="KG Summer Storm Smooth"/>
                        <a:ea typeface="MJAreYouSiriu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730757">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ELA</a:t>
                      </a:r>
                      <a:r>
                        <a:rPr lang="en-US" sz="1400" b="0" i="0" u="none" strike="noStrike" kern="1200" cap="none" spc="0" normalizeH="0" baseline="0" noProof="0" dirty="0">
                          <a:ln>
                            <a:noFill/>
                          </a:ln>
                          <a:effectLst/>
                          <a:uLnTx/>
                          <a:uFillTx/>
                          <a:latin typeface="Century Gothic"/>
                          <a:ea typeface="MJAreYouSirius"/>
                          <a:cs typeface="+mn-cs"/>
                        </a:rPr>
                        <a:t> (10 minutes)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on </a:t>
                      </a:r>
                      <a:r>
                        <a:rPr lang="en-US" sz="1400" b="0" i="0" u="none" strike="noStrike" kern="1200" cap="none" spc="0" normalizeH="0" baseline="0" noProof="0" dirty="0">
                          <a:ln>
                            <a:noFill/>
                          </a:ln>
                          <a:effectLst/>
                          <a:uLnTx/>
                          <a:uFillTx/>
                          <a:latin typeface="Century Gothic"/>
                          <a:ea typeface="MJAreYouSirius"/>
                          <a:cs typeface="+mn-cs"/>
                          <a:hlinkClick r:id="rId4"/>
                        </a:rPr>
                        <a:t>Think Central</a:t>
                      </a:r>
                      <a:r>
                        <a:rPr lang="en-US" sz="1400" b="0" i="0" u="none" strike="noStrike" kern="1200" cap="none" spc="0" normalizeH="0" baseline="0" noProof="0" dirty="0">
                          <a:ln>
                            <a:noFill/>
                          </a:ln>
                          <a:effectLst/>
                          <a:uLnTx/>
                          <a:uFillTx/>
                          <a:latin typeface="Century Gothic"/>
                          <a:ea typeface="MJAreYouSirius"/>
                          <a:cs typeface="+mn-cs"/>
                        </a:rPr>
                        <a:t> to take the story quiz.  It is under Things to Do.  Make sure you take your time and do your best!</a:t>
                      </a:r>
                      <a:endParaRPr lang="en-US"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Spelling City</a:t>
                      </a:r>
                      <a:r>
                        <a:rPr lang="en-US" sz="1400" b="0" i="0" u="none" strike="noStrike" kern="1200" cap="none" spc="0" normalizeH="0" baseline="0" noProof="0" dirty="0">
                          <a:ln>
                            <a:noFill/>
                          </a:ln>
                          <a:effectLst/>
                          <a:uLnTx/>
                          <a:uFillTx/>
                          <a:latin typeface="Century Gothic"/>
                        </a:rPr>
                        <a:t>; click on “The Extra Good Sunday" spelling words to play games with your spelling words  </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6"/>
                        </a:rPr>
                        <a:t>Nearpod</a:t>
                      </a:r>
                      <a:r>
                        <a:rPr lang="en-US" sz="1400" b="0" i="0" u="none" strike="noStrike" kern="1200" cap="none" spc="0" normalizeH="0" baseline="0" noProof="0" dirty="0">
                          <a:ln>
                            <a:noFill/>
                          </a:ln>
                          <a:effectLst/>
                          <a:uLnTx/>
                          <a:uFillTx/>
                          <a:latin typeface="Century Gothic"/>
                        </a:rPr>
                        <a:t> and type in the class code AQGRJ.  You will work at your own pace to complete the slide show of reading skills.</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entury Gothic"/>
                      </a:endParaRP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dirty="0">
                        <a:ln>
                          <a:noFill/>
                        </a:ln>
                        <a:effectLst/>
                        <a:highlight>
                          <a:srgbClr val="FFFF00"/>
                        </a:highlight>
                        <a:uLnTx/>
                        <a:uFillTx/>
                      </a:endParaRP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dirty="0">
                        <a:ln>
                          <a:noFill/>
                        </a:ln>
                        <a:effectLst/>
                        <a:highlight>
                          <a:srgbClr val="FFFF00"/>
                        </a:highlight>
                        <a:uLnTx/>
                        <a:uFillTx/>
                      </a:endParaRP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highlight>
                          <a:srgbClr val="FFFF00"/>
                        </a:highlight>
                        <a:uLnTx/>
                        <a:uFillTx/>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257300">
                <a:tc>
                  <a:txBody>
                    <a:bodyPr/>
                    <a:lstStyle/>
                    <a:p>
                      <a:pPr algn="ctr"/>
                      <a:r>
                        <a:rPr lang="en-US" sz="1800" dirty="0">
                          <a:latin typeface="KG Summer Storm Smooth"/>
                          <a:ea typeface="MJAreYouSirius"/>
                        </a:rPr>
                        <a:t>Writing</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7"/>
                        </a:rPr>
                        <a:t>Epic Books</a:t>
                      </a:r>
                      <a:r>
                        <a:rPr lang="en-US" sz="1400" b="0" i="0" u="none" strike="noStrike" kern="1200" cap="none" spc="0" normalizeH="0" baseline="0" noProof="0" dirty="0">
                          <a:ln>
                            <a:noFill/>
                          </a:ln>
                          <a:effectLst/>
                          <a:uLnTx/>
                          <a:uFillTx/>
                          <a:latin typeface="Century Gothic"/>
                        </a:rPr>
                        <a:t> (class code huk9296) to read or</a:t>
                      </a:r>
                    </a:p>
                    <a:p>
                      <a:pPr marL="0" marR="0" lvl="0" indent="0" algn="l">
                        <a:lnSpc>
                          <a:spcPct val="100000"/>
                        </a:lnSpc>
                        <a:spcBef>
                          <a:spcPts val="0"/>
                        </a:spcBef>
                        <a:spcAft>
                          <a:spcPts val="0"/>
                        </a:spcAft>
                        <a:buFont typeface="Wingdings" panose="05000000000000000000" pitchFamily="2" charset="2"/>
                        <a:buNone/>
                      </a:pPr>
                      <a:r>
                        <a:rPr kumimoji="0" lang="en-US" sz="1400" b="0" i="0" u="none" strike="noStrike" kern="1200" cap="none" spc="0" normalizeH="0" baseline="0" noProof="0" dirty="0">
                          <a:ln>
                            <a:noFill/>
                          </a:ln>
                          <a:effectLst/>
                          <a:uLnTx/>
                          <a:uFillTx/>
                          <a:latin typeface="Century Gothic"/>
                        </a:rPr>
                        <a:t>        review the book Cats vs. Dogs</a:t>
                      </a:r>
                    </a:p>
                    <a:p>
                      <a:pPr marL="285750" marR="0" lvl="0" indent="-285750" algn="l">
                        <a:lnSpc>
                          <a:spcPct val="100000"/>
                        </a:lnSpc>
                        <a:spcBef>
                          <a:spcPts val="0"/>
                        </a:spcBef>
                        <a:spcAft>
                          <a:spcPts val="0"/>
                        </a:spcAft>
                        <a:buFont typeface="Wingdings" panose="05000000000000000000" pitchFamily="2" charset="2"/>
                        <a:buChar char="q"/>
                      </a:pPr>
                      <a:r>
                        <a:rPr kumimoji="0" lang="en-US" sz="1400" b="0" i="0" u="none" strike="noStrike" kern="1200" cap="none" spc="0" normalizeH="0" baseline="0" noProof="0" dirty="0">
                          <a:ln>
                            <a:noFill/>
                          </a:ln>
                          <a:effectLst/>
                          <a:uLnTx/>
                          <a:uFillTx/>
                          <a:latin typeface="Century Gothic"/>
                        </a:rPr>
                        <a:t>Use the notes you took while reading Cats vs. Dogs and create a PowerPoint.  Go to TEAMS and click on the Cats vs. Dogs assignment. Make sure you TURN IT IN when you are done.  Also make sure you included pictures and that you used spell check to check mistakes (just like we would do in class if you were writing it in class </a:t>
                      </a:r>
                      <a:r>
                        <a:rPr kumimoji="0" lang="en-US" sz="1400" b="0" i="0" u="none" strike="noStrike" kern="1200" cap="none" spc="0" normalizeH="0" baseline="0" noProof="0" dirty="0">
                          <a:ln>
                            <a:noFill/>
                          </a:ln>
                          <a:effectLst/>
                          <a:uLnTx/>
                          <a:uFillTx/>
                          <a:latin typeface="Century Gothic"/>
                          <a:sym typeface="Wingdings" panose="05000000000000000000" pitchFamily="2" charset="2"/>
                        </a:rPr>
                        <a:t>)</a:t>
                      </a:r>
                    </a:p>
                    <a:p>
                      <a:pPr marL="285750" marR="0" lvl="0" indent="-285750" algn="l">
                        <a:lnSpc>
                          <a:spcPct val="100000"/>
                        </a:lnSpc>
                        <a:spcBef>
                          <a:spcPts val="0"/>
                        </a:spcBef>
                        <a:spcAft>
                          <a:spcPts val="0"/>
                        </a:spcAft>
                        <a:buFont typeface="Wingdings" panose="05000000000000000000" pitchFamily="2" charset="2"/>
                        <a:buChar char="q"/>
                      </a:pPr>
                      <a:endParaRPr kumimoji="0" lang="en-US" sz="1400" b="0" i="0" u="none" strike="noStrike" kern="1200" cap="none" spc="0" normalizeH="0" baseline="0" noProof="0" dirty="0">
                        <a:ln>
                          <a:noFill/>
                        </a:ln>
                        <a:effectLst/>
                        <a:uLnTx/>
                        <a:uFillTx/>
                        <a:latin typeface="Century Gothic"/>
                        <a:sym typeface="Wingdings" panose="05000000000000000000" pitchFamily="2" charset="2"/>
                      </a:endParaRPr>
                    </a:p>
                    <a:p>
                      <a:pPr marL="285750" marR="0" lvl="0" indent="-285750" algn="l">
                        <a:lnSpc>
                          <a:spcPct val="100000"/>
                        </a:lnSpc>
                        <a:spcBef>
                          <a:spcPts val="0"/>
                        </a:spcBef>
                        <a:spcAft>
                          <a:spcPts val="0"/>
                        </a:spcAft>
                        <a:buFont typeface="Wingdings" panose="05000000000000000000" pitchFamily="2" charset="2"/>
                        <a:buChar char="q"/>
                      </a:pPr>
                      <a:endParaRPr kumimoji="0" lang="en-US" sz="1400" b="0" i="0" u="none" strike="noStrike" kern="1200" cap="none" spc="0" normalizeH="0" baseline="0" noProof="0" dirty="0">
                        <a:ln>
                          <a:noFill/>
                        </a:ln>
                        <a:effectLst/>
                        <a:uLnTx/>
                        <a:uFillTx/>
                        <a:latin typeface="Century Gothic"/>
                        <a:sym typeface="Wingdings" panose="05000000000000000000" pitchFamily="2" charset="2"/>
                      </a:endParaRPr>
                    </a:p>
                    <a:p>
                      <a:pPr marL="285750" marR="0" lvl="0" indent="-285750" algn="l">
                        <a:lnSpc>
                          <a:spcPct val="100000"/>
                        </a:lnSpc>
                        <a:spcBef>
                          <a:spcPts val="0"/>
                        </a:spcBef>
                        <a:spcAft>
                          <a:spcPts val="0"/>
                        </a:spcAft>
                        <a:buFont typeface="Wingdings" panose="05000000000000000000" pitchFamily="2" charset="2"/>
                        <a:buChar char="q"/>
                      </a:pPr>
                      <a:endParaRPr kumimoji="0" lang="en-US" sz="1400" b="0" i="0" u="none" strike="noStrike" kern="1200" cap="none" spc="0" normalizeH="0" baseline="0" noProof="0" dirty="0">
                        <a:ln>
                          <a:noFill/>
                        </a:ln>
                        <a:effectLst/>
                        <a:uLnTx/>
                        <a:uFillTx/>
                        <a:latin typeface="Century Gothic"/>
                        <a:sym typeface="Wingdings" panose="05000000000000000000" pitchFamily="2" charset="2"/>
                      </a:endParaRPr>
                    </a:p>
                    <a:p>
                      <a:pPr marL="285750" marR="0" lvl="0" indent="-285750" algn="l">
                        <a:lnSpc>
                          <a:spcPct val="100000"/>
                        </a:lnSpc>
                        <a:spcBef>
                          <a:spcPts val="0"/>
                        </a:spcBef>
                        <a:spcAft>
                          <a:spcPts val="0"/>
                        </a:spcAft>
                        <a:buFont typeface="Wingdings" panose="05000000000000000000" pitchFamily="2" charset="2"/>
                        <a:buChar char="q"/>
                      </a:pPr>
                      <a:endParaRPr kumimoji="0" lang="en-US" sz="1400" b="0" i="0" u="none" strike="noStrike" kern="1200" cap="none" spc="0" normalizeH="0" baseline="0" noProof="0" dirty="0">
                        <a:ln>
                          <a:noFill/>
                        </a:ln>
                        <a:effectLst/>
                        <a:uLnTx/>
                        <a:uFillTx/>
                        <a:latin typeface="Century Gothic"/>
                        <a:sym typeface="Wingdings" panose="05000000000000000000" pitchFamily="2" charset="2"/>
                      </a:endParaRPr>
                    </a:p>
                    <a:p>
                      <a:pPr marL="285750" marR="0" lvl="0" indent="-285750" algn="l">
                        <a:lnSpc>
                          <a:spcPct val="100000"/>
                        </a:lnSpc>
                        <a:spcBef>
                          <a:spcPts val="0"/>
                        </a:spcBef>
                        <a:spcAft>
                          <a:spcPts val="0"/>
                        </a:spcAft>
                        <a:buFont typeface="Wingdings" panose="05000000000000000000" pitchFamily="2" charset="2"/>
                        <a:buChar char="q"/>
                      </a:pPr>
                      <a:endParaRPr kumimoji="0" lang="en-US" sz="1400" b="0" i="0" u="none" strike="noStrike" kern="1200" cap="none" spc="0" normalizeH="0" baseline="0" noProof="0" dirty="0">
                        <a:ln>
                          <a:noFill/>
                        </a:ln>
                        <a:effectLst/>
                        <a:uLnTx/>
                        <a:uFillTx/>
                        <a:latin typeface="Century Gothic"/>
                        <a:sym typeface="Wingdings" panose="05000000000000000000" pitchFamily="2" charset="2"/>
                      </a:endParaRPr>
                    </a:p>
                    <a:p>
                      <a:pPr marL="0" marR="0" lvl="0" indent="0" algn="l">
                        <a:lnSpc>
                          <a:spcPct val="100000"/>
                        </a:lnSpc>
                        <a:spcBef>
                          <a:spcPts val="0"/>
                        </a:spcBef>
                        <a:spcAft>
                          <a:spcPts val="0"/>
                        </a:spcAft>
                        <a:buFont typeface="Wingdings" panose="05000000000000000000" pitchFamily="2" charset="2"/>
                        <a:buNone/>
                      </a:pPr>
                      <a:endParaRPr kumimoji="0" lang="en-US" sz="1400" b="0" i="0" u="none" strike="noStrike" kern="1200" cap="none" spc="0" normalizeH="0" baseline="0" noProof="0" dirty="0">
                        <a:ln>
                          <a:noFill/>
                        </a:ln>
                        <a:effectLst/>
                        <a:uLnTx/>
                        <a:uFillTx/>
                        <a:latin typeface="Century Gothic"/>
                        <a:sym typeface="Wingdings" panose="05000000000000000000" pitchFamily="2" charset="2"/>
                      </a:endParaRPr>
                    </a:p>
                    <a:p>
                      <a:pPr marL="0" marR="0" lvl="0" indent="0" algn="l">
                        <a:lnSpc>
                          <a:spcPct val="100000"/>
                        </a:lnSpc>
                        <a:spcBef>
                          <a:spcPts val="0"/>
                        </a:spcBef>
                        <a:spcAft>
                          <a:spcPts val="0"/>
                        </a:spcAft>
                        <a:buFont typeface="Wingdings" panose="05000000000000000000" pitchFamily="2" charset="2"/>
                        <a:buNone/>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Friday 4/17/20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8534612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001D011222D4D8C92F0EBB6927907" ma:contentTypeVersion="8" ma:contentTypeDescription="Create a new document." ma:contentTypeScope="" ma:versionID="4837d169a696337d94c08d4732995c3c">
  <xsd:schema xmlns:xsd="http://www.w3.org/2001/XMLSchema" xmlns:xs="http://www.w3.org/2001/XMLSchema" xmlns:p="http://schemas.microsoft.com/office/2006/metadata/properties" xmlns:ns3="baf951c2-6dfb-4702-8f99-1b5fef816f3d" targetNamespace="http://schemas.microsoft.com/office/2006/metadata/properties" ma:root="true" ma:fieldsID="d4e830fbeace28dc39b2d161669851ab" ns3:_="">
    <xsd:import namespace="baf951c2-6dfb-4702-8f99-1b5fef816f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951c2-6dfb-4702-8f99-1b5fef816f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E51EB8-EAF4-48DF-9917-C21267016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f951c2-6dfb-4702-8f99-1b5fef816f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84D0B-47ED-432B-9E86-D1C837398A2B}">
  <ds:schemaRefs>
    <ds:schemaRef ds:uri="http://schemas.microsoft.com/sharepoint/v3/contenttype/forms"/>
  </ds:schemaRefs>
</ds:datastoreItem>
</file>

<file path=customXml/itemProps3.xml><?xml version="1.0" encoding="utf-8"?>
<ds:datastoreItem xmlns:ds="http://schemas.openxmlformats.org/officeDocument/2006/customXml" ds:itemID="{07A703D6-491D-4714-8C8F-664F59844CB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8646</TotalTime>
  <Words>1312</Words>
  <Application>Microsoft Office PowerPoint</Application>
  <PresentationFormat>Custom</PresentationFormat>
  <Paragraphs>181</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MJSleepSweetly</vt:lpstr>
      <vt:lpstr>PBPerfectLatte</vt:lpstr>
      <vt:lpstr>PBPeppermintMocha</vt:lpstr>
      <vt:lpstr>Arial</vt:lpstr>
      <vt:lpstr>Calibri</vt:lpstr>
      <vt:lpstr>Calibri Light</vt:lpstr>
      <vt:lpstr>Wingdings</vt:lpstr>
      <vt:lpstr>KG Summer Storm Smooth</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Ellsworth</dc:creator>
  <cp:lastModifiedBy>Tracey Schimke</cp:lastModifiedBy>
  <cp:revision>49</cp:revision>
  <cp:lastPrinted>2020-02-28T20:48:54Z</cp:lastPrinted>
  <dcterms:created xsi:type="dcterms:W3CDTF">2016-06-16T06:24:03Z</dcterms:created>
  <dcterms:modified xsi:type="dcterms:W3CDTF">2020-04-13T16:34:04Z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0x010100413001D011222D4D8C92F0EBB6927907</vt:lpwstr>
  </property>
</Properties>
</file>