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4"/>
  </p:sldMasterIdLst>
  <p:notesMasterIdLst>
    <p:notesMasterId r:id="rId12"/>
  </p:notesMasterIdLst>
  <p:sldIdLst>
    <p:sldId id="519" r:id="rId5"/>
    <p:sldId id="522" r:id="rId6"/>
    <p:sldId id="514" r:id="rId7"/>
    <p:sldId id="515" r:id="rId8"/>
    <p:sldId id="516" r:id="rId9"/>
    <p:sldId id="521" r:id="rId10"/>
    <p:sldId id="520" r:id="rId11"/>
  </p:sldIdLst>
  <p:sldSz cx="7772400" cy="10058400"/>
  <p:notesSz cx="7019925" cy="9305925"/>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
      <p:font typeface="Comic Sans MS" panose="030F0702030302020204" pitchFamily="66" charset="0"/>
      <p:regular r:id="rId23"/>
      <p:bold r:id="rId24"/>
      <p:italic r:id="rId25"/>
      <p:boldItalic r:id="rId26"/>
    </p:embeddedFont>
    <p:embeddedFont>
      <p:font typeface="KG Summer Storm Smooth" panose="020B0604020202020204" charset="0"/>
      <p:regular r:id="rId27"/>
    </p:embeddedFont>
    <p:embeddedFont>
      <p:font typeface="MJSleepSweetly" panose="020B0604020202020204" charset="0"/>
      <p:regular r:id="rId28"/>
    </p:embeddedFont>
    <p:embeddedFont>
      <p:font typeface="PBPeppermintMocha" panose="02000603000000000000" pitchFamily="2" charset="0"/>
      <p:regular r:id="rId29"/>
    </p:embeddedFont>
    <p:embeddedFont>
      <p:font typeface="PBPerfectLatte" panose="02000603000000000000" pitchFamily="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7BD"/>
    <a:srgbClr val="FAC6E7"/>
    <a:srgbClr val="CDFAFF"/>
    <a:srgbClr val="E6E6E6"/>
    <a:srgbClr val="A9FBBD"/>
    <a:srgbClr val="DDA6F0"/>
    <a:srgbClr val="A1EBFC"/>
    <a:srgbClr val="6AD6F0"/>
    <a:srgbClr val="B6FCE6"/>
    <a:srgbClr val="FDE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5" autoAdjust="0"/>
  </p:normalViewPr>
  <p:slideViewPr>
    <p:cSldViewPr snapToGrid="0">
      <p:cViewPr>
        <p:scale>
          <a:sx n="85" d="100"/>
          <a:sy n="85" d="100"/>
        </p:scale>
        <p:origin x="1326" y="-2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1650" cy="466725"/>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idx="1"/>
          </p:nvPr>
        </p:nvSpPr>
        <p:spPr>
          <a:xfrm>
            <a:off x="3976688" y="4"/>
            <a:ext cx="3041650" cy="466725"/>
          </a:xfrm>
          <a:prstGeom prst="rect">
            <a:avLst/>
          </a:prstGeom>
        </p:spPr>
        <p:txBody>
          <a:bodyPr vert="horz" lIns="91422" tIns="45712" rIns="91422" bIns="45712" rtlCol="0"/>
          <a:lstStyle>
            <a:lvl1pPr algn="r">
              <a:defRPr sz="1200"/>
            </a:lvl1pPr>
          </a:lstStyle>
          <a:p>
            <a:fld id="{D21D472E-BFC0-43A9-8BE0-A499724576B4}" type="datetimeFigureOut">
              <a:rPr lang="en-US" smtClean="0"/>
              <a:t>5/9/2020</a:t>
            </a:fld>
            <a:endParaRPr lang="en-US" dirty="0"/>
          </a:p>
        </p:txBody>
      </p:sp>
      <p:sp>
        <p:nvSpPr>
          <p:cNvPr id="4" name="Slide Image Placeholder 3"/>
          <p:cNvSpPr>
            <a:spLocks noGrp="1" noRot="1" noChangeAspect="1"/>
          </p:cNvSpPr>
          <p:nvPr>
            <p:ph type="sldImg" idx="2"/>
          </p:nvPr>
        </p:nvSpPr>
        <p:spPr>
          <a:xfrm>
            <a:off x="2297113" y="1163638"/>
            <a:ext cx="2425700" cy="3140075"/>
          </a:xfrm>
          <a:prstGeom prst="rect">
            <a:avLst/>
          </a:prstGeom>
          <a:noFill/>
          <a:ln w="12700">
            <a:solidFill>
              <a:prstClr val="black"/>
            </a:solidFill>
          </a:ln>
        </p:spPr>
        <p:txBody>
          <a:bodyPr vert="horz" lIns="91422" tIns="45712" rIns="91422" bIns="45712" rtlCol="0" anchor="ctr"/>
          <a:lstStyle/>
          <a:p>
            <a:endParaRPr lang="en-US" dirty="0"/>
          </a:p>
        </p:txBody>
      </p:sp>
      <p:sp>
        <p:nvSpPr>
          <p:cNvPr id="5" name="Notes Placeholder 4"/>
          <p:cNvSpPr>
            <a:spLocks noGrp="1"/>
          </p:cNvSpPr>
          <p:nvPr>
            <p:ph type="body" sz="quarter" idx="3"/>
          </p:nvPr>
        </p:nvSpPr>
        <p:spPr>
          <a:xfrm>
            <a:off x="701675" y="4478342"/>
            <a:ext cx="5616575" cy="3663950"/>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4"/>
            <a:ext cx="3041650" cy="466725"/>
          </a:xfrm>
          <a:prstGeom prst="rect">
            <a:avLst/>
          </a:prstGeom>
        </p:spPr>
        <p:txBody>
          <a:bodyPr vert="horz" lIns="91422" tIns="45712" rIns="91422"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4"/>
            <a:ext cx="3041650" cy="466725"/>
          </a:xfrm>
          <a:prstGeom prst="rect">
            <a:avLst/>
          </a:prstGeom>
        </p:spPr>
        <p:txBody>
          <a:bodyPr vert="horz" lIns="91422" tIns="45712" rIns="91422" bIns="45712" rtlCol="0" anchor="b"/>
          <a:lstStyle>
            <a:lvl1pPr algn="r">
              <a:defRPr sz="1200"/>
            </a:lvl1pPr>
          </a:lstStyle>
          <a:p>
            <a:fld id="{421384D2-182C-4BB5-BCA1-AA288B120D4E}" type="slidenum">
              <a:rPr lang="en-US" smtClean="0"/>
              <a:t>‹#›</a:t>
            </a:fld>
            <a:endParaRPr lang="en-US" dirty="0"/>
          </a:p>
        </p:txBody>
      </p:sp>
    </p:spTree>
    <p:extLst>
      <p:ext uri="{BB962C8B-B14F-4D97-AF65-F5344CB8AC3E}">
        <p14:creationId xmlns:p14="http://schemas.microsoft.com/office/powerpoint/2010/main" val="40930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21384D2-182C-4BB5-BCA1-AA288B120D4E}" type="slidenum">
              <a:rPr lang="en-US" smtClean="0"/>
              <a:t>3</a:t>
            </a:fld>
            <a:endParaRPr lang="en-US" dirty="0"/>
          </a:p>
        </p:txBody>
      </p:sp>
    </p:spTree>
    <p:extLst>
      <p:ext uri="{BB962C8B-B14F-4D97-AF65-F5344CB8AC3E}">
        <p14:creationId xmlns:p14="http://schemas.microsoft.com/office/powerpoint/2010/main" val="12244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07747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29609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9071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8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0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427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8634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41713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626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1964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1225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935AC5-6E40-184C-AB62-6900A96D2A49}" type="datetimeFigureOut">
              <a:rPr lang="en-US" smtClean="0"/>
              <a:t>5/9/2020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5C9A22D-7F6C-0B4C-A3F4-236D2F539901}" type="slidenum">
              <a:rPr lang="en-US" smtClean="0"/>
              <a:t>‹#›</a:t>
            </a:fld>
            <a:endParaRPr lang="en-US" dirty="0"/>
          </a:p>
        </p:txBody>
      </p:sp>
    </p:spTree>
    <p:extLst>
      <p:ext uri="{BB962C8B-B14F-4D97-AF65-F5344CB8AC3E}">
        <p14:creationId xmlns:p14="http://schemas.microsoft.com/office/powerpoint/2010/main" val="99473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atch.ippl.info"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spellingcity.com/" TargetMode="External"/><Relationship Id="rId13" Type="http://schemas.openxmlformats.org/officeDocument/2006/relationships/hyperlink" Target="https://accounts.explorelearning.com/reflex/student" TargetMode="External"/><Relationship Id="rId18" Type="http://schemas.openxmlformats.org/officeDocument/2006/relationships/hyperlink" Target="http://missgoshko.weebly.com/" TargetMode="External"/><Relationship Id="rId3" Type="http://schemas.openxmlformats.org/officeDocument/2006/relationships/hyperlink" Target="https://launchpad.classlink.com/home" TargetMode="External"/><Relationship Id="rId7" Type="http://schemas.openxmlformats.org/officeDocument/2006/relationships/hyperlink" Target="http://www.freckle.com" TargetMode="External"/><Relationship Id="rId12" Type="http://schemas.openxmlformats.org/officeDocument/2006/relationships/hyperlink" Target="https://login.acceleratelearning.com/?to=n12007d23437" TargetMode="External"/><Relationship Id="rId17" Type="http://schemas.openxmlformats.org/officeDocument/2006/relationships/hyperlink" Target="http://www.summithill.org/teacherpage?section=home&amp;teacher=340&amp;page=157" TargetMode="External"/><Relationship Id="rId2" Type="http://schemas.openxmlformats.org/officeDocument/2006/relationships/image" Target="../media/image1.png"/><Relationship Id="rId16" Type="http://schemas.openxmlformats.org/officeDocument/2006/relationships/hyperlink" Target="http://summithill.org/teacherpage?section=home&amp;teacher=340&amp;page=157" TargetMode="External"/><Relationship Id="rId20" Type="http://schemas.openxmlformats.org/officeDocument/2006/relationships/hyperlink" Target="https://summithillorg.sharepoint.com/sites/Quarenteam/Shared%20Documents/Forms/AllItems.aspx?id=%2Fsites%2FQuarenteam%2FShared%20Documents%2FGeneral%2FSocial%20Emotional%20Learning%20Choice%20Board%2Epdf&amp;parent=%2Fsites%2FQuarenteam%2FShared%20Documents%2FGeneral" TargetMode="External"/><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11" Type="http://schemas.openxmlformats.org/officeDocument/2006/relationships/hyperlink" Target="https://www.prodigygame.com/" TargetMode="External"/><Relationship Id="rId5" Type="http://schemas.openxmlformats.org/officeDocument/2006/relationships/hyperlink" Target="mailto:firstname.lastname@shsd161.org" TargetMode="External"/><Relationship Id="rId15" Type="http://schemas.openxmlformats.org/officeDocument/2006/relationships/hyperlink" Target="https://www.facebook.com/Ms-Holes-Art-Class-110956643876921/?view_public_for=110956643876921" TargetMode="External"/><Relationship Id="rId10" Type="http://schemas.openxmlformats.org/officeDocument/2006/relationships/hyperlink" Target="https://jr.brainpop.com/" TargetMode="External"/><Relationship Id="rId19" Type="http://schemas.openxmlformats.org/officeDocument/2006/relationships/hyperlink" Target="http://www.typing.com" TargetMode="External"/><Relationship Id="rId4" Type="http://schemas.openxmlformats.org/officeDocument/2006/relationships/hyperlink" Target="http://www.office.com" TargetMode="External"/><Relationship Id="rId9" Type="http://schemas.openxmlformats.org/officeDocument/2006/relationships/hyperlink" Target="https://nearpod.com/library/" TargetMode="External"/><Relationship Id="rId14" Type="http://schemas.openxmlformats.org/officeDocument/2006/relationships/hyperlink" Target="https://summithillorg.sharepoint.com/sites/djrpe/SitePages/Home.aspx?ct=1586795445864&amp;or=OWA-NT&amp;cid=1a8f93a8-066e-98fa-5278-78db9b22188a&amp;originalPath=aHR0cHM6Ly9zdW1taXRoaWxsb3JnLnNoYXJlcG9pbnQuY29tLzp1Oi9zL2RqcnBlL0VkVHR2M1U4WGFKR3I2VVpEV2FVVnRrQkRQMUQ2VWdwQkNvck1WZnNubXFrSnc_cnRpbWU9WlEyYUJjamYxMGc"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atch.ippl.info" TargetMode="External"/><Relationship Id="rId3" Type="http://schemas.openxmlformats.org/officeDocument/2006/relationships/image" Target="../media/image1.png"/><Relationship Id="rId7" Type="http://schemas.openxmlformats.org/officeDocument/2006/relationships/hyperlink" Target="http://www.getepic.com/student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login.acceleratelearning.com/?to=n12007d23437" TargetMode="External"/><Relationship Id="rId5" Type="http://schemas.openxmlformats.org/officeDocument/2006/relationships/hyperlink" Target="https://www-k6.thinkcentral.com/ePC/logout.do" TargetMode="External"/><Relationship Id="rId4" Type="http://schemas.openxmlformats.org/officeDocument/2006/relationships/hyperlink" Target="http://www.freckle.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5" Type="http://schemas.openxmlformats.org/officeDocument/2006/relationships/hyperlink" Target="https://www.pearsonrealize.com/" TargetMode="External"/><Relationship Id="rId4" Type="http://schemas.openxmlformats.org/officeDocument/2006/relationships/hyperlink" Target="https://www-k6.thinkcentral.com/ePC/start.d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k6.thinkcentral.com/ePC/logout.d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atch.ippl.info" TargetMode="External"/><Relationship Id="rId5" Type="http://schemas.openxmlformats.org/officeDocument/2006/relationships/hyperlink" Target="https://www.pearsonrealize.com/" TargetMode="External"/><Relationship Id="rId4" Type="http://schemas.openxmlformats.org/officeDocument/2006/relationships/hyperlink" Target="https://flipgrid.com/schimke466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etepic.com/students" TargetMode="External"/><Relationship Id="rId7" Type="http://schemas.openxmlformats.org/officeDocument/2006/relationships/hyperlink" Target="https://opentextbc.ca/abealf1/chapter/tomato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typing.com/" TargetMode="External"/><Relationship Id="rId4" Type="http://schemas.openxmlformats.org/officeDocument/2006/relationships/hyperlink" Target="https://sso.prodigygame.com/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247449" y="1075644"/>
            <a:ext cx="8250981" cy="923330"/>
          </a:xfrm>
          <a:prstGeom prst="rect">
            <a:avLst/>
          </a:prstGeom>
          <a:noFill/>
        </p:spPr>
        <p:txBody>
          <a:bodyPr wrap="square" rtlCol="0" anchor="t">
            <a:spAutoFit/>
          </a:bodyPr>
          <a:lstStyle/>
          <a:p>
            <a:pPr algn="ctr"/>
            <a:r>
              <a:rPr lang="en-US" sz="5400" dirty="0">
                <a:ln>
                  <a:solidFill>
                    <a:sysClr val="windowText" lastClr="000000"/>
                  </a:solidFill>
                </a:ln>
                <a:latin typeface="PBPerfectLatte" panose="02000603000000000000" pitchFamily="2" charset="0"/>
                <a:ea typeface="PBPerfectLatte" panose="02000603000000000000" pitchFamily="2" charset="0"/>
              </a:rPr>
              <a:t>Mrs. Schimke’s 3</a:t>
            </a:r>
            <a:r>
              <a:rPr lang="en-US" sz="5400" baseline="30000" dirty="0">
                <a:ln>
                  <a:solidFill>
                    <a:sysClr val="windowText" lastClr="000000"/>
                  </a:solidFill>
                </a:ln>
                <a:latin typeface="PBPerfectLatte" panose="02000603000000000000" pitchFamily="2" charset="0"/>
                <a:ea typeface="PBPerfectLatte" panose="02000603000000000000" pitchFamily="2" charset="0"/>
              </a:rPr>
              <a:t>rd</a:t>
            </a:r>
            <a:r>
              <a:rPr lang="en-US" sz="5400" dirty="0">
                <a:ln>
                  <a:solidFill>
                    <a:sysClr val="windowText" lastClr="000000"/>
                  </a:solidFill>
                </a:ln>
                <a:latin typeface="PBPerfectLatte" panose="02000603000000000000" pitchFamily="2" charset="0"/>
                <a:ea typeface="PBPerfectLatte" panose="02000603000000000000" pitchFamily="2" charset="0"/>
              </a:rPr>
              <a:t> Grade</a:t>
            </a: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2464566447"/>
              </p:ext>
            </p:extLst>
          </p:nvPr>
        </p:nvGraphicFramePr>
        <p:xfrm>
          <a:off x="239340" y="2049062"/>
          <a:ext cx="7293718" cy="7955280"/>
        </p:xfrm>
        <a:graphic>
          <a:graphicData uri="http://schemas.openxmlformats.org/drawingml/2006/table">
            <a:tbl>
              <a:tblPr firstRow="1" bandRow="1">
                <a:tableStyleId>{5C22544A-7EE6-4342-B048-85BDC9FD1C3A}</a:tableStyleId>
              </a:tblPr>
              <a:tblGrid>
                <a:gridCol w="7293718">
                  <a:extLst>
                    <a:ext uri="{9D8B030D-6E8A-4147-A177-3AD203B41FA5}">
                      <a16:colId xmlns:a16="http://schemas.microsoft.com/office/drawing/2014/main" val="1574818070"/>
                    </a:ext>
                  </a:extLst>
                </a:gridCol>
              </a:tblGrid>
              <a:tr h="418623">
                <a:tc>
                  <a:txBody>
                    <a:bodyPr/>
                    <a:lstStyle/>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We are in our last 2 weeks of Remote Learning.  I am hoping for all links to work this week (fingers crossed).  If you have any issues that you know I won’t be able to fix, please remember that djrtechsupport.com is available to help out.  Last week we emailed them A LOT and they were quick to respond.</a:t>
                      </a: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I will be going in Thursday to pack up your child’s supplies from our classroom.  Everything will be boxed up and ready for you to pick up in the following week. Even if you do not want all of their supplies back, I know your child will want special things from our classroom like their Brag Tags, end of the year gifts from me, etc. More information about picking up their box will come home from Mr. Bradley soon.      </a:t>
                      </a: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a:t>
                      </a:r>
                    </a:p>
                    <a:p>
                      <a:pPr lvl="0" algn="ctr">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Sending special Happy Birthday wishes to the following:</a:t>
                      </a:r>
                    </a:p>
                    <a:p>
                      <a:pPr lvl="0" algn="ctr">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May Birthdays – Dennis (13</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600" b="0" i="0" u="none" strike="noStrike" noProof="0" dirty="0">
                          <a:solidFill>
                            <a:schemeClr val="tx1"/>
                          </a:solidFill>
                          <a:latin typeface="Comic Sans MS" panose="030F0702030302020204" pitchFamily="66" charset="0"/>
                          <a:ea typeface="PBPerfectLatte" panose="02000603000000000000" pitchFamily="2" charset="0"/>
                        </a:rPr>
                        <a:t>), Moody (14</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600" b="0" i="0" u="none" strike="noStrike" noProof="0" dirty="0">
                          <a:solidFill>
                            <a:schemeClr val="tx1"/>
                          </a:solidFill>
                          <a:latin typeface="Comic Sans MS" panose="030F0702030302020204" pitchFamily="66" charset="0"/>
                          <a:ea typeface="PBPerfectLatte" panose="02000603000000000000" pitchFamily="2" charset="0"/>
                        </a:rPr>
                        <a:t>), and Katie (26</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600" b="0" i="0" u="none" strike="noStrike" noProof="0" dirty="0">
                          <a:solidFill>
                            <a:schemeClr val="tx1"/>
                          </a:solidFill>
                          <a:latin typeface="Comic Sans MS" panose="030F0702030302020204" pitchFamily="66" charset="0"/>
                          <a:ea typeface="PBPerfectLatte" panose="02000603000000000000" pitchFamily="2" charset="0"/>
                        </a:rPr>
                        <a:t>)</a:t>
                      </a:r>
                    </a:p>
                    <a:p>
                      <a:pPr lvl="0" algn="ctr">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June Birthdays- Cali (1</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st</a:t>
                      </a:r>
                      <a:r>
                        <a:rPr lang="en-US" sz="1600" b="0" i="0" u="none" strike="noStrike" noProof="0" dirty="0">
                          <a:solidFill>
                            <a:schemeClr val="tx1"/>
                          </a:solidFill>
                          <a:latin typeface="Comic Sans MS" panose="030F0702030302020204" pitchFamily="66" charset="0"/>
                          <a:ea typeface="PBPerfectLatte" panose="02000603000000000000" pitchFamily="2" charset="0"/>
                        </a:rPr>
                        <a:t>), Miles (5</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600" b="0" i="0" u="none" strike="noStrike" noProof="0" dirty="0">
                          <a:solidFill>
                            <a:schemeClr val="tx1"/>
                          </a:solidFill>
                          <a:latin typeface="Comic Sans MS" panose="030F0702030302020204" pitchFamily="66" charset="0"/>
                          <a:ea typeface="PBPerfectLatte" panose="02000603000000000000" pitchFamily="2" charset="0"/>
                        </a:rPr>
                        <a:t>), Ania (9</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600" b="0" i="0" u="none" strike="noStrike" noProof="0" dirty="0">
                          <a:solidFill>
                            <a:schemeClr val="tx1"/>
                          </a:solidFill>
                          <a:latin typeface="Comic Sans MS" panose="030F0702030302020204" pitchFamily="66" charset="0"/>
                          <a:ea typeface="PBPerfectLatte" panose="02000603000000000000" pitchFamily="2" charset="0"/>
                        </a:rPr>
                        <a:t>), and Connor (14</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600" b="0" i="0" u="none" strike="noStrike" noProof="0" dirty="0">
                          <a:solidFill>
                            <a:schemeClr val="tx1"/>
                          </a:solidFill>
                          <a:latin typeface="Comic Sans MS" panose="030F0702030302020204" pitchFamily="66" charset="0"/>
                          <a:ea typeface="PBPerfectLatte" panose="02000603000000000000" pitchFamily="2" charset="0"/>
                        </a:rPr>
                        <a:t>)</a:t>
                      </a:r>
                    </a:p>
                    <a:p>
                      <a:pPr lvl="0" algn="ctr">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July Birthday – Isabella (11</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600" b="0" i="0" u="none" strike="noStrike" noProof="0" dirty="0">
                          <a:solidFill>
                            <a:schemeClr val="tx1"/>
                          </a:solidFill>
                          <a:latin typeface="Comic Sans MS" panose="030F0702030302020204" pitchFamily="66" charset="0"/>
                          <a:ea typeface="PBPerfectLatte" panose="02000603000000000000" pitchFamily="2" charset="0"/>
                        </a:rPr>
                        <a:t>)</a:t>
                      </a:r>
                    </a:p>
                    <a:p>
                      <a:pPr lvl="0" algn="ctr">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lvl="0" algn="ctr">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marL="0" marR="0" lvl="0" indent="0" algn="ctr" defTabSz="777240" rtl="0" eaLnBrk="1" fontAlgn="auto" latinLnBrk="0" hangingPunct="1">
                        <a:lnSpc>
                          <a:spcPct val="100000"/>
                        </a:lnSpc>
                        <a:spcBef>
                          <a:spcPts val="0"/>
                        </a:spcBef>
                        <a:spcAft>
                          <a:spcPts val="0"/>
                        </a:spcAft>
                        <a:buClrTx/>
                        <a:buSzTx/>
                        <a:buFontTx/>
                        <a:buNone/>
                        <a:tabLst/>
                        <a:defRPr/>
                      </a:pPr>
                      <a:r>
                        <a:rPr lang="en-US" sz="1600" b="0" i="0" u="none" strike="noStrike" noProof="0" dirty="0">
                          <a:solidFill>
                            <a:schemeClr val="tx1"/>
                          </a:solidFill>
                          <a:latin typeface="Comic Sans MS" panose="030F0702030302020204" pitchFamily="66" charset="0"/>
                        </a:rPr>
                        <a:t>Have you gone on our Flipgrid Book recommendations lately?  You guys are reading some EXCELLENT books.  Looks like I need to add more to my reading list!  And don’t forget….there are chapter books on Epic for you to enjoy if you are running out of books at home.</a:t>
                      </a:r>
                    </a:p>
                    <a:p>
                      <a:pPr lvl="0" algn="ctr">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lvl="0" algn="l">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Egg Hatching Cam – Cooper’s mom sent this link to watch a live cam on eggs hatching at her library.  I’ve gone on it a few times and I have to say that it is so exciting waiting for them to hatch.  They are supposed to hatch around Wednesday this week so make sure you check it out.  If you go on, text me through Teams or in an email and tell me all about it.  It is a great review for when we learned about life cycles in Science.</a:t>
                      </a:r>
                    </a:p>
                    <a:p>
                      <a:pPr lvl="0" algn="ctr">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Here is the link: </a:t>
                      </a:r>
                      <a:r>
                        <a:rPr lang="en-US" sz="2000" b="1" i="0" dirty="0">
                          <a:solidFill>
                            <a:srgbClr val="666666"/>
                          </a:solidFill>
                          <a:effectLst/>
                          <a:latin typeface="Comic Sans MS" panose="030F0702030302020204" pitchFamily="66" charset="0"/>
                          <a:hlinkClick r:id="rId3" action="ppaction://hlinkfile"/>
                        </a:rPr>
                        <a:t>hatch.ippl.info</a:t>
                      </a:r>
                      <a:endParaRPr lang="en-US" sz="1600" b="1" i="0" u="sng" strike="noStrike" noProof="0" dirty="0">
                        <a:solidFill>
                          <a:schemeClr val="tx1"/>
                        </a:solidFill>
                        <a:latin typeface="Comic Sans MS" panose="030F0702030302020204" pitchFamily="66" charset="0"/>
                      </a:endParaRPr>
                    </a:p>
                    <a:p>
                      <a:pPr lvl="0" algn="ctr">
                        <a:buNone/>
                      </a:pPr>
                      <a:endParaRPr lang="en-US" sz="1600" u="sng" dirty="0">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2746781"/>
                  </a:ext>
                </a:extLst>
              </a:tr>
            </a:tbl>
          </a:graphicData>
        </a:graphic>
      </p:graphicFrame>
    </p:spTree>
    <p:extLst>
      <p:ext uri="{BB962C8B-B14F-4D97-AF65-F5344CB8AC3E}">
        <p14:creationId xmlns:p14="http://schemas.microsoft.com/office/powerpoint/2010/main" val="388619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247449" y="1075644"/>
            <a:ext cx="8250981" cy="923330"/>
          </a:xfrm>
          <a:prstGeom prst="rect">
            <a:avLst/>
          </a:prstGeom>
          <a:noFill/>
        </p:spPr>
        <p:txBody>
          <a:bodyPr wrap="square" rtlCol="0" anchor="t">
            <a:spAutoFit/>
          </a:bodyPr>
          <a:lstStyle/>
          <a:p>
            <a:pPr algn="ctr"/>
            <a:r>
              <a:rPr lang="en-US" sz="5400" dirty="0">
                <a:ln>
                  <a:solidFill>
                    <a:sysClr val="windowText" lastClr="000000"/>
                  </a:solidFill>
                </a:ln>
                <a:latin typeface="PBPerfectLatte" panose="02000603000000000000" pitchFamily="2" charset="0"/>
                <a:ea typeface="PBPerfectLatte" panose="02000603000000000000" pitchFamily="2" charset="0"/>
              </a:rPr>
              <a:t>Mrs. Schimke’s 3</a:t>
            </a:r>
            <a:r>
              <a:rPr lang="en-US" sz="5400" baseline="30000" dirty="0">
                <a:ln>
                  <a:solidFill>
                    <a:sysClr val="windowText" lastClr="000000"/>
                  </a:solidFill>
                </a:ln>
                <a:latin typeface="PBPerfectLatte" panose="02000603000000000000" pitchFamily="2" charset="0"/>
                <a:ea typeface="PBPerfectLatte" panose="02000603000000000000" pitchFamily="2" charset="0"/>
              </a:rPr>
              <a:t>rd</a:t>
            </a:r>
            <a:r>
              <a:rPr lang="en-US" sz="5400" dirty="0">
                <a:ln>
                  <a:solidFill>
                    <a:sysClr val="windowText" lastClr="000000"/>
                  </a:solidFill>
                </a:ln>
                <a:latin typeface="PBPerfectLatte" panose="02000603000000000000" pitchFamily="2" charset="0"/>
                <a:ea typeface="PBPerfectLatte" panose="02000603000000000000" pitchFamily="2" charset="0"/>
              </a:rPr>
              <a:t> Grade</a:t>
            </a: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3911406420"/>
              </p:ext>
            </p:extLst>
          </p:nvPr>
        </p:nvGraphicFramePr>
        <p:xfrm>
          <a:off x="239340" y="2049062"/>
          <a:ext cx="7293718" cy="7411379"/>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74818070"/>
                    </a:ext>
                  </a:extLst>
                </a:gridCol>
                <a:gridCol w="5617318">
                  <a:extLst>
                    <a:ext uri="{9D8B030D-6E8A-4147-A177-3AD203B41FA5}">
                      <a16:colId xmlns:a16="http://schemas.microsoft.com/office/drawing/2014/main" val="577556384"/>
                    </a:ext>
                  </a:extLst>
                </a:gridCol>
              </a:tblGrid>
              <a:tr h="418623">
                <a:tc gridSpan="2">
                  <a:txBody>
                    <a:bodyPr/>
                    <a:lstStyle/>
                    <a:p>
                      <a:pPr lvl="0" algn="ctr">
                        <a:buNone/>
                      </a:pPr>
                      <a:endParaRPr lang="en-US" sz="1600" b="1" i="0" u="sng" strike="noStrike" noProof="0" dirty="0">
                        <a:solidFill>
                          <a:schemeClr val="tx1"/>
                        </a:solidFill>
                        <a:latin typeface="KG Summer Storm Smooth"/>
                      </a:endParaRPr>
                    </a:p>
                    <a:p>
                      <a:pPr lvl="0" algn="ctr">
                        <a:buNone/>
                      </a:pPr>
                      <a:r>
                        <a:rPr lang="en-US" sz="1600" b="1" i="0" u="sng" strike="noStrike" noProof="0" dirty="0">
                          <a:solidFill>
                            <a:schemeClr val="tx1"/>
                          </a:solidFill>
                          <a:latin typeface="KG Summer Storm Smooth"/>
                        </a:rPr>
                        <a:t>Important Info:</a:t>
                      </a:r>
                    </a:p>
                    <a:p>
                      <a:pPr lvl="0" algn="ctr">
                        <a:buNone/>
                      </a:pPr>
                      <a:endParaRPr lang="en-US" sz="1600" u="sng" dirty="0">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hMerge="1">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114425">
                <a:tc>
                  <a:txBody>
                    <a:bodyPr/>
                    <a:lstStyle/>
                    <a:p>
                      <a:pPr algn="ctr"/>
                      <a:r>
                        <a:rPr lang="en-US" sz="2000" b="1" u="none" dirty="0">
                          <a:latin typeface="PBPeppermintMocha" panose="02000603000000000000" pitchFamily="2" charset="0"/>
                          <a:ea typeface="PBPeppermintMocha" panose="02000603000000000000" pitchFamily="2" charset="0"/>
                        </a:rPr>
                        <a:t>Websites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3"/>
                        </a:rPr>
                        <a:t>ClassLink Website</a:t>
                      </a:r>
                      <a:r>
                        <a:rPr lang="en-US" sz="1100" b="0" i="0" u="none" strike="noStrike" kern="1200" cap="none" spc="0" normalizeH="0" baseline="0" noProof="0" dirty="0">
                          <a:ln>
                            <a:noFill/>
                          </a:ln>
                          <a:effectLst/>
                          <a:uLnTx/>
                          <a:uFillTx/>
                          <a:latin typeface="Century Gothic"/>
                          <a:ea typeface="MJAreYouSirius"/>
                          <a:cs typeface="+mn-cs"/>
                        </a:rPr>
                        <a:t> </a:t>
                      </a:r>
                    </a:p>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4"/>
                        </a:rPr>
                        <a:t>Office 365</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Username </a:t>
                      </a:r>
                      <a:r>
                        <a:rPr lang="en-US" sz="1100" b="0" i="0" u="none" strike="noStrike" kern="1200" cap="none" spc="0" normalizeH="0" baseline="0" noProof="0" dirty="0">
                          <a:ln>
                            <a:noFill/>
                          </a:ln>
                          <a:effectLst/>
                          <a:uLnTx/>
                          <a:uFillTx/>
                          <a:latin typeface="Century Gothic"/>
                          <a:hlinkClick r:id="rId5"/>
                        </a:rPr>
                        <a:t>firstname.lastname@shsd161.org</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Password: address # + Book (Ex: 12345Book)</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6"/>
                        </a:rPr>
                        <a:t>Epic Books</a:t>
                      </a:r>
                      <a:r>
                        <a:rPr lang="en-US" sz="1100" b="0" i="0" u="none" strike="noStrike" kern="1200" cap="none" spc="0" normalizeH="0" baseline="0" noProof="0" dirty="0">
                          <a:ln>
                            <a:noFill/>
                          </a:ln>
                          <a:effectLst/>
                          <a:uLnTx/>
                          <a:uFillTx/>
                          <a:latin typeface="Century Gothic"/>
                        </a:rPr>
                        <a:t> (class code huk9296)</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7"/>
                        </a:rPr>
                        <a:t>Freckle</a:t>
                      </a:r>
                      <a:r>
                        <a:rPr lang="en-US" sz="1100" b="0" i="0" u="none" strike="noStrike" kern="1200" cap="none" spc="0" normalizeH="0" baseline="0" noProof="0" dirty="0">
                          <a:ln>
                            <a:noFill/>
                          </a:ln>
                          <a:effectLst/>
                          <a:uLnTx/>
                          <a:uFillTx/>
                          <a:latin typeface="Century Gothic"/>
                        </a:rPr>
                        <a:t> (class code schimy)</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8"/>
                        </a:rPr>
                        <a:t>Spelling City </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9"/>
                        </a:rPr>
                        <a:t>Nearpod</a:t>
                      </a:r>
                      <a:r>
                        <a:rPr lang="en-US" sz="1100" b="0" i="0" u="none" strike="noStrike" kern="1200" cap="none" spc="0" normalizeH="0" baseline="0" noProof="0" dirty="0">
                          <a:ln>
                            <a:noFill/>
                          </a:ln>
                          <a:effectLst/>
                          <a:uLnTx/>
                          <a:uFillTx/>
                          <a:latin typeface="Century Gothic"/>
                        </a:rPr>
                        <a:t> (class code AQGRJ)</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0"/>
                        </a:rPr>
                        <a:t>Brain Pop Jr.</a:t>
                      </a:r>
                      <a:r>
                        <a:rPr lang="en-US" sz="1100" b="0" i="0" u="none" strike="noStrike" kern="1200" cap="none" spc="0" normalizeH="0" baseline="0" noProof="0" dirty="0">
                          <a:ln>
                            <a:noFill/>
                          </a:ln>
                          <a:effectLst/>
                          <a:uLnTx/>
                          <a:uFillTx/>
                          <a:latin typeface="Century Gothic"/>
                        </a:rPr>
                        <a:t> (class code bolt9648)</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1"/>
                        </a:rPr>
                        <a:t>Prodigy </a:t>
                      </a:r>
                      <a:r>
                        <a:rPr lang="en-US" sz="1100" b="0" i="0" u="none" strike="noStrike" kern="1200" cap="none" spc="0" normalizeH="0" baseline="0" noProof="0" dirty="0">
                          <a:ln>
                            <a:noFill/>
                          </a:ln>
                          <a:effectLst/>
                          <a:uLnTx/>
                          <a:uFillTx/>
                          <a:latin typeface="Century Gothic"/>
                        </a:rPr>
                        <a:t>(class code E1F6B5)</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2"/>
                        </a:rPr>
                        <a:t>STEMScopes </a:t>
                      </a:r>
                      <a:r>
                        <a:rPr lang="en-US" sz="1100" b="0" i="0" u="none" strike="noStrike" kern="1200" cap="none" spc="0" normalizeH="0" baseline="0" noProof="0" dirty="0">
                          <a:ln>
                            <a:noFill/>
                          </a:ln>
                          <a:effectLst/>
                          <a:uLnTx/>
                          <a:uFillTx/>
                          <a:latin typeface="Century Gothic"/>
                        </a:rPr>
                        <a:t>firstinitial first 3 letters of your last name ex: tsch_161</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3"/>
                        </a:rPr>
                        <a:t>Reflex Math </a:t>
                      </a:r>
                      <a:r>
                        <a:rPr lang="en-US" sz="1100" b="0" i="0" u="none" strike="noStrike" kern="1200" cap="none" spc="0" normalizeH="0" baseline="0" noProof="0" dirty="0">
                          <a:ln>
                            <a:noFill/>
                          </a:ln>
                          <a:effectLst/>
                          <a:uLnTx/>
                          <a:uFillTx/>
                          <a:latin typeface="Century Gothic"/>
                        </a:rPr>
                        <a:t> (teacher username – tschimke)</a:t>
                      </a:r>
                    </a:p>
                    <a:p>
                      <a:pPr marL="0" marR="0" lvl="0" indent="0" algn="l">
                        <a:lnSpc>
                          <a:spcPct val="100000"/>
                        </a:lnSpc>
                        <a:spcBef>
                          <a:spcPts val="0"/>
                        </a:spcBef>
                        <a:spcAft>
                          <a:spcPts val="0"/>
                        </a:spcAft>
                        <a:buFont typeface="Wingdings" panose="05000000000000000000" pitchFamily="2" charset="2"/>
                        <a:buNone/>
                      </a:pPr>
                      <a:endParaRPr lang="en-US" sz="11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panose="05000000000000000000" pitchFamily="2" charset="2"/>
                        <a:buNone/>
                      </a:pPr>
                      <a:endParaRPr lang="en-US" sz="11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548409">
                <a:tc>
                  <a:txBody>
                    <a:bodyPr/>
                    <a:lstStyle/>
                    <a:p>
                      <a:pPr lvl="0" algn="ctr">
                        <a:buNone/>
                      </a:pPr>
                      <a:r>
                        <a:rPr lang="en-US" sz="2000" b="1" u="none" dirty="0">
                          <a:latin typeface="PBPeppermintMocha" panose="02000603000000000000" pitchFamily="2" charset="0"/>
                          <a:ea typeface="PBPeppermintMocha" panose="02000603000000000000" pitchFamily="2" charset="0"/>
                        </a:rPr>
                        <a:t>PE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4"/>
                        </a:rPr>
                        <a:t>Mr. Mena &amp; Mr. Schereck's Webpage</a:t>
                      </a:r>
                      <a:r>
                        <a:rPr lang="en-US" sz="1100" b="0" i="0" u="none" strike="noStrike" kern="1200" cap="none" spc="0" normalizeH="0" baseline="0" noProof="0" dirty="0">
                          <a:ln>
                            <a:noFill/>
                          </a:ln>
                          <a:effectLst/>
                          <a:uLnTx/>
                          <a:uFillTx/>
                          <a:latin typeface="Century Gothic"/>
                        </a:rPr>
                        <a:t> </a:t>
                      </a:r>
                    </a:p>
                    <a:p>
                      <a:pPr marL="0" lvl="0" indent="0" algn="l">
                        <a:lnSpc>
                          <a:spcPct val="100000"/>
                        </a:lnSpc>
                        <a:spcBef>
                          <a:spcPts val="0"/>
                        </a:spcBef>
                        <a:spcAft>
                          <a:spcPts val="0"/>
                        </a:spcAft>
                        <a:buFont typeface="Wingdings"/>
                        <a:buNone/>
                      </a:pPr>
                      <a:endParaRPr kumimoji="0" lang="en-US" sz="1100" b="0" i="0" u="none" strike="noStrike" kern="1200" cap="none" spc="0" normalizeH="0" baseline="0" noProof="0" dirty="0">
                        <a:ln>
                          <a:noFill/>
                        </a:ln>
                        <a:effectLst/>
                        <a:uLnTx/>
                        <a:uFillTx/>
                        <a:latin typeface="Century Gothic"/>
                        <a:ea typeface="MJAreYouSirius"/>
                        <a:cs typeface="+mn-cs"/>
                      </a:endParaRPr>
                    </a:p>
                    <a:p>
                      <a:pPr marL="0" lvl="0" indent="0" algn="l">
                        <a:lnSpc>
                          <a:spcPct val="100000"/>
                        </a:lnSpc>
                        <a:spcBef>
                          <a:spcPts val="0"/>
                        </a:spcBef>
                        <a:spcAft>
                          <a:spcPts val="0"/>
                        </a:spcAft>
                        <a:buFont typeface="Wingdings"/>
                        <a:buNone/>
                      </a:pPr>
                      <a:endParaRPr kumimoji="0" lang="en-US" sz="11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635536"/>
                  </a:ext>
                </a:extLst>
              </a:tr>
              <a:tr h="428625">
                <a:tc>
                  <a:txBody>
                    <a:bodyPr/>
                    <a:lstStyle/>
                    <a:p>
                      <a:pPr lvl="0" algn="ctr">
                        <a:buNone/>
                      </a:pPr>
                      <a:r>
                        <a:rPr lang="en-US" sz="2000" b="1" u="none" dirty="0">
                          <a:latin typeface="PBPeppermintMocha" panose="02000603000000000000" pitchFamily="2" charset="0"/>
                          <a:ea typeface="PBPeppermintMocha" panose="02000603000000000000" pitchFamily="2" charset="0"/>
                        </a:rPr>
                        <a:t>Art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5"/>
                        </a:rPr>
                        <a:t>Ms. Hole's Art Webpage</a:t>
                      </a:r>
                      <a:r>
                        <a:rPr lang="en-US" sz="1100" b="0" i="0" u="none" strike="noStrike" kern="1200" cap="none" spc="0" normalizeH="0" baseline="0" noProof="0" dirty="0">
                          <a:ln>
                            <a:noFill/>
                          </a:ln>
                          <a:effectLst/>
                          <a:uLnTx/>
                          <a:uFillTx/>
                          <a:latin typeface="Century Gothic"/>
                        </a:rPr>
                        <a:t> </a:t>
                      </a:r>
                    </a:p>
                    <a:p>
                      <a:pPr marL="171450" lvl="0" indent="-171450" algn="l">
                        <a:lnSpc>
                          <a:spcPct val="100000"/>
                        </a:lnSpc>
                        <a:spcBef>
                          <a:spcPts val="0"/>
                        </a:spcBef>
                        <a:spcAft>
                          <a:spcPts val="0"/>
                        </a:spcAft>
                        <a:buFont typeface="Wingdings"/>
                        <a:buChar char="q"/>
                      </a:pPr>
                      <a:endParaRPr kumimoji="0" lang="en-US" sz="1100" b="0" i="0" u="none" strike="noStrike" kern="1200" cap="none" spc="0" normalizeH="0" baseline="0" noProof="0" dirty="0">
                        <a:ln>
                          <a:noFill/>
                        </a:ln>
                        <a:effectLst/>
                        <a:uLnTx/>
                        <a:uFillTx/>
                        <a:latin typeface="Century Gothic"/>
                        <a:ea typeface="MJAreYouSirius"/>
                        <a:cs typeface="+mn-cs"/>
                      </a:endParaRPr>
                    </a:p>
                    <a:p>
                      <a:pPr marL="0" lvl="0" indent="0" algn="ctr">
                        <a:lnSpc>
                          <a:spcPct val="100000"/>
                        </a:lnSpc>
                        <a:spcBef>
                          <a:spcPts val="0"/>
                        </a:spcBef>
                        <a:spcAft>
                          <a:spcPts val="0"/>
                        </a:spcAft>
                        <a:buFont typeface="Wingdings"/>
                        <a:buNone/>
                      </a:pPr>
                      <a:r>
                        <a:rPr kumimoji="0" lang="en-US" sz="3200" b="1" i="0" u="none" strike="noStrike" kern="1200" cap="none" spc="0" normalizeH="0" baseline="0" noProof="0" dirty="0">
                          <a:ln>
                            <a:noFill/>
                          </a:ln>
                          <a:effectLst/>
                          <a:uLnTx/>
                          <a:uFillTx/>
                          <a:latin typeface="Century Gothic"/>
                          <a:ea typeface="MJAreYouSirius"/>
                          <a:cs typeface="+mn-cs"/>
                        </a:rPr>
                        <a:t>This is art week!!!</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34444"/>
                  </a:ext>
                </a:extLst>
              </a:tr>
              <a:tr h="591704">
                <a:tc>
                  <a:txBody>
                    <a:bodyPr/>
                    <a:lstStyle/>
                    <a:p>
                      <a:pPr lvl="0" algn="ctr">
                        <a:buNone/>
                      </a:pPr>
                      <a:r>
                        <a:rPr lang="en-US" sz="2000" b="1" u="none" dirty="0">
                          <a:latin typeface="PBPeppermintMocha" panose="02000603000000000000" pitchFamily="2" charset="0"/>
                          <a:ea typeface="PBPeppermintMocha" panose="02000603000000000000" pitchFamily="2" charset="0"/>
                        </a:rPr>
                        <a:t>Music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6"/>
                        </a:rPr>
                        <a:t>Ms. Turek's Webpage</a:t>
                      </a:r>
                      <a:endParaRPr lang="en-US" sz="1100" b="0" i="0" u="none" strike="noStrike" kern="1200" cap="none" spc="0" normalizeH="0" baseline="0" noProof="0" dirty="0">
                        <a:ln>
                          <a:noFill/>
                        </a:ln>
                        <a:effectLst/>
                        <a:uLnTx/>
                        <a:uFillTx/>
                        <a:latin typeface="Century Gothic"/>
                        <a:hlinkClick r:id="rId17"/>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406912"/>
                  </a:ext>
                </a:extLst>
              </a:tr>
              <a:tr h="1009650">
                <a:tc>
                  <a:txBody>
                    <a:bodyPr/>
                    <a:lstStyle/>
                    <a:p>
                      <a:pPr lvl="0" algn="ctr">
                        <a:buNone/>
                      </a:pPr>
                      <a:r>
                        <a:rPr lang="en-US" sz="2000" b="1" u="none" dirty="0">
                          <a:latin typeface="PBPeppermintMocha" panose="02000603000000000000" pitchFamily="2" charset="0"/>
                          <a:ea typeface="PBPeppermintMocha" panose="02000603000000000000" pitchFamily="2" charset="0"/>
                        </a:rPr>
                        <a:t>Tech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8"/>
                        </a:rPr>
                        <a:t>Ms. Goshko's Weebly</a:t>
                      </a:r>
                      <a:endParaRPr lang="en-US" sz="1100" b="0" i="0" u="none" strike="noStrike" kern="1200" cap="none" spc="0" normalizeH="0" baseline="0" noProof="0" dirty="0">
                        <a:ln>
                          <a:noFill/>
                        </a:ln>
                        <a:effectLst/>
                        <a:uLnTx/>
                        <a:uFillTx/>
                        <a:latin typeface="Century Gothic"/>
                        <a:ea typeface="MJAreYouSirius"/>
                        <a:cs typeface="+mn-cs"/>
                        <a:hlinkClick r:id="rId18"/>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9"/>
                        </a:rPr>
                        <a:t>www.typing.com</a:t>
                      </a:r>
                      <a:r>
                        <a:rPr lang="en-US" sz="1100" b="0" i="0" u="none" strike="noStrike" kern="1200" cap="none" spc="0" normalizeH="0" baseline="0" noProof="0" dirty="0">
                          <a:ln>
                            <a:noFill/>
                          </a:ln>
                          <a:effectLst/>
                          <a:uLnTx/>
                          <a:uFillTx/>
                          <a:latin typeface="Century Gothic"/>
                        </a:rPr>
                        <a:t> </a:t>
                      </a: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0" lvl="0" indent="0" algn="l">
                        <a:lnSpc>
                          <a:spcPct val="100000"/>
                        </a:lnSpc>
                        <a:spcBef>
                          <a:spcPts val="0"/>
                        </a:spcBef>
                        <a:spcAft>
                          <a:spcPts val="0"/>
                        </a:spcAft>
                        <a:buNone/>
                      </a:pPr>
                      <a:endParaRPr lang="en-US" sz="1100" b="0" i="0" u="none" strike="noStrike" kern="1200" cap="none" spc="0" normalizeH="0" baseline="0" noProof="0" dirty="0">
                        <a:ln>
                          <a:noFill/>
                        </a:ln>
                        <a:effectLst/>
                        <a:uLnTx/>
                        <a:uFillTx/>
                        <a:latin typeface="Century Gothic"/>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152812"/>
                  </a:ext>
                </a:extLst>
              </a:tr>
              <a:tr h="1039905">
                <a:tc>
                  <a:txBody>
                    <a:bodyPr/>
                    <a:lstStyle/>
                    <a:p>
                      <a:pPr lvl="0" algn="ctr">
                        <a:buNone/>
                      </a:pPr>
                      <a:r>
                        <a:rPr lang="en-US" sz="2000" b="1" u="none" dirty="0">
                          <a:latin typeface="PBPeppermintMocha" panose="02000603000000000000" pitchFamily="2" charset="0"/>
                          <a:ea typeface="PBPeppermintMocha" panose="02000603000000000000" pitchFamily="2" charset="0"/>
                        </a:rPr>
                        <a:t>Social Emotional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Try creating a daily/weekly schedule to help with routine</a:t>
                      </a:r>
                      <a:endParaRPr lang="en-US" sz="1100" dirty="0">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Take breaks, eat a snack, and/or try movement breaks</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20"/>
                        </a:rPr>
                        <a:t>Social Emotional Learning Choice Board Link</a:t>
                      </a:r>
                    </a:p>
                    <a:p>
                      <a:pPr marL="0" lvl="0" indent="0" algn="l">
                        <a:lnSpc>
                          <a:spcPct val="100000"/>
                        </a:lnSpc>
                        <a:spcBef>
                          <a:spcPts val="0"/>
                        </a:spcBef>
                        <a:spcAft>
                          <a:spcPts val="0"/>
                        </a:spcAft>
                        <a:buNone/>
                      </a:pPr>
                      <a:endParaRPr lang="en-US" sz="1100" dirty="0"/>
                    </a:p>
                    <a:p>
                      <a:pPr marL="0" lvl="0" indent="0" algn="l">
                        <a:lnSpc>
                          <a:spcPct val="100000"/>
                        </a:lnSpc>
                        <a:spcBef>
                          <a:spcPts val="0"/>
                        </a:spcBef>
                        <a:spcAft>
                          <a:spcPts val="0"/>
                        </a:spcAft>
                        <a:buFont typeface="Wingdings"/>
                        <a:buNone/>
                      </a:pPr>
                      <a:endParaRPr lang="en-US" sz="11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75069"/>
                  </a:ext>
                </a:extLst>
              </a:tr>
            </a:tbl>
          </a:graphicData>
        </a:graphic>
      </p:graphicFrame>
    </p:spTree>
    <p:extLst>
      <p:ext uri="{BB962C8B-B14F-4D97-AF65-F5344CB8AC3E}">
        <p14:creationId xmlns:p14="http://schemas.microsoft.com/office/powerpoint/2010/main" val="119321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600962299"/>
              </p:ext>
            </p:extLst>
          </p:nvPr>
        </p:nvGraphicFramePr>
        <p:xfrm>
          <a:off x="239340" y="1740378"/>
          <a:ext cx="7293720" cy="8107680"/>
        </p:xfrm>
        <a:graphic>
          <a:graphicData uri="http://schemas.openxmlformats.org/drawingml/2006/table">
            <a:tbl>
              <a:tblPr firstRow="1" bandRow="1">
                <a:tableStyleId>{5C22544A-7EE6-4342-B048-85BDC9FD1C3A}</a:tableStyleId>
              </a:tblPr>
              <a:tblGrid>
                <a:gridCol w="2522593">
                  <a:extLst>
                    <a:ext uri="{9D8B030D-6E8A-4147-A177-3AD203B41FA5}">
                      <a16:colId xmlns:a16="http://schemas.microsoft.com/office/drawing/2014/main" val="1574818070"/>
                    </a:ext>
                  </a:extLst>
                </a:gridCol>
                <a:gridCol w="4771127">
                  <a:extLst>
                    <a:ext uri="{9D8B030D-6E8A-4147-A177-3AD203B41FA5}">
                      <a16:colId xmlns:a16="http://schemas.microsoft.com/office/drawing/2014/main" val="577556384"/>
                    </a:ext>
                  </a:extLst>
                </a:gridCol>
              </a:tblGrid>
              <a:tr h="1102108">
                <a:tc>
                  <a:txBody>
                    <a:bodyPr/>
                    <a:lstStyle/>
                    <a:p>
                      <a:pPr algn="ctr"/>
                      <a:r>
                        <a:rPr lang="en-US" sz="1800" u="sng" dirty="0">
                          <a:solidFill>
                            <a:schemeClr val="tx1"/>
                          </a:solidFill>
                          <a:latin typeface="KG Summer Storm Smooth"/>
                          <a:ea typeface="MJAreYouSirius"/>
                        </a:rPr>
                        <a:t>Subjects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p>
                      <a:pPr algn="ctr"/>
                      <a:endParaRPr lang="en-US" sz="1800" u="sng" dirty="0">
                        <a:solidFill>
                          <a:schemeClr val="tx1"/>
                        </a:solidFill>
                        <a:latin typeface="KG Summer Storm Smooth"/>
                        <a:ea typeface="MJAreYouSirius"/>
                      </a:endParaRPr>
                    </a:p>
                    <a:p>
                      <a:pPr algn="ctr"/>
                      <a:endParaRPr lang="en-US" sz="1800" u="sng" dirty="0">
                        <a:solidFill>
                          <a:schemeClr val="tx1"/>
                        </a:solidFill>
                        <a:latin typeface="KG Summer Storm Smooth"/>
                        <a:ea typeface="MJAreYouSiriu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71502">
                <a:tc>
                  <a:txBody>
                    <a:bodyPr/>
                    <a:lstStyle/>
                    <a:p>
                      <a:pPr algn="ctr"/>
                      <a:r>
                        <a:rPr lang="en-US" sz="1800" dirty="0">
                          <a:latin typeface="KG Summer Storm Smooth" panose="02000000000000000000" pitchFamily="2" charset="77"/>
                          <a:ea typeface="MJAreYouSirius" panose="02000603000000000000" pitchFamily="2" charset="0"/>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4"/>
                        </a:rPr>
                        <a:t>Freckle Math</a:t>
                      </a:r>
                      <a:r>
                        <a:rPr lang="en-US" sz="1400" b="0" i="0" u="none" strike="noStrike" kern="1200" cap="none" spc="0" normalizeH="0" baseline="0" noProof="0" dirty="0">
                          <a:ln>
                            <a:noFill/>
                          </a:ln>
                          <a:effectLst/>
                          <a:uLnTx/>
                          <a:uFillTx/>
                          <a:latin typeface="Century Gothic"/>
                          <a:ea typeface="MJAreYouSirius"/>
                          <a:cs typeface="+mn-cs"/>
                        </a:rPr>
                        <a:t> (10-20 minutes)</a:t>
                      </a:r>
                    </a:p>
                    <a:p>
                      <a:pPr marL="0" marR="0" lvl="0" indent="0" algn="l" rtl="0" eaLnBrk="1" fontAlgn="auto" latinLnBrk="0" hangingPunct="1">
                        <a:lnSpc>
                          <a:spcPct val="100000"/>
                        </a:lnSpc>
                        <a:spcBef>
                          <a:spcPts val="0"/>
                        </a:spcBef>
                        <a:spcAft>
                          <a:spcPts val="0"/>
                        </a:spcAft>
                        <a:buFont typeface="Wingdings"/>
                        <a:buNone/>
                      </a:pPr>
                      <a:endParaRPr lang="en-US" sz="12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to </a:t>
                      </a:r>
                      <a:r>
                        <a:rPr lang="en-US" sz="1400" b="0" i="0" u="none" strike="noStrike" kern="1200" cap="none" spc="0" normalizeH="0" baseline="0" noProof="0" dirty="0">
                          <a:ln>
                            <a:noFill/>
                          </a:ln>
                          <a:effectLst/>
                          <a:uLnTx/>
                          <a:uFillTx/>
                          <a:latin typeface="Century Gothic"/>
                          <a:ea typeface="MJAreYouSirius"/>
                          <a:cs typeface="+mn-cs"/>
                          <a:hlinkClick r:id="rId5"/>
                        </a:rPr>
                        <a:t>Think Central</a:t>
                      </a:r>
                      <a:r>
                        <a:rPr lang="en-US" sz="1400" b="0" i="0" u="none" strike="noStrike" kern="1200" cap="none" spc="0" normalizeH="0" baseline="0" noProof="0" dirty="0">
                          <a:ln>
                            <a:noFill/>
                          </a:ln>
                          <a:effectLst/>
                          <a:uLnTx/>
                          <a:uFillTx/>
                          <a:latin typeface="Century Gothic"/>
                          <a:ea typeface="MJAreYouSirius"/>
                          <a:cs typeface="+mn-cs"/>
                        </a:rPr>
                        <a:t>.  Do the following activities:</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_____watch Math on the Spot 12.3 Video</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ISE 12.3</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Personal Math Trainer 12.3</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alibri"/>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noProof="0" dirty="0">
                          <a:ln>
                            <a:noFill/>
                          </a:ln>
                          <a:effectLst/>
                          <a:uLnTx/>
                          <a:uFillTx/>
                          <a:latin typeface="Century Gothic"/>
                          <a:ea typeface="MJAreYouSirius"/>
                          <a:cs typeface="+mn-cs"/>
                        </a:rPr>
                        <a:t> </a:t>
                      </a:r>
                      <a:r>
                        <a:rPr lang="en-US" sz="1400" b="1" i="0" u="none" strike="noStrike" kern="1200" cap="none" spc="0" normalizeH="0" baseline="0" noProof="0" dirty="0">
                          <a:ln>
                            <a:noFill/>
                          </a:ln>
                          <a:effectLst/>
                          <a:uLnTx/>
                          <a:uFillTx/>
                          <a:latin typeface="Century Gothic"/>
                          <a:ea typeface="MJAreYouSirius"/>
                          <a:cs typeface="+mn-cs"/>
                        </a:rPr>
                        <a:t>*means this is a PowerSchool Assignment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dirty="0">
                        <a:ln>
                          <a:noFill/>
                        </a:ln>
                        <a:effectLst/>
                        <a:uLnTx/>
                        <a:uFillTx/>
                        <a:latin typeface="Century Gothic"/>
                        <a:ea typeface="MJAreYouSirius"/>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2062920">
                <a:tc>
                  <a:txBody>
                    <a:bodyPr/>
                    <a:lstStyle/>
                    <a:p>
                      <a:pPr algn="ctr"/>
                      <a:r>
                        <a:rPr lang="en-US" sz="1800" dirty="0">
                          <a:latin typeface="KG Summer Storm Smooth"/>
                          <a:ea typeface="MJAreYouSirius"/>
                        </a:rPr>
                        <a:t>science</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Go to </a:t>
                      </a:r>
                      <a:r>
                        <a:rPr lang="en-US" sz="1400" b="0" i="0" u="none" strike="noStrike" kern="1200" cap="none" spc="0" normalizeH="0" baseline="0" noProof="0" dirty="0">
                          <a:ln>
                            <a:noFill/>
                          </a:ln>
                          <a:effectLst/>
                          <a:uLnTx/>
                          <a:uFillTx/>
                          <a:latin typeface="Century Gothic"/>
                          <a:hlinkClick r:id="rId6"/>
                        </a:rPr>
                        <a:t>StemScopes</a:t>
                      </a:r>
                      <a:endParaRPr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*Watch Content video called “Allosaurus”.  Make sure you answer the questions!</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0" marR="0" lvl="0" indent="0" algn="ctr"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sng" strike="noStrike" kern="1200" cap="none" spc="0" normalizeH="0" baseline="0" noProof="0" dirty="0">
                          <a:ln>
                            <a:noFill/>
                          </a:ln>
                          <a:effectLst/>
                          <a:uLnTx/>
                          <a:uFillTx/>
                          <a:latin typeface="Century Gothic"/>
                        </a:rPr>
                        <a:t>You will need to take notes on paper about the different characteristics of the Allosaurs in the video above and the story below.  We will be writing an essay about different dinosaurs this week.</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7"/>
                        </a:rPr>
                        <a:t>Epic Books</a:t>
                      </a:r>
                      <a:r>
                        <a:rPr lang="en-US" sz="1400" b="0" i="0" u="none" strike="noStrike" kern="1200" cap="none" spc="0" normalizeH="0" baseline="0" noProof="0" dirty="0">
                          <a:ln>
                            <a:noFill/>
                          </a:ln>
                          <a:effectLst/>
                          <a:uLnTx/>
                          <a:uFillTx/>
                          <a:latin typeface="Century Gothic"/>
                        </a:rPr>
                        <a:t> (class code huk9296)</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*Read “Allosaurus” and complete quiz at the end.</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176080">
                <a:tc>
                  <a:txBody>
                    <a:bodyPr/>
                    <a:lstStyle/>
                    <a:p>
                      <a:pPr algn="ctr"/>
                      <a:r>
                        <a:rPr lang="en-US" sz="1800" dirty="0">
                          <a:latin typeface="KG Summer Storm Smooth" panose="02000000000000000000" pitchFamily="2" charset="77"/>
                          <a:ea typeface="MJAreYouSirius" panose="02000603000000000000" pitchFamily="2" charset="0"/>
                        </a:rPr>
                        <a:t>Egg Hatching</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Have you watched the eggs yet?  Are they hatching??</a:t>
                      </a:r>
                      <a:endParaRPr lang="en-US" sz="1400" b="0" i="0" u="none" strike="noStrike" kern="1200" cap="none" spc="0" normalizeH="0" baseline="0" noProof="0" dirty="0">
                        <a:ln>
                          <a:noFill/>
                        </a:ln>
                        <a:effectLst/>
                        <a:uLnTx/>
                        <a:uFillTx/>
                        <a:latin typeface="Century Gothic"/>
                        <a:sym typeface="Wingdings" panose="05000000000000000000" pitchFamily="2" charset="2"/>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400" b="0" i="0" u="none" strike="noStrike" noProof="0" dirty="0">
                          <a:solidFill>
                            <a:schemeClr val="tx1"/>
                          </a:solidFill>
                          <a:latin typeface="Comic Sans MS" panose="030F0702030302020204" pitchFamily="66" charset="0"/>
                          <a:ea typeface="PBPerfectLatte" panose="02000603000000000000" pitchFamily="2" charset="0"/>
                        </a:rPr>
                        <a:t>Here is the link:  </a:t>
                      </a:r>
                      <a:r>
                        <a:rPr lang="en-US" sz="1800" b="1" i="0" dirty="0">
                          <a:solidFill>
                            <a:srgbClr val="666666"/>
                          </a:solidFill>
                          <a:effectLst/>
                          <a:latin typeface="Comic Sans MS" panose="030F0702030302020204" pitchFamily="66" charset="0"/>
                          <a:hlinkClick r:id="rId8" action="ppaction://hlinkfile"/>
                        </a:rPr>
                        <a:t>hatch.ippl.info</a:t>
                      </a:r>
                      <a:endParaRPr lang="en-US" sz="1400" b="1" i="0" u="none" strike="noStrike" noProof="0" dirty="0">
                        <a:solidFill>
                          <a:schemeClr val="tx1"/>
                        </a:solidFill>
                        <a:latin typeface="Comic Sans MS" panose="030F0702030302020204" pitchFamily="66" charset="0"/>
                        <a:ea typeface="PBPerfectLatte" panose="02000603000000000000" pitchFamily="2" charset="0"/>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20231"/>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rPr>
              <a:t>Monday 5/11/20 </a:t>
            </a:r>
          </a:p>
        </p:txBody>
      </p:sp>
    </p:spTree>
    <p:extLst>
      <p:ext uri="{BB962C8B-B14F-4D97-AF65-F5344CB8AC3E}">
        <p14:creationId xmlns:p14="http://schemas.microsoft.com/office/powerpoint/2010/main" val="383091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59058211"/>
              </p:ext>
            </p:extLst>
          </p:nvPr>
        </p:nvGraphicFramePr>
        <p:xfrm>
          <a:off x="239340" y="1740376"/>
          <a:ext cx="7293720" cy="7770665"/>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502479">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818106">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ELA</a:t>
                      </a:r>
                      <a:r>
                        <a:rPr lang="en-US" sz="1400" b="0" i="0" u="none" strike="noStrike" kern="1200" cap="none" spc="0" normalizeH="0" baseline="0" noProof="0" dirty="0">
                          <a:ln>
                            <a:noFill/>
                          </a:ln>
                          <a:effectLst/>
                          <a:uLnTx/>
                          <a:uFillTx/>
                          <a:latin typeface="Century Gothic"/>
                        </a:rPr>
                        <a:t> (10-20 minutes)</a:t>
                      </a:r>
                      <a:endParaRPr lang="en-US" sz="1400"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4"/>
                        </a:rPr>
                        <a:t>Think Central </a:t>
                      </a:r>
                      <a:r>
                        <a:rPr lang="en-US" sz="1400" b="0" i="0" u="none" strike="noStrike" kern="1200" cap="none" spc="0" normalizeH="0" baseline="0" noProof="0" dirty="0">
                          <a:ln>
                            <a:noFill/>
                          </a:ln>
                          <a:effectLst/>
                          <a:uLnTx/>
                          <a:uFillTx/>
                          <a:latin typeface="Century Gothic"/>
                        </a:rPr>
                        <a:t>and reread the story “Albertosaurus Mystery“ (listed under Things to Do)</a:t>
                      </a: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ndParaRPr>
                    </a:p>
                    <a:p>
                      <a:pPr marL="0" marR="0" lvl="0" indent="0" algn="ctr">
                        <a:lnSpc>
                          <a:spcPct val="100000"/>
                        </a:lnSpc>
                        <a:spcBef>
                          <a:spcPts val="0"/>
                        </a:spcBef>
                        <a:spcAft>
                          <a:spcPts val="0"/>
                        </a:spcAft>
                        <a:buFont typeface="Wingdings"/>
                        <a:buNone/>
                      </a:pPr>
                      <a:r>
                        <a:rPr lang="en-US" sz="1400" b="1" i="0" u="sng" strike="noStrike" kern="1200" cap="none" spc="0" normalizeH="0" baseline="0" noProof="0" dirty="0">
                          <a:ln>
                            <a:noFill/>
                          </a:ln>
                          <a:effectLst/>
                          <a:uLnTx/>
                          <a:uFillTx/>
                          <a:latin typeface="Century Gothic"/>
                        </a:rPr>
                        <a:t>While you are reading this again, take notes on paper about the characteristics of the Albertosaurus dinosaur.  You will need this information this week.</a:t>
                      </a: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*After reading the story, take the “Albertosaurus Mystery” quiz.</a:t>
                      </a:r>
                    </a:p>
                    <a:p>
                      <a:pPr marL="0" marR="0" lvl="0" indent="0" algn="l">
                        <a:lnSpc>
                          <a:spcPct val="100000"/>
                        </a:lnSpc>
                        <a:spcBef>
                          <a:spcPts val="0"/>
                        </a:spcBef>
                        <a:spcAft>
                          <a:spcPts val="0"/>
                        </a:spcAft>
                        <a:buNone/>
                      </a:pPr>
                      <a:endParaRPr lang="en-US" sz="1200" b="0" i="0" u="none" strike="noStrike" kern="1200" cap="none" spc="0" normalizeH="0" baseline="0" noProof="0" dirty="0">
                        <a:ln>
                          <a:noFill/>
                        </a:ln>
                        <a:effectLst/>
                        <a:uLnTx/>
                        <a:uFillTx/>
                        <a:latin typeface="Calibri"/>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1" i="0" u="none" strike="noStrike" kern="1200" cap="none" spc="0" normalizeH="0" baseline="0" noProof="0" dirty="0">
                          <a:ln>
                            <a:noFill/>
                          </a:ln>
                          <a:effectLst/>
                          <a:uLnTx/>
                          <a:uFillTx/>
                          <a:latin typeface="Century Gothic"/>
                        </a:rPr>
                        <a:t>*this is a PowerSchool assignment</a:t>
                      </a:r>
                      <a:endParaRPr lang="en-US" sz="1800" b="0" i="0" u="none" strike="noStrike" kern="1200" cap="none" spc="0" normalizeH="0" baseline="0" noProof="0" dirty="0">
                        <a:ln>
                          <a:noFill/>
                        </a:ln>
                        <a:effectLs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928450">
                <a:tc>
                  <a:txBody>
                    <a:bodyPr/>
                    <a:lstStyle/>
                    <a:p>
                      <a:pPr algn="ctr"/>
                      <a:r>
                        <a:rPr lang="en-US" sz="1800" dirty="0">
                          <a:latin typeface="KG Summer Storm Smooth" panose="02000000000000000000" pitchFamily="2" charset="77"/>
                          <a:ea typeface="MJAreYouSirius" panose="02000603000000000000" pitchFamily="2" charset="0"/>
                        </a:rPr>
                        <a:t>Social Studies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5"/>
                        </a:rPr>
                        <a:t>Pearson Realize</a:t>
                      </a:r>
                      <a:r>
                        <a:rPr kumimoji="0" lang="en-US" sz="1400" b="0" i="0" u="none" strike="noStrike" kern="1200" cap="none" spc="0" normalizeH="0" baseline="0" noProof="0" dirty="0">
                          <a:ln>
                            <a:noFill/>
                          </a:ln>
                          <a:effectLst/>
                          <a:uLnTx/>
                          <a:uFillTx/>
                          <a:latin typeface="Century Gothic"/>
                        </a:rPr>
                        <a:t> and click on Schimke 3 to find assignments.</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Read Lesson 3 Taking Actions for Our Rights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*Then take the lesson quiz</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184990">
                <a:tc>
                  <a:txBody>
                    <a:bodyPr/>
                    <a:lstStyle/>
                    <a:p>
                      <a:pPr algn="ctr"/>
                      <a:r>
                        <a:rPr lang="en-US" sz="1800" dirty="0">
                          <a:latin typeface="KG Summer Storm Smooth" panose="02000000000000000000" pitchFamily="2" charset="77"/>
                          <a:ea typeface="MJAreYouSirius" panose="02000603000000000000" pitchFamily="2" charset="0"/>
                        </a:rPr>
                        <a:t>epic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Epic Books</a:t>
                      </a:r>
                      <a:r>
                        <a:rPr lang="en-US" sz="1400" b="0" i="0" u="none" strike="noStrike" kern="1200" cap="none" spc="0" normalizeH="0" baseline="0" noProof="0" dirty="0">
                          <a:ln>
                            <a:noFill/>
                          </a:ln>
                          <a:effectLst/>
                          <a:uLnTx/>
                          <a:uFillTx/>
                          <a:latin typeface="Century Gothic"/>
                        </a:rPr>
                        <a:t> (class code huk9296)</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*Read “Velociraptor”.</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sng" strike="noStrike" kern="1200" cap="none" spc="0" normalizeH="0" baseline="0" noProof="0" dirty="0">
                          <a:ln>
                            <a:noFill/>
                          </a:ln>
                          <a:effectLst/>
                          <a:uLnTx/>
                          <a:uFillTx/>
                          <a:latin typeface="Century Gothic"/>
                        </a:rPr>
                        <a:t>While you are reading this story, take notes on paper about the characteristics of the Velociraptor dinosaur.  You will need this information tomorrow.</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1" i="0" u="sng"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1" i="0" u="sng"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0981391"/>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Tuesday 5/12/20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35796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2198238770"/>
              </p:ext>
            </p:extLst>
          </p:nvPr>
        </p:nvGraphicFramePr>
        <p:xfrm>
          <a:off x="239340" y="1740376"/>
          <a:ext cx="7293719" cy="7701579"/>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1574818070"/>
                    </a:ext>
                  </a:extLst>
                </a:gridCol>
                <a:gridCol w="5150594">
                  <a:extLst>
                    <a:ext uri="{9D8B030D-6E8A-4147-A177-3AD203B41FA5}">
                      <a16:colId xmlns:a16="http://schemas.microsoft.com/office/drawing/2014/main" val="577556384"/>
                    </a:ext>
                  </a:extLst>
                </a:gridCol>
              </a:tblGrid>
              <a:tr h="771372">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Subjects</a:t>
                      </a:r>
                    </a:p>
                    <a:p>
                      <a:pPr algn="ctr"/>
                      <a:endParaRPr lang="en-US" sz="1800" u="sng" dirty="0">
                        <a:solidFill>
                          <a:schemeClr val="tx1"/>
                        </a:solidFill>
                        <a:latin typeface="KG Summer Storm Smooth"/>
                        <a:ea typeface="MJAreYouSiriu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77006">
                <a:tc>
                  <a:txBody>
                    <a:bodyPr/>
                    <a:lstStyle/>
                    <a:p>
                      <a:pPr algn="ctr"/>
                      <a:r>
                        <a:rPr lang="en-US" sz="1800" dirty="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Math</a:t>
                      </a:r>
                      <a:r>
                        <a:rPr lang="en-US" sz="1400" b="0" i="0" u="none" strike="noStrike" kern="1200" cap="none" spc="0" normalizeH="0" baseline="0" noProof="0" dirty="0">
                          <a:ln>
                            <a:noFill/>
                          </a:ln>
                          <a:effectLst/>
                          <a:uLnTx/>
                          <a:uFillTx/>
                          <a:latin typeface="Century Gothic"/>
                          <a:ea typeface="MJAreYouSirius"/>
                          <a:cs typeface="+mn-cs"/>
                        </a:rPr>
                        <a:t> (10-20 minutes)</a:t>
                      </a: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to </a:t>
                      </a:r>
                      <a:r>
                        <a:rPr lang="en-US" sz="1400" b="0" i="0" u="none" strike="noStrike" kern="1200" cap="none" spc="0" normalizeH="0" baseline="0" noProof="0" dirty="0">
                          <a:ln>
                            <a:noFill/>
                          </a:ln>
                          <a:effectLst/>
                          <a:uLnTx/>
                          <a:uFillTx/>
                          <a:latin typeface="Century Gothic"/>
                          <a:ea typeface="MJAreYouSirius"/>
                          <a:cs typeface="+mn-cs"/>
                          <a:hlinkClick r:id="rId4"/>
                        </a:rPr>
                        <a:t>Think Central</a:t>
                      </a:r>
                      <a:r>
                        <a:rPr lang="en-US" sz="1400" b="0" i="0" u="none" strike="noStrike" kern="1200" cap="none" spc="0" normalizeH="0" baseline="0" noProof="0" dirty="0">
                          <a:ln>
                            <a:noFill/>
                          </a:ln>
                          <a:effectLst/>
                          <a:uLnTx/>
                          <a:uFillTx/>
                          <a:latin typeface="Century Gothic"/>
                          <a:ea typeface="MJAreYouSirius"/>
                          <a:cs typeface="+mn-cs"/>
                        </a:rPr>
                        <a:t>.  Do the following activities:</a:t>
                      </a:r>
                    </a:p>
                    <a:p>
                      <a:pPr marL="0" marR="0" lvl="0" indent="0" algn="l" rtl="0" eaLnBrk="1" fontAlgn="auto" latinLnBrk="0" hangingPunct="1">
                        <a:lnSpc>
                          <a:spcPct val="15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_____watch Math on the Spot 12.4 Video</a:t>
                      </a:r>
                    </a:p>
                    <a:p>
                      <a:pPr marL="0" marR="0" lvl="0" indent="0" algn="l" rtl="0" eaLnBrk="1" fontAlgn="auto" latinLnBrk="0" hangingPunct="1">
                        <a:lnSpc>
                          <a:spcPct val="15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ISE 12.4</a:t>
                      </a:r>
                    </a:p>
                    <a:p>
                      <a:pPr marL="0" marR="0" lvl="0" indent="0" algn="l" rtl="0" eaLnBrk="1" fontAlgn="auto" latinLnBrk="0" hangingPunct="1">
                        <a:lnSpc>
                          <a:spcPct val="15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Personal Math Trainer  12.4</a:t>
                      </a:r>
                    </a:p>
                    <a:p>
                      <a:pPr marL="0" marR="0" lvl="0" indent="0" algn="l" rtl="0" eaLnBrk="1" fontAlgn="auto" latinLnBrk="0" hangingPunct="1">
                        <a:lnSpc>
                          <a:spcPct val="150000"/>
                        </a:lnSpc>
                        <a:spcBef>
                          <a:spcPts val="0"/>
                        </a:spcBef>
                        <a:spcAft>
                          <a:spcPts val="0"/>
                        </a:spcAft>
                        <a:buFont typeface="Wingdings"/>
                        <a:buNone/>
                      </a:pPr>
                      <a:endParaRPr lang="en-US" sz="14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400" b="1" i="0" u="none" strike="noStrike" kern="1200" cap="none" spc="0" normalizeH="0" baseline="0" noProof="0" dirty="0">
                          <a:ln>
                            <a:noFill/>
                          </a:ln>
                          <a:effectLst/>
                          <a:uLnTx/>
                          <a:uFillTx/>
                          <a:latin typeface="Century Gothic"/>
                        </a:rPr>
                        <a:t>*this is a PowerSchool assignment</a:t>
                      </a: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mn-lt"/>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697019">
                <a:tc>
                  <a:txBody>
                    <a:bodyPr/>
                    <a:lstStyle/>
                    <a:p>
                      <a:pPr algn="ctr"/>
                      <a:r>
                        <a:rPr lang="en-US" sz="1800" dirty="0">
                          <a:latin typeface="KG Summer Storm Smooth"/>
                          <a:ea typeface="MJAreYouSirius"/>
                        </a:rPr>
                        <a:t>Science</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rPr>
                        <a:t>You are going to create a PowerPoint about the three different dinosaurs you learned about this week.</a:t>
                      </a:r>
                    </a:p>
                    <a:p>
                      <a:pPr marL="285750" lvl="0" indent="-285750" algn="l">
                        <a:spcBef>
                          <a:spcPts val="0"/>
                        </a:spcBef>
                        <a:spcAft>
                          <a:spcPts val="0"/>
                        </a:spcAft>
                        <a:buFont typeface="Wingdings" panose="05000000000000000000" pitchFamily="2" charset="2"/>
                        <a:buChar char="q"/>
                      </a:pPr>
                      <a:endParaRPr lang="en-US" sz="1400" b="0" i="0" u="none" strike="noStrike" kern="1200" cap="none" spc="0" normalizeH="0" baseline="0" noProof="0" dirty="0">
                        <a:ln>
                          <a:noFill/>
                        </a:ln>
                        <a:effectLst/>
                        <a:uLnTx/>
                        <a:uFillTx/>
                        <a:latin typeface="Century Gothic"/>
                      </a:endParaRPr>
                    </a:p>
                    <a:p>
                      <a:pPr marL="285750" lvl="0" indent="-285750" algn="l">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rPr>
                        <a:t>Go on to Teams and find the assignment “Dinosaur PowerPoint”.  Complete this and turn it in (remember to click Edit in Browser).</a:t>
                      </a:r>
                    </a:p>
                    <a:p>
                      <a:pPr marL="285750" lvl="0" indent="-285750" algn="l">
                        <a:spcBef>
                          <a:spcPts val="0"/>
                        </a:spcBef>
                        <a:spcAft>
                          <a:spcPts val="0"/>
                        </a:spcAft>
                        <a:buFont typeface="Wingdings" panose="05000000000000000000" pitchFamily="2" charset="2"/>
                        <a:buChar char="q"/>
                      </a:pPr>
                      <a:endParaRPr lang="en-US" sz="1400" b="0" i="0" u="none" strike="noStrike" kern="1200" cap="none" spc="0" normalizeH="0" baseline="0" noProof="0" dirty="0">
                        <a:ln>
                          <a:noFill/>
                        </a:ln>
                        <a:effectLst/>
                        <a:uLnTx/>
                        <a:uFillTx/>
                        <a:latin typeface="Century Gothic"/>
                      </a:endParaRPr>
                    </a:p>
                    <a:p>
                      <a:pPr marL="0" lvl="0" indent="0" algn="ctr">
                        <a:spcBef>
                          <a:spcPts val="0"/>
                        </a:spcBef>
                        <a:spcAft>
                          <a:spcPts val="0"/>
                        </a:spcAft>
                        <a:buFont typeface="Wingdings" panose="05000000000000000000" pitchFamily="2" charset="2"/>
                        <a:buNone/>
                      </a:pPr>
                      <a:r>
                        <a:rPr lang="en-US" sz="1400" b="1" i="0" u="sng" strike="noStrike" kern="1200" cap="none" spc="0" normalizeH="0" baseline="0" noProof="0" dirty="0">
                          <a:ln>
                            <a:noFill/>
                          </a:ln>
                          <a:effectLst/>
                          <a:uLnTx/>
                          <a:uFillTx/>
                          <a:latin typeface="Century Gothic"/>
                        </a:rPr>
                        <a:t>You will need this information for an activity that you will be completing tomorrow.</a:t>
                      </a:r>
                    </a:p>
                    <a:p>
                      <a:pPr marL="0" lvl="0" indent="0" algn="l">
                        <a:spcBef>
                          <a:spcPts val="0"/>
                        </a:spcBef>
                        <a:spcAft>
                          <a:spcPts val="0"/>
                        </a:spcAft>
                        <a:buFont typeface="Wingdings"/>
                        <a:buNone/>
                      </a:pPr>
                      <a:endParaRPr lang="en-US" sz="1400" b="1"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1"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697019">
                <a:tc>
                  <a:txBody>
                    <a:bodyPr/>
                    <a:lstStyle/>
                    <a:p>
                      <a:pPr algn="ctr"/>
                      <a:r>
                        <a:rPr lang="en-US" sz="1800" dirty="0">
                          <a:latin typeface="KG Summer Storm Smooth" panose="02000000000000000000" pitchFamily="2" charset="77"/>
                          <a:ea typeface="MJAreYouSirius" panose="02000603000000000000" pitchFamily="2" charset="0"/>
                        </a:rPr>
                        <a:t>Science optional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I’ve added another fun OPTIONAL activity where you “dig” for fossils.  It’s on StemScopes and listed as Simulation Practice-Fossils”.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8418"/>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Wednesday 5/13/20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416428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603192032"/>
              </p:ext>
            </p:extLst>
          </p:nvPr>
        </p:nvGraphicFramePr>
        <p:xfrm>
          <a:off x="239340" y="1740376"/>
          <a:ext cx="7293720" cy="7492187"/>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423280">
                <a:tc>
                  <a:txBody>
                    <a:bodyPr/>
                    <a:lstStyle/>
                    <a:p>
                      <a:pPr algn="ctr"/>
                      <a:r>
                        <a:rPr lang="en-US" sz="1800" u="sng" dirty="0">
                          <a:solidFill>
                            <a:schemeClr val="tx1"/>
                          </a:solidFill>
                          <a:latin typeface="KG Summer Storm Smooth"/>
                          <a:ea typeface="MJAreYouSirius"/>
                        </a:rPr>
                        <a:t>Subjects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209397">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ELA</a:t>
                      </a:r>
                      <a:r>
                        <a:rPr lang="en-US" sz="1400" b="0" i="0" u="none" strike="noStrike" kern="1200" cap="none" spc="0" normalizeH="0" baseline="0" noProof="0" dirty="0">
                          <a:ln>
                            <a:noFill/>
                          </a:ln>
                          <a:effectLst/>
                          <a:uLnTx/>
                          <a:uFillTx/>
                          <a:latin typeface="Century Gothic"/>
                        </a:rPr>
                        <a:t> (10-20 minutes)</a:t>
                      </a: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Teams and find the assignment “Pick a Dino for Mrs. Schimke”.  Complete this activity and turn it in.  </a:t>
                      </a:r>
                      <a:r>
                        <a:rPr lang="en-US" sz="1400" b="1" i="0" u="none" strike="noStrike" kern="1200" cap="none" spc="0" normalizeH="0" baseline="0" noProof="0" dirty="0">
                          <a:ln>
                            <a:noFill/>
                          </a:ln>
                          <a:effectLst/>
                          <a:uLnTx/>
                          <a:uFillTx/>
                          <a:latin typeface="Century Gothic"/>
                        </a:rPr>
                        <a:t>You will need this to for the next activity, so either copy it or write some notes.</a:t>
                      </a:r>
                      <a:endParaRPr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4"/>
                        </a:rPr>
                        <a:t>Flipgrid</a:t>
                      </a:r>
                      <a:r>
                        <a:rPr lang="en-US" sz="1400" b="0" i="0" u="none" strike="noStrike" kern="1200" cap="none" spc="0" normalizeH="0" baseline="0" noProof="0" dirty="0">
                          <a:ln>
                            <a:noFill/>
                          </a:ln>
                          <a:effectLst/>
                          <a:uLnTx/>
                          <a:uFillTx/>
                          <a:latin typeface="Century Gothic"/>
                        </a:rPr>
                        <a:t>.  You will be using the above activity and recording a video explaining which dinosaur I should choose as my favorite.  You will want to practice this a couple times before recording.</a:t>
                      </a: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 </a:t>
                      </a:r>
                      <a:r>
                        <a:rPr lang="en-US" sz="1400" b="1" i="0" u="none" strike="noStrike" kern="1200" cap="none" spc="0" normalizeH="0" baseline="0" noProof="0" dirty="0">
                          <a:ln>
                            <a:noFill/>
                          </a:ln>
                          <a:effectLst/>
                          <a:uLnTx/>
                          <a:uFillTx/>
                          <a:latin typeface="Century Gothic"/>
                        </a:rPr>
                        <a:t>*this is a PowerSchool assignment</a:t>
                      </a: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552027">
                <a:tc>
                  <a:txBody>
                    <a:bodyPr/>
                    <a:lstStyle/>
                    <a:p>
                      <a:pPr algn="ctr"/>
                      <a:r>
                        <a:rPr lang="en-US" sz="1800" dirty="0">
                          <a:latin typeface="KG Summer Storm Smooth" panose="02000000000000000000" pitchFamily="2" charset="77"/>
                          <a:ea typeface="MJAreYouSirius" panose="02000603000000000000" pitchFamily="2" charset="0"/>
                        </a:rPr>
                        <a:t>Social studies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5"/>
                        </a:rPr>
                        <a:t>Pearson Realize</a:t>
                      </a:r>
                      <a:r>
                        <a:rPr kumimoji="0" lang="en-US" sz="1400" b="0" i="0" u="none" strike="noStrike" kern="1200" cap="none" spc="0" normalizeH="0" baseline="0" noProof="0" dirty="0">
                          <a:ln>
                            <a:noFill/>
                          </a:ln>
                          <a:effectLst/>
                          <a:uLnTx/>
                          <a:uFillTx/>
                          <a:latin typeface="Century Gothic"/>
                        </a:rPr>
                        <a:t> and click on Schimke 3 to find assignments.</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Read Lesson 4 American Heroes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*Then take the lesson quiz</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endParaRPr kumimoji="0"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panose="05000000000000000000" pitchFamily="2" charset="2"/>
                        <a:buNone/>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25606"/>
                  </a:ext>
                </a:extLst>
              </a:tr>
              <a:tr h="1552027">
                <a:tc>
                  <a:txBody>
                    <a:bodyPr/>
                    <a:lstStyle/>
                    <a:p>
                      <a:pPr algn="ctr"/>
                      <a:r>
                        <a:rPr lang="en-US" sz="1800" dirty="0">
                          <a:latin typeface="KG Summer Storm Smooth" panose="02000000000000000000" pitchFamily="2" charset="77"/>
                          <a:ea typeface="MJAreYouSirius" panose="02000603000000000000" pitchFamily="2" charset="0"/>
                        </a:rPr>
                        <a:t>Egg hatching</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Did they hatch yet???</a:t>
                      </a:r>
                      <a:endParaRPr lang="en-US" sz="1400" b="0" i="0" u="none" strike="noStrike" kern="1200" cap="none" spc="0" normalizeH="0" baseline="0" noProof="0" dirty="0">
                        <a:ln>
                          <a:noFill/>
                        </a:ln>
                        <a:effectLst/>
                        <a:uLnTx/>
                        <a:uFillTx/>
                        <a:latin typeface="Century Gothic"/>
                        <a:sym typeface="Wingdings" panose="05000000000000000000" pitchFamily="2" charset="2"/>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400" b="0" i="0" u="none" strike="noStrike" noProof="0" dirty="0">
                          <a:solidFill>
                            <a:schemeClr val="tx1"/>
                          </a:solidFill>
                          <a:latin typeface="Comic Sans MS" panose="030F0702030302020204" pitchFamily="66" charset="0"/>
                          <a:ea typeface="PBPerfectLatte" panose="02000603000000000000" pitchFamily="2" charset="0"/>
                        </a:rPr>
                        <a:t>Here is the link:  </a:t>
                      </a:r>
                      <a:r>
                        <a:rPr lang="en-US" sz="1800" b="1" i="0" dirty="0">
                          <a:solidFill>
                            <a:srgbClr val="666666"/>
                          </a:solidFill>
                          <a:effectLst/>
                          <a:latin typeface="Comic Sans MS" panose="030F0702030302020204" pitchFamily="66" charset="0"/>
                          <a:hlinkClick r:id="rId6" action="ppaction://hlinkfile"/>
                        </a:rPr>
                        <a:t>hatch.ippl.info</a:t>
                      </a:r>
                      <a:endParaRPr lang="en-US" sz="1400" b="1" i="0" u="none" strike="noStrike" noProof="0" dirty="0">
                        <a:solidFill>
                          <a:schemeClr val="tx1"/>
                        </a:solidFill>
                        <a:latin typeface="Comic Sans MS" panose="030F0702030302020204" pitchFamily="66" charset="0"/>
                        <a:ea typeface="PBPerfectLatte" panose="0200060300000000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151953"/>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Thursday 5/14/20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219364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916801237"/>
              </p:ext>
            </p:extLst>
          </p:nvPr>
        </p:nvGraphicFramePr>
        <p:xfrm>
          <a:off x="239340" y="2397601"/>
          <a:ext cx="7293717" cy="7504747"/>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1574818070"/>
                    </a:ext>
                  </a:extLst>
                </a:gridCol>
                <a:gridCol w="4931518">
                  <a:extLst>
                    <a:ext uri="{9D8B030D-6E8A-4147-A177-3AD203B41FA5}">
                      <a16:colId xmlns:a16="http://schemas.microsoft.com/office/drawing/2014/main" val="577556384"/>
                    </a:ext>
                  </a:extLst>
                </a:gridCol>
              </a:tblGrid>
              <a:tr h="433387">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327502">
                <a:tc>
                  <a:txBody>
                    <a:bodyPr/>
                    <a:lstStyle/>
                    <a:p>
                      <a:pPr algn="ctr"/>
                      <a:endParaRPr lang="en-US" sz="1800" dirty="0">
                        <a:latin typeface="KG Summer Storm Smooth"/>
                        <a:ea typeface="MJAreYouSirius"/>
                      </a:endParaRPr>
                    </a:p>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1" i="0" u="none" strike="noStrike" kern="1200" cap="none" spc="0" normalizeH="0" baseline="0" noProof="0" dirty="0">
                          <a:ln>
                            <a:noFill/>
                          </a:ln>
                          <a:effectLst/>
                          <a:uLnTx/>
                          <a:uFillTx/>
                          <a:latin typeface="Century Gothic"/>
                          <a:ea typeface="MJAreYouSirius"/>
                          <a:cs typeface="+mn-cs"/>
                        </a:rPr>
                        <a:t>Nothing new because it is Catch Up Friday</a:t>
                      </a:r>
                    </a:p>
                    <a:p>
                      <a:pPr marL="285750" marR="0" lvl="0" indent="-285750" algn="l" rtl="0" eaLnBrk="1" fontAlgn="auto" latinLnBrk="0" hangingPunct="1">
                        <a:lnSpc>
                          <a:spcPct val="100000"/>
                        </a:lnSpc>
                        <a:spcBef>
                          <a:spcPts val="0"/>
                        </a:spcBef>
                        <a:spcAft>
                          <a:spcPts val="0"/>
                        </a:spcAft>
                        <a:buFont typeface="Wingdings"/>
                        <a:buChar char="q"/>
                      </a:pPr>
                      <a:endParaRPr lang="en-US" sz="1400" b="1"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You could still silent read today.  Read a book of you have at home or find something new on </a:t>
                      </a:r>
                      <a:r>
                        <a:rPr lang="en-US" sz="1400" b="0" i="0" u="none" strike="noStrike" kern="1200" cap="none" spc="0" normalizeH="0" baseline="0" noProof="0" dirty="0">
                          <a:ln>
                            <a:noFill/>
                          </a:ln>
                          <a:effectLst/>
                          <a:uLnTx/>
                          <a:uFillTx/>
                          <a:latin typeface="Century Gothic"/>
                          <a:ea typeface="MJAreYouSirius"/>
                          <a:cs typeface="+mn-cs"/>
                          <a:hlinkClick r:id="rId3"/>
                        </a:rPr>
                        <a:t>Epic!</a:t>
                      </a: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98135">
                <a:tc>
                  <a:txBody>
                    <a:bodyPr/>
                    <a:lstStyle/>
                    <a:p>
                      <a:pPr algn="ctr"/>
                      <a:r>
                        <a:rPr lang="en-US" sz="1800" dirty="0">
                          <a:latin typeface="KG Summer Storm Smooth"/>
                          <a:ea typeface="MJAreYouSirius"/>
                        </a:rPr>
                        <a:t>Math</a:t>
                      </a:r>
                    </a:p>
                    <a:p>
                      <a:pPr algn="ctr"/>
                      <a:endParaRPr lang="en-US" sz="1800" dirty="0">
                        <a:latin typeface="KG Summer Storm Smooth"/>
                        <a:ea typeface="MJAreYouSiriu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1" i="0" u="none" strike="noStrike" kern="1200" cap="none" spc="0" normalizeH="0" baseline="0" noProof="0" dirty="0">
                          <a:ln>
                            <a:noFill/>
                          </a:ln>
                          <a:effectLst/>
                          <a:uLnTx/>
                          <a:uFillTx/>
                          <a:latin typeface="Century Gothic"/>
                          <a:ea typeface="MJAreYouSirius"/>
                          <a:cs typeface="+mn-cs"/>
                        </a:rPr>
                        <a:t>Nothing new because it is Catch Up Friday</a:t>
                      </a:r>
                    </a:p>
                    <a:p>
                      <a:pPr marL="285750" marR="0" lvl="0" indent="-285750" algn="l" rtl="0" eaLnBrk="1" fontAlgn="auto" latinLnBrk="0" hangingPunct="1">
                        <a:lnSpc>
                          <a:spcPct val="100000"/>
                        </a:lnSpc>
                        <a:spcBef>
                          <a:spcPts val="0"/>
                        </a:spcBef>
                        <a:spcAft>
                          <a:spcPts val="0"/>
                        </a:spcAft>
                        <a:buFont typeface="Wingdings"/>
                        <a:buChar char="q"/>
                      </a:pPr>
                      <a:endParaRPr lang="en-US" sz="1400" b="1" i="0" u="none" strike="noStrike" kern="1200" cap="none" spc="0" normalizeH="0" baseline="0" noProof="0" dirty="0">
                        <a:ln>
                          <a:noFill/>
                        </a:ln>
                        <a:effectLst/>
                        <a:uLnTx/>
                        <a:uFillTx/>
                        <a:latin typeface="Century Gothic"/>
                        <a:ea typeface="MJAreYouSirius"/>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a:buChar char="q"/>
                        <a:tabLst/>
                        <a:defRPr/>
                      </a:pPr>
                      <a:r>
                        <a:rPr lang="en-US" sz="1400" b="0" i="0" u="none" strike="noStrike" kern="1200" cap="none" spc="0" normalizeH="0" baseline="0" noProof="0" dirty="0">
                          <a:ln>
                            <a:noFill/>
                          </a:ln>
                          <a:effectLst/>
                          <a:uLnTx/>
                          <a:uFillTx/>
                          <a:latin typeface="Century Gothic"/>
                          <a:ea typeface="MJAreYouSirius"/>
                          <a:cs typeface="+mn-cs"/>
                        </a:rPr>
                        <a:t>You could go on Freckle and/or </a:t>
                      </a:r>
                      <a:r>
                        <a:rPr lang="en-US" sz="1400" b="0" i="0" u="none" strike="noStrike" kern="1200" cap="none" spc="0" normalizeH="0" baseline="0" noProof="0" dirty="0">
                          <a:ln>
                            <a:noFill/>
                          </a:ln>
                          <a:effectLst/>
                          <a:uLnTx/>
                          <a:uFillTx/>
                          <a:latin typeface="Century Gothic"/>
                          <a:ea typeface="MJAreYouSirius"/>
                          <a:cs typeface="+mn-cs"/>
                          <a:hlinkClick r:id="rId4"/>
                        </a:rPr>
                        <a:t>Prodigy</a:t>
                      </a:r>
                      <a:r>
                        <a:rPr lang="en-US" sz="1400" b="0" i="0" u="none" strike="noStrike" kern="1200" cap="none" spc="0" normalizeH="0" baseline="0" noProof="0" dirty="0">
                          <a:ln>
                            <a:noFill/>
                          </a:ln>
                          <a:effectLst/>
                          <a:uLnTx/>
                          <a:uFillTx/>
                          <a:latin typeface="Century Gothic"/>
                          <a:ea typeface="MJAreYouSirius"/>
                          <a:cs typeface="+mn-cs"/>
                        </a:rPr>
                        <a:t> to practice your math facts if you want.</a:t>
                      </a:r>
                    </a:p>
                    <a:p>
                      <a:pPr marL="285750" marR="0" lvl="0" indent="-285750" algn="l" rtl="0" eaLnBrk="1" fontAlgn="auto" latinLnBrk="0" hangingPunct="1">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438275">
                <a:tc>
                  <a:txBody>
                    <a:bodyPr/>
                    <a:lstStyle/>
                    <a:p>
                      <a:pPr algn="ctr"/>
                      <a:endParaRPr lang="en-US" sz="1800" dirty="0">
                        <a:latin typeface="KG Summer Storm Smooth"/>
                        <a:ea typeface="MJAreYouSirius"/>
                      </a:endParaRPr>
                    </a:p>
                    <a:p>
                      <a:pPr algn="ctr"/>
                      <a:r>
                        <a:rPr lang="en-US" sz="1800" dirty="0">
                          <a:latin typeface="KG Summer Storm Smooth"/>
                          <a:ea typeface="MJAreYouSirius"/>
                        </a:rPr>
                        <a:t>Catch up day</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a:buChar char="q"/>
                        <a:tabLst/>
                        <a:defRPr/>
                      </a:pPr>
                      <a:r>
                        <a:rPr lang="en-US" sz="1400" dirty="0">
                          <a:latin typeface="Century Gothic"/>
                        </a:rPr>
                        <a:t>This is your time to catch up on activities from this week. </a:t>
                      </a:r>
                      <a:r>
                        <a:rPr lang="en-US" sz="1800" b="1" i="0" u="sng" strike="noStrike" kern="1200" cap="none" spc="0" normalizeH="0" baseline="0" noProof="0" dirty="0">
                          <a:ln>
                            <a:noFill/>
                          </a:ln>
                          <a:effectLst/>
                          <a:uLnTx/>
                          <a:uFillTx/>
                          <a:latin typeface="Century Gothic"/>
                          <a:ea typeface="MJAreYouSirius"/>
                          <a:cs typeface="+mn-cs"/>
                        </a:rPr>
                        <a:t>Make sure you have all work completed, especially the *activities which will be added to PowerSchool.</a:t>
                      </a:r>
                    </a:p>
                    <a:p>
                      <a:pPr marL="0" lvl="0" indent="0" algn="l">
                        <a:lnSpc>
                          <a:spcPct val="100000"/>
                        </a:lnSpc>
                        <a:spcBef>
                          <a:spcPts val="0"/>
                        </a:spcBef>
                        <a:spcAft>
                          <a:spcPts val="0"/>
                        </a:spcAft>
                        <a:buFont typeface="Wingdings"/>
                        <a:buNone/>
                      </a:pPr>
                      <a:endParaRPr lang="en-US" sz="1400" dirty="0">
                        <a:latin typeface="Century Gothic"/>
                      </a:endParaRPr>
                    </a:p>
                    <a:p>
                      <a:pPr marL="285750" lvl="0" indent="-285750" algn="l">
                        <a:lnSpc>
                          <a:spcPct val="100000"/>
                        </a:lnSpc>
                        <a:spcBef>
                          <a:spcPts val="0"/>
                        </a:spcBef>
                        <a:spcAft>
                          <a:spcPts val="0"/>
                        </a:spcAft>
                        <a:buFont typeface="Wingdings"/>
                        <a:buChar char="q"/>
                      </a:pPr>
                      <a:r>
                        <a:rPr lang="en-US" sz="1400" dirty="0">
                          <a:latin typeface="Century Gothic"/>
                        </a:rPr>
                        <a:t>If you had trouble with any skills from this week, please let me know.</a:t>
                      </a:r>
                    </a:p>
                    <a:p>
                      <a:pPr marL="285750" lvl="0" indent="-285750" algn="l">
                        <a:lnSpc>
                          <a:spcPct val="100000"/>
                        </a:lnSpc>
                        <a:spcBef>
                          <a:spcPts val="0"/>
                        </a:spcBef>
                        <a:spcAft>
                          <a:spcPts val="0"/>
                        </a:spcAft>
                        <a:buFont typeface="Wingdings"/>
                        <a:buChar char="q"/>
                      </a:pPr>
                      <a:endParaRPr lang="en-US" sz="1400" dirty="0">
                        <a:latin typeface="Century Gothic"/>
                      </a:endParaRPr>
                    </a:p>
                    <a:p>
                      <a:pPr marL="285750" lvl="0" indent="-285750" algn="l">
                        <a:lnSpc>
                          <a:spcPct val="100000"/>
                        </a:lnSpc>
                        <a:spcBef>
                          <a:spcPts val="0"/>
                        </a:spcBef>
                        <a:spcAft>
                          <a:spcPts val="0"/>
                        </a:spcAft>
                        <a:buFont typeface="Wingdings"/>
                        <a:buChar char="q"/>
                      </a:pPr>
                      <a:r>
                        <a:rPr lang="en-US" sz="1400" dirty="0">
                          <a:latin typeface="Century Gothic"/>
                        </a:rPr>
                        <a:t>You can always work on your typing skills on </a:t>
                      </a:r>
                      <a:r>
                        <a:rPr lang="en-US" sz="1400" dirty="0">
                          <a:latin typeface="Century Gothic"/>
                          <a:hlinkClick r:id="rId5"/>
                        </a:rPr>
                        <a:t>www.typing.com</a:t>
                      </a:r>
                      <a:r>
                        <a:rPr lang="en-US" sz="1400" dirty="0">
                          <a:latin typeface="Century Gothic"/>
                        </a:rPr>
                        <a:t> </a:t>
                      </a:r>
                    </a:p>
                    <a:p>
                      <a:pPr marL="285750" lvl="0" indent="-285750" algn="l">
                        <a:lnSpc>
                          <a:spcPct val="100000"/>
                        </a:lnSpc>
                        <a:spcBef>
                          <a:spcPts val="0"/>
                        </a:spcBef>
                        <a:spcAft>
                          <a:spcPts val="0"/>
                        </a:spcAft>
                        <a:buFont typeface="Wingdings"/>
                        <a:buChar char="q"/>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285750" lvl="0" indent="-285750" algn="l">
                        <a:lnSpc>
                          <a:spcPct val="100000"/>
                        </a:lnSpc>
                        <a:spcBef>
                          <a:spcPts val="0"/>
                        </a:spcBef>
                        <a:spcAft>
                          <a:spcPts val="0"/>
                        </a:spcAft>
                        <a:buFont typeface="Wingdings"/>
                        <a:buChar char="q"/>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0" y="1203593"/>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Friday 5/15/20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pic>
        <p:nvPicPr>
          <p:cNvPr id="5" name="Picture 4" descr="A picture containing sitting, bottle, table, black&#10;&#10;Description automatically generated">
            <a:extLst>
              <a:ext uri="{FF2B5EF4-FFF2-40B4-BE49-F238E27FC236}">
                <a16:creationId xmlns:a16="http://schemas.microsoft.com/office/drawing/2014/main" id="{68CEA7A4-C8E0-403F-B1FB-A590EE1B958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43719" y="7068961"/>
            <a:ext cx="867013" cy="1676400"/>
          </a:xfrm>
          <a:prstGeom prst="rect">
            <a:avLst/>
          </a:prstGeom>
        </p:spPr>
      </p:pic>
    </p:spTree>
    <p:extLst>
      <p:ext uri="{BB962C8B-B14F-4D97-AF65-F5344CB8AC3E}">
        <p14:creationId xmlns:p14="http://schemas.microsoft.com/office/powerpoint/2010/main" val="3436556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3001D011222D4D8C92F0EBB6927907" ma:contentTypeVersion="8" ma:contentTypeDescription="Create a new document." ma:contentTypeScope="" ma:versionID="4837d169a696337d94c08d4732995c3c">
  <xsd:schema xmlns:xsd="http://www.w3.org/2001/XMLSchema" xmlns:xs="http://www.w3.org/2001/XMLSchema" xmlns:p="http://schemas.microsoft.com/office/2006/metadata/properties" xmlns:ns3="baf951c2-6dfb-4702-8f99-1b5fef816f3d" targetNamespace="http://schemas.microsoft.com/office/2006/metadata/properties" ma:root="true" ma:fieldsID="d4e830fbeace28dc39b2d161669851ab" ns3:_="">
    <xsd:import namespace="baf951c2-6dfb-4702-8f99-1b5fef816f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951c2-6dfb-4702-8f99-1b5fef816f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F84D0B-47ED-432B-9E86-D1C837398A2B}">
  <ds:schemaRefs>
    <ds:schemaRef ds:uri="http://schemas.microsoft.com/sharepoint/v3/contenttype/forms"/>
  </ds:schemaRefs>
</ds:datastoreItem>
</file>

<file path=customXml/itemProps2.xml><?xml version="1.0" encoding="utf-8"?>
<ds:datastoreItem xmlns:ds="http://schemas.openxmlformats.org/officeDocument/2006/customXml" ds:itemID="{F8E51EB8-EAF4-48DF-9917-C21267016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951c2-6dfb-4702-8f99-1b5fef816f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703D6-491D-4714-8C8F-664F59844CB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39261</TotalTime>
  <Words>1266</Words>
  <Application>Microsoft Office PowerPoint</Application>
  <PresentationFormat>Custom</PresentationFormat>
  <Paragraphs>175</Paragraphs>
  <Slides>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PBPerfectLatte</vt:lpstr>
      <vt:lpstr>Calibri</vt:lpstr>
      <vt:lpstr>MJSleepSweetly</vt:lpstr>
      <vt:lpstr>PBPeppermintMocha</vt:lpstr>
      <vt:lpstr>Wingdings</vt:lpstr>
      <vt:lpstr>Arial</vt:lpstr>
      <vt:lpstr>Century Gothic</vt:lpstr>
      <vt:lpstr>Comic Sans MS</vt:lpstr>
      <vt:lpstr>Calibri Light</vt:lpstr>
      <vt:lpstr>KG Summer Storm Smooth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Ellsworth</dc:creator>
  <cp:lastModifiedBy>Tracey Schimke</cp:lastModifiedBy>
  <cp:revision>93</cp:revision>
  <cp:lastPrinted>2020-02-28T20:48:54Z</cp:lastPrinted>
  <dcterms:created xsi:type="dcterms:W3CDTF">2016-06-16T06:24:03Z</dcterms:created>
  <dcterms:modified xsi:type="dcterms:W3CDTF">2020-05-10T17:09:38Z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0x010100413001D011222D4D8C92F0EBB6927907</vt:lpwstr>
  </property>
</Properties>
</file>