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76" r:id="rId2"/>
  </p:sldMasterIdLst>
  <p:notesMasterIdLst>
    <p:notesMasterId r:id="rId22"/>
  </p:notesMasterIdLst>
  <p:sldIdLst>
    <p:sldId id="267" r:id="rId3"/>
    <p:sldId id="276" r:id="rId4"/>
    <p:sldId id="257" r:id="rId5"/>
    <p:sldId id="272" r:id="rId6"/>
    <p:sldId id="273" r:id="rId7"/>
    <p:sldId id="298" r:id="rId8"/>
    <p:sldId id="300" r:id="rId9"/>
    <p:sldId id="259" r:id="rId10"/>
    <p:sldId id="286" r:id="rId11"/>
    <p:sldId id="279" r:id="rId12"/>
    <p:sldId id="290" r:id="rId13"/>
    <p:sldId id="261" r:id="rId14"/>
    <p:sldId id="270" r:id="rId15"/>
    <p:sldId id="302" r:id="rId16"/>
    <p:sldId id="301" r:id="rId17"/>
    <p:sldId id="291" r:id="rId18"/>
    <p:sldId id="265" r:id="rId19"/>
    <p:sldId id="264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CC9900"/>
    <a:srgbClr val="FF0066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73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2F7BA0-B04F-4A05-A08F-075AA3EDD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2A8ED-F8C7-41B0-A28D-A2C1DEFF0083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0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DE3C8-8CB0-410D-82A1-78E0AFF51374}" type="slidenum">
              <a:rPr lang="en-US" smtClean="0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6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F7BA0-B04F-4A05-A08F-075AA3EDD3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0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AC856-F436-490D-8A1F-8F628C343E8D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7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AB284-E877-4E13-9422-A5A2274E1022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5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AB284-E877-4E13-9422-A5A2274E1022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6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A6AC9-F52D-457F-BD17-332834003BAB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2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D9954-8862-494F-A3CC-C1BABFE5D137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7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B5AE5-FAE3-4BC0-9123-7A20F64CED83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16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DBB19-3DFB-4D00-B816-ECF9C5496A5B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2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1169-3ABD-4CAF-A797-122D0E425B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0600"/>
            <a:ext cx="7772400" cy="1470025"/>
          </a:xfrm>
        </p:spPr>
        <p:txBody>
          <a:bodyPr/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ms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908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8BE3-A888-4D53-A873-09B7AD584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0600"/>
            <a:ext cx="7772400" cy="1470025"/>
          </a:xfrm>
        </p:spPr>
        <p:txBody>
          <a:bodyPr/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  <a:endParaRPr lang="ms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908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8BE3-A888-4D53-A873-09B7AD584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tile tx="-12700" ty="-381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F3EAE-9CA7-4CB7-AE64-FDE190F0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27584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F3EAE-9CA7-4CB7-AE64-FDE190F0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27584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mithill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1828800"/>
            <a:ext cx="655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10" pitchFamily="34" charset="0"/>
              </a:rPr>
              <a:t>To Curriculum and Expectations Night!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90800" y="2895600"/>
            <a:ext cx="3886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10" pitchFamily="34" charset="0"/>
              </a:rPr>
              <a:t>Mrs. </a:t>
            </a:r>
            <a:r>
              <a:rPr lang="en-US" sz="3600" dirty="0" err="1">
                <a:latin typeface="10" pitchFamily="34" charset="0"/>
              </a:rPr>
              <a:t>Stokoski</a:t>
            </a:r>
            <a:endParaRPr lang="en-US" sz="3600" dirty="0">
              <a:latin typeface="1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33CC33"/>
                </a:solidFill>
                <a:latin typeface="Anaconda"/>
              </a:rPr>
              <a:t>Grade 5 RM 209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086600" cy="16224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obo BT" pitchFamily="82" charset="0"/>
              </a:rPr>
              <a:t>WELCOME</a:t>
            </a:r>
            <a:endParaRPr lang="en-US" sz="7200" dirty="0">
              <a:solidFill>
                <a:srgbClr val="33CC33"/>
              </a:solidFill>
              <a:latin typeface="Hobo BT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“Go Math” 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1" indent="-342900"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Common Core based</a:t>
            </a:r>
          </a:p>
          <a:p>
            <a:pPr marL="171450" lvl="1" algn="l"/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1" indent="-342900"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Encourages students to dig deeper/think outside the box</a:t>
            </a:r>
          </a:p>
          <a:p>
            <a:pPr marL="171450" lvl="1" algn="l"/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1" indent="-342900"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We will be having mini assessments after every few lessons rather than an end of the chapter assessment.  These will be counted as summative grades. </a:t>
            </a:r>
          </a:p>
          <a:p>
            <a:pPr marL="171450" lvl="1" algn="l"/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lvl="1" indent="-342900"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omic Sans MS" pitchFamily="66" charset="0"/>
              </a:rPr>
              <a:t>Students need to practice their multiplication/division facts daily!</a:t>
            </a:r>
          </a:p>
          <a:p>
            <a:pPr marL="514350" lvl="1" indent="-342900" algn="l">
              <a:buFont typeface="Arial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lvl="1" algn="l"/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Math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0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Science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2200" dirty="0">
                <a:latin typeface="Comic Sans MS" pitchFamily="66" charset="0"/>
              </a:rPr>
              <a:t>Teachers at the 5</a:t>
            </a:r>
            <a:r>
              <a:rPr lang="en-US" altLang="en-US" sz="2200" baseline="30000" dirty="0">
                <a:latin typeface="Comic Sans MS" pitchFamily="66" charset="0"/>
              </a:rPr>
              <a:t>th</a:t>
            </a:r>
            <a:r>
              <a:rPr lang="en-US" altLang="en-US" sz="2200" dirty="0">
                <a:latin typeface="Comic Sans MS" pitchFamily="66" charset="0"/>
              </a:rPr>
              <a:t> grade level are using “Next Generation Science Standards” (NGSS).  </a:t>
            </a:r>
          </a:p>
          <a:p>
            <a:pPr algn="ctr"/>
            <a:r>
              <a:rPr lang="en-US" altLang="en-US" sz="2200" dirty="0">
                <a:latin typeface="Comic Sans MS" pitchFamily="66" charset="0"/>
              </a:rPr>
              <a:t>   </a:t>
            </a:r>
          </a:p>
          <a:p>
            <a:pPr algn="ctr"/>
            <a:r>
              <a:rPr lang="en-US" altLang="en-US" sz="2200" dirty="0">
                <a:latin typeface="Comic Sans MS" pitchFamily="66" charset="0"/>
              </a:rPr>
              <a:t>   5</a:t>
            </a:r>
            <a:r>
              <a:rPr lang="en-US" altLang="en-US" sz="2200" baseline="30000" dirty="0">
                <a:latin typeface="Comic Sans MS" pitchFamily="66" charset="0"/>
              </a:rPr>
              <a:t>th</a:t>
            </a:r>
            <a:r>
              <a:rPr lang="en-US" altLang="en-US" sz="2200" dirty="0">
                <a:latin typeface="Comic Sans MS" pitchFamily="66" charset="0"/>
              </a:rPr>
              <a:t> Grade Science Units:</a:t>
            </a:r>
          </a:p>
          <a:p>
            <a:endParaRPr lang="en-US" altLang="en-US" sz="2200" dirty="0">
              <a:latin typeface="Comic Sans MS" pitchFamily="66" charset="0"/>
            </a:endParaRPr>
          </a:p>
          <a:p>
            <a:pPr marL="630238" lvl="2" indent="-285750" algn="ctr">
              <a:buFont typeface="Arial" pitchFamily="34" charset="0"/>
              <a:buChar char="•"/>
            </a:pPr>
            <a:r>
              <a:rPr lang="en-US" altLang="en-US" sz="2400" dirty="0">
                <a:latin typeface="Comic Sans MS" pitchFamily="66" charset="0"/>
              </a:rPr>
              <a:t>Matter and Energy in Plants</a:t>
            </a:r>
          </a:p>
          <a:p>
            <a:pPr marL="630238" lvl="2" indent="-285750" algn="ctr">
              <a:buFont typeface="Arial" pitchFamily="34" charset="0"/>
              <a:buChar char="•"/>
            </a:pPr>
            <a:r>
              <a:rPr lang="en-US" altLang="en-US" sz="2400" dirty="0">
                <a:latin typeface="Comic Sans MS" pitchFamily="66" charset="0"/>
              </a:rPr>
              <a:t>Food Webs</a:t>
            </a:r>
          </a:p>
          <a:p>
            <a:pPr marL="630238" lvl="2" indent="-285750" algn="ctr">
              <a:buFont typeface="Arial" pitchFamily="34" charset="0"/>
              <a:buChar char="•"/>
            </a:pPr>
            <a:r>
              <a:rPr lang="en-US" altLang="en-US" sz="2400" dirty="0">
                <a:latin typeface="Comic Sans MS" pitchFamily="66" charset="0"/>
              </a:rPr>
              <a:t>Earth’s Systems</a:t>
            </a:r>
          </a:p>
          <a:p>
            <a:pPr marL="630238" lvl="2" indent="-285750" algn="ctr">
              <a:buFont typeface="Arial" pitchFamily="34" charset="0"/>
              <a:buChar char="•"/>
            </a:pPr>
            <a:r>
              <a:rPr lang="en-US" altLang="en-US" sz="2400" dirty="0">
                <a:latin typeface="Comic Sans MS" pitchFamily="66" charset="0"/>
              </a:rPr>
              <a:t>Water Sources</a:t>
            </a:r>
          </a:p>
          <a:p>
            <a:pPr marL="630238" lvl="2" indent="-285750" algn="ctr">
              <a:buFont typeface="Arial" pitchFamily="34" charset="0"/>
              <a:buChar char="•"/>
            </a:pPr>
            <a:r>
              <a:rPr lang="en-US" altLang="en-US" sz="2400" dirty="0">
                <a:latin typeface="Comic Sans MS" pitchFamily="66" charset="0"/>
              </a:rPr>
              <a:t>Matter is Everywhere</a:t>
            </a:r>
          </a:p>
          <a:p>
            <a:pPr marL="630238" lvl="2" indent="-285750" algn="ctr">
              <a:buFont typeface="Arial" pitchFamily="34" charset="0"/>
              <a:buChar char="•"/>
            </a:pPr>
            <a:r>
              <a:rPr lang="en-US" altLang="en-US" sz="2400" dirty="0">
                <a:latin typeface="Comic Sans MS" pitchFamily="66" charset="0"/>
              </a:rPr>
              <a:t>Observing our Sky</a:t>
            </a:r>
          </a:p>
          <a:p>
            <a:pPr marL="2001838" lvl="5" indent="-285750" algn="ctr"/>
            <a:endParaRPr lang="en-US" altLang="en-US" dirty="0">
              <a:latin typeface="Comic Sans MS" pitchFamily="66" charset="0"/>
            </a:endParaRPr>
          </a:p>
          <a:p>
            <a:pPr marL="2001838" lvl="5" indent="-285750" algn="ctr"/>
            <a:r>
              <a:rPr lang="en-US" altLang="en-US" sz="2000" dirty="0">
                <a:latin typeface="Comic Sans MS" pitchFamily="66" charset="0"/>
              </a:rPr>
              <a:t>We will be using </a:t>
            </a:r>
            <a:r>
              <a:rPr lang="en-US" altLang="en-US" sz="2000" dirty="0" err="1">
                <a:latin typeface="Comic Sans MS" pitchFamily="66" charset="0"/>
              </a:rPr>
              <a:t>STEMScopes</a:t>
            </a:r>
            <a:r>
              <a:rPr lang="en-US" altLang="en-US" sz="2000" dirty="0">
                <a:latin typeface="Comic Sans MS" pitchFamily="66" charset="0"/>
              </a:rPr>
              <a:t> as our guide and will supplement with other resources as needed.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324600" cy="228600"/>
          </a:xfrm>
        </p:spPr>
        <p:txBody>
          <a:bodyPr/>
          <a:lstStyle/>
          <a:p>
            <a:pPr eaLnBrk="1" hangingPunct="1"/>
            <a:r>
              <a:rPr lang="en-US" sz="5400" dirty="0">
                <a:latin typeface="Comic Sans MS" pitchFamily="66" charset="0"/>
              </a:rPr>
              <a:t>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dirty="0"/>
              <a:t>            Student Organization </a:t>
            </a:r>
          </a:p>
          <a:p>
            <a:pPr eaLnBrk="1" hangingPunct="1"/>
            <a:r>
              <a:rPr lang="en-US" dirty="0"/>
              <a:t>Assignment notebook should come home </a:t>
            </a:r>
            <a:r>
              <a:rPr lang="en-US" i="1" u="sng" dirty="0"/>
              <a:t>every</a:t>
            </a:r>
            <a:r>
              <a:rPr lang="en-US" i="1" dirty="0"/>
              <a:t> </a:t>
            </a:r>
            <a:r>
              <a:rPr lang="en-US" i="1" u="sng" dirty="0"/>
              <a:t>day</a:t>
            </a:r>
            <a:r>
              <a:rPr lang="en-US" dirty="0"/>
              <a:t>. </a:t>
            </a:r>
          </a:p>
          <a:p>
            <a:r>
              <a:rPr lang="en-US" dirty="0"/>
              <a:t>Notes are generally sent home on Friday along with graded papers from the week.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 descr="PNCIL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46445">
            <a:off x="7333547" y="1157192"/>
            <a:ext cx="1407126" cy="32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2296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The Summit Hill School District #161 Grade Composition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                     Formative Assessments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                     25% of Grade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/>
              <a:t>          </a:t>
            </a:r>
            <a:endParaRPr lang="en-US" sz="16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336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effectLst>
                  <a:reflection blurRad="6350" stA="55000" endA="300" endPos="45500" dir="5400000" sy="-100000" algn="bl" rotWithShape="0"/>
                </a:effectLst>
                <a:latin typeface="Poster Bodoni ATT" pitchFamily="18" charset="-18"/>
                <a:ea typeface="+mj-ea"/>
                <a:cs typeface="+mj-cs"/>
              </a:rPr>
              <a:t>Grading</a:t>
            </a:r>
          </a:p>
        </p:txBody>
      </p:sp>
      <p:pic>
        <p:nvPicPr>
          <p:cNvPr id="19460" name="Picture 4" descr="clrtest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52400" y="152400"/>
            <a:ext cx="63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RPRT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4748">
            <a:off x="8153611" y="1798479"/>
            <a:ext cx="484192" cy="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52400" y="685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676400" y="2514600"/>
            <a:ext cx="2093029" cy="43219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b="1" dirty="0"/>
              <a:t>Examples: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600200" y="3048000"/>
            <a:ext cx="29718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Homework</a:t>
            </a:r>
          </a:p>
          <a:p>
            <a:r>
              <a:rPr lang="en-US" sz="2400" dirty="0"/>
              <a:t>In class assignments</a:t>
            </a:r>
          </a:p>
          <a:p>
            <a:r>
              <a:rPr lang="en-US" sz="2400" dirty="0"/>
              <a:t>Practice problems</a:t>
            </a:r>
          </a:p>
          <a:p>
            <a:r>
              <a:rPr lang="en-US" sz="2400" dirty="0"/>
              <a:t>Short quizzes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953000" y="3276600"/>
            <a:ext cx="1981200" cy="43219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b="1" dirty="0"/>
              <a:t>Examples: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724400" y="3810000"/>
            <a:ext cx="32766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Final project</a:t>
            </a:r>
          </a:p>
          <a:p>
            <a:r>
              <a:rPr lang="en-US" sz="2600" dirty="0"/>
              <a:t>End of unit portfolio</a:t>
            </a:r>
          </a:p>
          <a:p>
            <a:r>
              <a:rPr lang="en-US" sz="2600" dirty="0"/>
              <a:t>End of unit test</a:t>
            </a:r>
          </a:p>
          <a:p>
            <a:r>
              <a:rPr lang="en-US" sz="2600" dirty="0"/>
              <a:t>End of skills test</a:t>
            </a:r>
          </a:p>
          <a:p>
            <a:r>
              <a:rPr lang="en-US" sz="2600" dirty="0"/>
              <a:t>Chapter test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2590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Summative Assessments</a:t>
            </a:r>
          </a:p>
          <a:p>
            <a:r>
              <a:rPr lang="en-US" dirty="0">
                <a:solidFill>
                  <a:srgbClr val="0000FF"/>
                </a:solidFill>
              </a:rPr>
              <a:t>75% of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7315200" cy="609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dirty="0"/>
              <a:t>Grade Scale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38600" y="2286000"/>
            <a:ext cx="487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​</a:t>
            </a:r>
            <a:r>
              <a:rPr lang="en-US" dirty="0">
                <a:solidFill>
                  <a:srgbClr val="0000FF"/>
                </a:solidFill>
              </a:rPr>
              <a:t>If a student receives a 27% on an assignment, a 50% will be recorded in the grade book and a comment can be made to indicate the 27% </a:t>
            </a:r>
            <a:r>
              <a:rPr lang="en-US" dirty="0"/>
              <a:t> ​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19050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latin typeface="Arial" charset="0"/>
              <a:cs typeface="+mn-cs"/>
            </a:endParaRP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itchFamily="2" charset="0"/>
                <a:cs typeface="+mn-cs"/>
              </a:rPr>
              <a:t>90-100    A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itchFamily="2" charset="0"/>
                <a:cs typeface="+mn-cs"/>
              </a:rPr>
              <a:t>80-89      B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itchFamily="2" charset="0"/>
                <a:cs typeface="+mn-cs"/>
              </a:rPr>
              <a:t>70-79      C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itchFamily="2" charset="0"/>
                <a:cs typeface="+mn-cs"/>
              </a:rPr>
              <a:t>60-69      D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itchFamily="2" charset="0"/>
                <a:cs typeface="+mn-cs"/>
              </a:rPr>
              <a:t>50-59       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1430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>
                <a:latin typeface="+mn-lt"/>
                <a:cs typeface="+mn-cs"/>
              </a:rPr>
              <a:t>Equal Interval Grade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382000" cy="990600"/>
          </a:xfrm>
        </p:spPr>
        <p:txBody>
          <a:bodyPr/>
          <a:lstStyle/>
          <a:p>
            <a:r>
              <a:rPr lang="en-US" dirty="0"/>
              <a:t>Reassessments for summative tasks.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7" y="1480039"/>
            <a:ext cx="9144000" cy="4800599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Reassessments will be offered for students earning a D or F on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Summative Assessments.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students earning an A, B, or C, one summative reassessment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opportunity (per subject, per quarter) will be made available.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student will need to complete a “Request to Retest” form.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Students will need to complete additional activities to prepare for retest.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Retests may be completed during lunch/intramurals time slot within one week of original assessment.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i="1" dirty="0">
                <a:solidFill>
                  <a:schemeClr val="tx1"/>
                </a:solidFill>
              </a:rPr>
              <a:t>most recent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score will be recorded, as stated by district policy. ​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Poster Bodoni ATT" pitchFamily="18" charset="-18"/>
              </a:rPr>
              <a:t>Reassessments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/>
              <a:t>Parent/Teacher Conferences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7162800" cy="3733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Please note that parent/teacher conference sign-ups will be available online this year beginning in October.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Reminders will be sent home prior to conferences.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j-ea"/>
                <a:cs typeface="+mj-cs"/>
              </a:rPr>
              <a:t>Conferences</a:t>
            </a:r>
          </a:p>
        </p:txBody>
      </p:sp>
    </p:spTree>
    <p:extLst>
      <p:ext uri="{BB962C8B-B14F-4D97-AF65-F5344CB8AC3E}">
        <p14:creationId xmlns:p14="http://schemas.microsoft.com/office/powerpoint/2010/main" val="23371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1524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/>
              <a:t>If your child is absent…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Please make sure to call the office to notify them of your child’s absence.</a:t>
            </a:r>
          </a:p>
          <a:p>
            <a:pPr eaLnBrk="1" hangingPunct="1">
              <a:buFontTx/>
              <a:buNone/>
            </a:pPr>
            <a:endParaRPr lang="en-US" i="1" dirty="0"/>
          </a:p>
          <a:p>
            <a:pPr eaLnBrk="1" hangingPunct="1"/>
            <a:r>
              <a:rPr lang="en-US" i="1" dirty="0"/>
              <a:t>Let the office know if you will be coming to pick up any missing work, or if work should be sent home with another student in the school.</a:t>
            </a:r>
            <a:r>
              <a:rPr lang="en-US" dirty="0"/>
              <a:t>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838200"/>
            <a:ext cx="1447800" cy="7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664234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ntique Olive"/>
              </a:rPr>
              <a:t>Summit Hill’s Website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609600" indent="-609600" eaLnBrk="1" hangingPunct="1">
              <a:tabLst>
                <a:tab pos="1377950" algn="l"/>
              </a:tabLst>
            </a:pPr>
            <a:r>
              <a:rPr lang="en-US" dirty="0">
                <a:hlinkClick r:id="rId3"/>
              </a:rPr>
              <a:t>http://www.summithill.org</a:t>
            </a:r>
            <a:endParaRPr lang="en-US" dirty="0"/>
          </a:p>
          <a:p>
            <a:pPr marL="609600" indent="-609600" eaLnBrk="1" hangingPunct="1">
              <a:buFont typeface="Wingdings 3" pitchFamily="18" charset="2"/>
              <a:buChar char="a"/>
              <a:tabLst>
                <a:tab pos="1377950" algn="l"/>
              </a:tabLst>
            </a:pPr>
            <a:r>
              <a:rPr lang="en-US" i="1" dirty="0"/>
              <a:t>Hilda Walker School </a:t>
            </a:r>
          </a:p>
          <a:p>
            <a:pPr marL="609600" indent="-609600" eaLnBrk="1" hangingPunct="1">
              <a:buFont typeface="Wingdings 3" pitchFamily="18" charset="2"/>
              <a:buChar char="a"/>
              <a:tabLst>
                <a:tab pos="1377950" algn="l"/>
              </a:tabLst>
            </a:pPr>
            <a:r>
              <a:rPr lang="en-US" i="1" dirty="0"/>
              <a:t>Teacher Pages</a:t>
            </a:r>
          </a:p>
          <a:p>
            <a:pPr marL="609600" indent="-609600" eaLnBrk="1" hangingPunct="1">
              <a:buFontTx/>
              <a:buNone/>
              <a:tabLst>
                <a:tab pos="1377950" algn="l"/>
              </a:tabLst>
            </a:pPr>
            <a:r>
              <a:rPr lang="en-US" dirty="0">
                <a:latin typeface="Wingdings 3" pitchFamily="18" charset="2"/>
              </a:rPr>
              <a:t>a </a:t>
            </a:r>
            <a:r>
              <a:rPr lang="en-US" i="1" dirty="0" err="1"/>
              <a:t>Stokoski</a:t>
            </a:r>
            <a:endParaRPr lang="en-US" i="1" dirty="0"/>
          </a:p>
          <a:p>
            <a:pPr marL="609600" indent="-609600" eaLnBrk="1" hangingPunct="1">
              <a:buFontTx/>
              <a:buNone/>
              <a:tabLst>
                <a:tab pos="1377950" algn="l"/>
              </a:tabLst>
            </a:pPr>
            <a:endParaRPr lang="en-US" sz="2000" i="1" dirty="0"/>
          </a:p>
          <a:p>
            <a:pPr marL="609600" indent="-609600" eaLnBrk="1" hangingPunct="1">
              <a:buFontTx/>
              <a:buNone/>
              <a:tabLst>
                <a:tab pos="1377950" algn="l"/>
              </a:tabLst>
            </a:pPr>
            <a:r>
              <a:rPr lang="en-US" sz="2500" b="1" dirty="0">
                <a:latin typeface="AbcTeacher" pitchFamily="2" charset="0"/>
              </a:rPr>
              <a:t>Here I will post important classroom news and any homework assignments I have given.</a:t>
            </a:r>
            <a:r>
              <a:rPr lang="en-US" sz="2500" b="1" dirty="0"/>
              <a:t>  </a:t>
            </a:r>
          </a:p>
          <a:p>
            <a:pPr marL="609600" indent="-609600" eaLnBrk="1" hangingPunct="1">
              <a:buFontTx/>
              <a:buNone/>
              <a:tabLst>
                <a:tab pos="1377950" algn="l"/>
              </a:tabLst>
            </a:pPr>
            <a:endParaRPr lang="en-US" sz="2000" b="1" dirty="0"/>
          </a:p>
          <a:p>
            <a:pPr marL="609600" indent="-609600" eaLnBrk="1" hangingPunct="1">
              <a:buFontTx/>
              <a:buNone/>
              <a:tabLst>
                <a:tab pos="1377950" algn="l"/>
              </a:tabLst>
            </a:pPr>
            <a:r>
              <a:rPr lang="en-US" sz="2500" b="1" dirty="0">
                <a:latin typeface="AbcTeacher" pitchFamily="2" charset="0"/>
              </a:rPr>
              <a:t>If your child does not have me for a certain class, please check their teacher’s website.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1863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458200" cy="4800600"/>
          </a:xfrm>
        </p:spPr>
        <p:txBody>
          <a:bodyPr/>
          <a:lstStyle/>
          <a:p>
            <a:pPr eaLnBrk="1" hangingPunct="1"/>
            <a:r>
              <a:rPr lang="en-US" dirty="0"/>
              <a:t>Please make sure to read over the parent/student handbook.  </a:t>
            </a:r>
            <a:r>
              <a:rPr lang="en-US" u="sng" dirty="0"/>
              <a:t>Especially the district’s policy on school appropriate clothing and the weapons policy. </a:t>
            </a:r>
          </a:p>
          <a:p>
            <a:pPr eaLnBrk="1" hangingPunct="1"/>
            <a:r>
              <a:rPr lang="en-US" dirty="0"/>
              <a:t>Thank you for taking the time to visit our classroom.</a:t>
            </a:r>
          </a:p>
          <a:p>
            <a:pPr algn="ctr" eaLnBrk="1" hangingPunct="1">
              <a:buFontTx/>
              <a:buNone/>
            </a:pPr>
            <a:r>
              <a:rPr lang="en-US" dirty="0">
                <a:latin typeface="AbcAlegria" pitchFamily="2" charset="0"/>
              </a:rPr>
              <a:t>Have a great evening! </a:t>
            </a:r>
          </a:p>
        </p:txBody>
      </p:sp>
      <p:pic>
        <p:nvPicPr>
          <p:cNvPr id="20483" name="Picture 3" descr="tha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"/>
            <a:ext cx="2590800" cy="181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Mrs. </a:t>
            </a:r>
            <a:r>
              <a:rPr lang="en-US" dirty="0" err="1"/>
              <a:t>Stokoski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438400"/>
            <a:ext cx="7391400" cy="3581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Graduated from Illinois State University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taught for 28 yrs.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 year teaching at Walker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 have a grown son pursuing a career in cinematography and a daughter               that is a senior in high school.  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effectLst>
                  <a:reflection blurRad="6350" stA="55000" endA="300" endPos="45500" dir="5400000" sy="-100000" algn="bl" rotWithShape="0"/>
                </a:effectLst>
                <a:latin typeface="Bodoni MT" pitchFamily="18" charset="0"/>
                <a:ea typeface="+mj-ea"/>
                <a:cs typeface="+mj-cs"/>
              </a:rPr>
              <a:t>Your Child’s Teacher</a:t>
            </a:r>
          </a:p>
        </p:txBody>
      </p:sp>
      <p:pic>
        <p:nvPicPr>
          <p:cNvPr id="5" name="Picture 4" descr="TECHER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029200"/>
            <a:ext cx="2057400" cy="165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152400"/>
            <a:ext cx="7924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Poster Bodoni ATT"/>
              </a:rPr>
              <a:t>Other Teachers Your Child Sees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848600" cy="4419600"/>
          </a:xfrm>
        </p:spPr>
        <p:txBody>
          <a:bodyPr/>
          <a:lstStyle/>
          <a:p>
            <a:pPr eaLnBrk="1" hangingPunct="1"/>
            <a:r>
              <a:rPr lang="en-US" sz="2800" dirty="0"/>
              <a:t>Mrs. Hobbs- Language Arts/Soc. Studies Rm. 211 </a:t>
            </a:r>
          </a:p>
          <a:p>
            <a:pPr eaLnBrk="1" hangingPunct="1"/>
            <a:r>
              <a:rPr lang="en-US" sz="2800" dirty="0"/>
              <a:t>Mrs. </a:t>
            </a:r>
            <a:r>
              <a:rPr lang="en-US" sz="2800" dirty="0" err="1"/>
              <a:t>Grzymski-Rm</a:t>
            </a:r>
            <a:r>
              <a:rPr lang="en-US" sz="2800" dirty="0"/>
              <a:t> 203</a:t>
            </a:r>
          </a:p>
          <a:p>
            <a:pPr eaLnBrk="1" hangingPunct="1"/>
            <a:r>
              <a:rPr lang="en-US" sz="2800" dirty="0"/>
              <a:t>Mrs. </a:t>
            </a:r>
            <a:r>
              <a:rPr lang="en-US" sz="2800" dirty="0" err="1"/>
              <a:t>Lewkow</a:t>
            </a:r>
            <a:r>
              <a:rPr lang="en-US" sz="2800" dirty="0"/>
              <a:t>-Music-</a:t>
            </a:r>
            <a:r>
              <a:rPr lang="en-US" sz="2800" dirty="0" err="1"/>
              <a:t>Rm</a:t>
            </a:r>
            <a:r>
              <a:rPr lang="en-US" sz="2800" dirty="0"/>
              <a:t> 113</a:t>
            </a:r>
          </a:p>
          <a:p>
            <a:r>
              <a:rPr lang="en-US" sz="2800" dirty="0"/>
              <a:t>Mrs.  Dominik-Art -Rm 224</a:t>
            </a:r>
          </a:p>
          <a:p>
            <a:r>
              <a:rPr lang="en-US" sz="2800" dirty="0"/>
              <a:t>Mr. Acevedo, Mr. </a:t>
            </a:r>
            <a:r>
              <a:rPr lang="en-US" sz="2800" dirty="0" err="1"/>
              <a:t>Chrusciel</a:t>
            </a:r>
            <a:r>
              <a:rPr lang="en-US" sz="2800" dirty="0"/>
              <a:t>, Ms. Crick,                 Mrs. </a:t>
            </a:r>
            <a:r>
              <a:rPr lang="en-US" sz="2800" dirty="0" err="1"/>
              <a:t>Mucha</a:t>
            </a:r>
            <a:r>
              <a:rPr lang="en-US" sz="2800" dirty="0"/>
              <a:t>-P.E.-</a:t>
            </a:r>
            <a:r>
              <a:rPr lang="en-US" sz="2800" dirty="0" err="1"/>
              <a:t>Rm</a:t>
            </a:r>
            <a:r>
              <a:rPr lang="en-US" sz="2800" dirty="0"/>
              <a:t> 125</a:t>
            </a:r>
          </a:p>
          <a:p>
            <a:pPr eaLnBrk="1" hangingPunct="1"/>
            <a:r>
              <a:rPr lang="en-US" sz="2800" dirty="0"/>
              <a:t>Mrs. Boers -Technology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838200"/>
            <a:ext cx="12954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79216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Bodoni MT" pitchFamily="18" charset="0"/>
              </a:rPr>
              <a:t>Positive Behavioral Interventions and Support</a:t>
            </a:r>
            <a:br>
              <a:rPr lang="en-US" i="1" dirty="0">
                <a:latin typeface="Bodoni MT" pitchFamily="18" charset="0"/>
              </a:rPr>
            </a:br>
            <a:r>
              <a:rPr lang="en-US" i="1" dirty="0">
                <a:latin typeface="Bodoni MT" pitchFamily="18" charset="0"/>
              </a:rPr>
              <a:t>(PBIS)</a:t>
            </a:r>
            <a:endParaRPr lang="en-US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069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Hobo BT" pitchFamily="82" charset="0"/>
              </a:rPr>
              <a:t>Walker’s School Wide Behavioral </a:t>
            </a:r>
          </a:p>
          <a:p>
            <a:pPr algn="ctr">
              <a:buNone/>
            </a:pPr>
            <a:r>
              <a:rPr lang="en-US" dirty="0">
                <a:latin typeface="Hobo BT" pitchFamily="82" charset="0"/>
              </a:rPr>
              <a:t>Intervention System </a:t>
            </a:r>
          </a:p>
          <a:p>
            <a:pPr>
              <a:buNone/>
            </a:pPr>
            <a:endParaRPr lang="en-US" dirty="0">
              <a:latin typeface="Hobo BT" pitchFamily="82" charset="0"/>
            </a:endParaRPr>
          </a:p>
          <a:p>
            <a:endParaRPr lang="en-US" dirty="0"/>
          </a:p>
          <a:p>
            <a:r>
              <a:rPr lang="en-US" sz="2800" dirty="0"/>
              <a:t>Students can earn “Paws” as a classroom for appropriate behavior.</a:t>
            </a:r>
          </a:p>
          <a:p>
            <a:r>
              <a:rPr lang="en-US" sz="2800" dirty="0"/>
              <a:t>Students also earn “Paws” that they can accumulate and turn in at the school store or for a special treat like nachos or popcorn.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828800"/>
            <a:ext cx="1048871" cy="11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514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~Be Respectful   ~Be Responsible   ~Be 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685800"/>
          </a:xfrm>
        </p:spPr>
        <p:txBody>
          <a:bodyPr/>
          <a:lstStyle/>
          <a:p>
            <a:r>
              <a:rPr lang="en-US" sz="2800" i="1" dirty="0">
                <a:latin typeface="Bodoni MT" pitchFamily="18" charset="0"/>
              </a:rPr>
              <a:t>Positive Behavioral Interventions and Support</a:t>
            </a:r>
            <a:endParaRPr lang="en-US" sz="2900" i="1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086600" cy="3657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500" dirty="0">
                <a:latin typeface="Hobo BT" pitchFamily="82" charset="0"/>
              </a:rPr>
              <a:t>My Discipline Plan</a:t>
            </a:r>
          </a:p>
          <a:p>
            <a:pPr algn="ctr">
              <a:buNone/>
            </a:pPr>
            <a:endParaRPr lang="en-US" sz="2000" dirty="0">
              <a:latin typeface="Hobo BT" pitchFamily="8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Students will be expected to follow classroom and school wide procedures.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Should a student violate any of the expectations, a proper consequence determined by the teacher and/or administration, may be issued.</a:t>
            </a:r>
          </a:p>
          <a:p>
            <a:pPr>
              <a:buNone/>
            </a:pPr>
            <a:r>
              <a:rPr lang="en-US" sz="2400" dirty="0">
                <a:latin typeface="Comic Sans MS" panose="030F0702030302020204" pitchFamily="66" charset="0"/>
              </a:rPr>
              <a:t> </a:t>
            </a:r>
          </a:p>
          <a:p>
            <a:pPr algn="ctr">
              <a:buNone/>
            </a:pPr>
            <a:endParaRPr lang="en-US" sz="20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83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228600"/>
            <a:ext cx="7772400" cy="1089025"/>
          </a:xfrm>
        </p:spPr>
        <p:txBody>
          <a:bodyPr/>
          <a:lstStyle/>
          <a:p>
            <a:pPr algn="ctr"/>
            <a:r>
              <a:rPr lang="en-US" dirty="0"/>
              <a:t>Consequences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marL="285750" indent="-285750" algn="l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Consequences may include, but are not limited to:</a:t>
            </a:r>
          </a:p>
          <a:p>
            <a:pPr marL="285750" indent="-285750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visual cues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verbal warning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conference with teacher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phone call(s) home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change of seat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detention(s)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referral, and/or visit to the office.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228600"/>
            <a:ext cx="7772400" cy="1089025"/>
          </a:xfrm>
        </p:spPr>
        <p:txBody>
          <a:bodyPr/>
          <a:lstStyle/>
          <a:p>
            <a:pPr algn="ctr"/>
            <a:r>
              <a:rPr lang="en-US" dirty="0"/>
              <a:t>Positive Rewards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7772400" cy="45720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Various rewards will be given throughout the year.  Some may include, but are not limited to: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Verbal praise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Positive notes/phone calls home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Team incentives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Paws tickets (to purchase items at Paw-Mart)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029200"/>
          </a:xfrm>
        </p:spPr>
        <p:txBody>
          <a:bodyPr/>
          <a:lstStyle/>
          <a:p>
            <a:pPr marL="0" indent="-274320" fontAlgn="auto">
              <a:spcAft>
                <a:spcPts val="0"/>
              </a:spcAft>
              <a:defRPr/>
            </a:pPr>
            <a:r>
              <a:rPr lang="en-US" sz="2400" dirty="0"/>
              <a:t>Assignments that are brought home for completion are usually class work assignments that are not finished during the school day.</a:t>
            </a:r>
          </a:p>
          <a:p>
            <a:pPr marL="0" indent="-274320" fontAlgn="auto">
              <a:spcAft>
                <a:spcPts val="0"/>
              </a:spcAft>
              <a:defRPr/>
            </a:pPr>
            <a:endParaRPr lang="en-US" sz="2400" dirty="0"/>
          </a:p>
          <a:p>
            <a:pPr marL="0" indent="-274320" fontAlgn="auto">
              <a:spcAft>
                <a:spcPts val="0"/>
              </a:spcAft>
              <a:defRPr/>
            </a:pPr>
            <a:r>
              <a:rPr lang="en-US" sz="2400" dirty="0"/>
              <a:t>Your child is responsible for writing daily work in their assignment notebooks. </a:t>
            </a:r>
          </a:p>
          <a:p>
            <a:pPr marL="0" indent="-274320" fontAlgn="auto">
              <a:spcAft>
                <a:spcPts val="0"/>
              </a:spcAft>
              <a:defRPr/>
            </a:pPr>
            <a:endParaRPr lang="en-US" sz="2400" dirty="0"/>
          </a:p>
          <a:p>
            <a:pPr marL="0" indent="-274320" fontAlgn="auto">
              <a:spcAft>
                <a:spcPts val="0"/>
              </a:spcAft>
              <a:defRPr/>
            </a:pPr>
            <a:r>
              <a:rPr lang="en-US" sz="2400" dirty="0"/>
              <a:t>If an assignment is not completed by the following school day (or its due date),  it will be considered “missing/late.”</a:t>
            </a:r>
          </a:p>
          <a:p>
            <a:pPr marL="0" indent="-274320" fontAlgn="auto">
              <a:spcAft>
                <a:spcPts val="0"/>
              </a:spcAft>
              <a:defRPr/>
            </a:pPr>
            <a:endParaRPr lang="en-US" sz="2400" dirty="0"/>
          </a:p>
          <a:p>
            <a:pPr marL="0" indent="-274320" fontAlgn="auto">
              <a:spcAft>
                <a:spcPts val="0"/>
              </a:spcAft>
              <a:defRPr/>
            </a:pPr>
            <a:r>
              <a:rPr lang="en-US" sz="2400" dirty="0"/>
              <a:t>A notice of the missing/late assignment will be sent home for a parent or guardian’s signature.  The signed notice is due, along with the completed assignment, the next day. 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800" b="1" dirty="0">
                <a:effectLst>
                  <a:reflection blurRad="6350" stA="55000" endA="300" endPos="45500" dir="5400000" sy="-100000" algn="bl" rotWithShape="0"/>
                </a:effectLst>
                <a:latin typeface="Poster Bodoni ATT" pitchFamily="18" charset="-18"/>
                <a:cs typeface="+mn-cs"/>
              </a:rPr>
              <a:t>Homework Policy </a:t>
            </a:r>
            <a:r>
              <a:rPr lang="en-US" sz="3800" dirty="0">
                <a:solidFill>
                  <a:srgbClr val="0099FF"/>
                </a:solidFill>
                <a:latin typeface="Bubble"/>
              </a:rPr>
              <a:t> </a:t>
            </a:r>
          </a:p>
        </p:txBody>
      </p:sp>
      <p:pic>
        <p:nvPicPr>
          <p:cNvPr id="6149" name="Picture 5" descr="BOOK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8942" y="1009650"/>
            <a:ext cx="8305800" cy="5695950"/>
          </a:xfrm>
        </p:spPr>
        <p:txBody>
          <a:bodyPr/>
          <a:lstStyle/>
          <a:p>
            <a:pPr marL="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Students may be sent to study hall during lunch/intramurals to finish late, missing, or absent work. </a:t>
            </a:r>
          </a:p>
          <a:p>
            <a:pPr marL="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If an assignment is not completed due to a family emergency, please send me a note/email stating so;  otherwise it’s considered late.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200" dirty="0"/>
          </a:p>
          <a:p>
            <a:pPr marL="0" indent="-274320" algn="ctr" fontAlgn="auto">
              <a:spcAft>
                <a:spcPts val="0"/>
              </a:spcAft>
              <a:buNone/>
              <a:defRPr/>
            </a:pPr>
            <a:r>
              <a:rPr lang="en-US" sz="2400" dirty="0">
                <a:latin typeface="Hobo BT" pitchFamily="82" charset="0"/>
              </a:rPr>
              <a:t>Repeated Late Work</a:t>
            </a:r>
          </a:p>
          <a:p>
            <a:pPr marL="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If a student has had five missing assignments, they will be required to attend study hall during lunch/intramurals for two days a week.  Subsequent missing assignments will result in an additional day added up to 5 days. </a:t>
            </a:r>
          </a:p>
          <a:p>
            <a:pPr marL="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After 4 weeks, if a student has not had any additional missing assignments, they are no longer required to attend study hall.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800" b="1" dirty="0">
                <a:effectLst>
                  <a:reflection blurRad="6350" stA="55000" endA="300" endPos="45500" dir="5400000" sy="-100000" algn="bl" rotWithShape="0"/>
                </a:effectLst>
                <a:latin typeface="Poster Bodoni ATT" pitchFamily="18" charset="-18"/>
                <a:cs typeface="+mn-cs"/>
              </a:rPr>
              <a:t>Homework Policy </a:t>
            </a:r>
            <a:r>
              <a:rPr lang="en-US" sz="3800" dirty="0">
                <a:solidFill>
                  <a:srgbClr val="0099FF"/>
                </a:solidFill>
                <a:latin typeface="Bubble"/>
              </a:rPr>
              <a:t> </a:t>
            </a:r>
          </a:p>
        </p:txBody>
      </p:sp>
      <p:pic>
        <p:nvPicPr>
          <p:cNvPr id="6149" name="Picture 5" descr="BOOK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02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P0300002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ppt9120.tmp</Template>
  <TotalTime>3785</TotalTime>
  <Words>1024</Words>
  <Application>Microsoft Office PowerPoint</Application>
  <PresentationFormat>On-screen Show (4:3)</PresentationFormat>
  <Paragraphs>165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10</vt:lpstr>
      <vt:lpstr>AbcAlegria</vt:lpstr>
      <vt:lpstr>AbcTeacher</vt:lpstr>
      <vt:lpstr>Anaconda</vt:lpstr>
      <vt:lpstr>Antique Olive</vt:lpstr>
      <vt:lpstr>Arial</vt:lpstr>
      <vt:lpstr>Bodoni MT</vt:lpstr>
      <vt:lpstr>Bubble</vt:lpstr>
      <vt:lpstr>Calibri</vt:lpstr>
      <vt:lpstr>Century Gothic</vt:lpstr>
      <vt:lpstr>Comic Sans MS</vt:lpstr>
      <vt:lpstr>Hobo BT</vt:lpstr>
      <vt:lpstr>Poster Bodoni ATT</vt:lpstr>
      <vt:lpstr>Wingdings</vt:lpstr>
      <vt:lpstr>Wingdings 3</vt:lpstr>
      <vt:lpstr>TP030000226</vt:lpstr>
      <vt:lpstr>1_TP030000226</vt:lpstr>
      <vt:lpstr>WELCOME</vt:lpstr>
      <vt:lpstr>Mrs. Stokoski</vt:lpstr>
      <vt:lpstr>Other Teachers Your Child Sees</vt:lpstr>
      <vt:lpstr>Positive Behavioral Interventions and Support (PBIS)</vt:lpstr>
      <vt:lpstr>Positive Behavioral Interventions and Support</vt:lpstr>
      <vt:lpstr>Consequences</vt:lpstr>
      <vt:lpstr>Positive Rewards</vt:lpstr>
      <vt:lpstr>PowerPoint Presentation</vt:lpstr>
      <vt:lpstr>PowerPoint Presentation</vt:lpstr>
      <vt:lpstr>PowerPoint Presentation</vt:lpstr>
      <vt:lpstr>PowerPoint Presentation</vt:lpstr>
      <vt:lpstr>Organization</vt:lpstr>
      <vt:lpstr>PowerPoint Presentation</vt:lpstr>
      <vt:lpstr>Grade Scale</vt:lpstr>
      <vt:lpstr>Reassessments for summative tasks.  </vt:lpstr>
      <vt:lpstr>Parent/Teacher Conferences </vt:lpstr>
      <vt:lpstr>If your child is absent…</vt:lpstr>
      <vt:lpstr>Summit Hill’s Website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of Eight</dc:title>
  <dc:creator>Shari Stokoski</dc:creator>
  <cp:lastModifiedBy>Shari Stokoski</cp:lastModifiedBy>
  <cp:revision>251</cp:revision>
  <dcterms:created xsi:type="dcterms:W3CDTF">2009-08-31T01:47:37Z</dcterms:created>
  <dcterms:modified xsi:type="dcterms:W3CDTF">2019-08-27T02:07:16Z</dcterms:modified>
</cp:coreProperties>
</file>