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70"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34" d="100"/>
          <a:sy n="34" d="100"/>
        </p:scale>
        <p:origin x="82" y="1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3A91-F656-4105-87DD-77D1BDC5D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CD7AA9-1188-441C-A7D2-A505CC727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9D9F23-21BE-42B9-8A79-5F27BCFD52C8}"/>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5" name="Footer Placeholder 4">
            <a:extLst>
              <a:ext uri="{FF2B5EF4-FFF2-40B4-BE49-F238E27FC236}">
                <a16:creationId xmlns:a16="http://schemas.microsoft.com/office/drawing/2014/main" id="{F5571831-4E66-4123-BD73-E5BD36452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05687-3E95-4D9E-98F7-FE47C0689350}"/>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164787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267A-1C55-4C7A-8FDA-34775BF99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FE139-3959-42E2-AFD9-E293BD6FDD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B865D-A696-4583-8A48-1951A63544EB}"/>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5" name="Footer Placeholder 4">
            <a:extLst>
              <a:ext uri="{FF2B5EF4-FFF2-40B4-BE49-F238E27FC236}">
                <a16:creationId xmlns:a16="http://schemas.microsoft.com/office/drawing/2014/main" id="{E9A0A0DB-AB77-4C00-B734-512AB3CBC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F115D-C4A9-4926-9988-604C5F36B58F}"/>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81524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08B84-32F0-4F2D-B6F0-743E761EC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5498F-3D78-4E51-ABED-CB83BABD6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233B6-ECC7-4EE0-8C1F-F1D7AECB4F7E}"/>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5" name="Footer Placeholder 4">
            <a:extLst>
              <a:ext uri="{FF2B5EF4-FFF2-40B4-BE49-F238E27FC236}">
                <a16:creationId xmlns:a16="http://schemas.microsoft.com/office/drawing/2014/main" id="{A5A8BD17-0CC1-408D-85D3-EE4CA0127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28B5E-BF3A-4651-A63C-C59712C022AE}"/>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173631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0AD0-E7E5-4BE2-9EC5-8FAA649F1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63C4C-2302-41C1-9BF5-4DA09FCAE1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17ECF-8C82-4C20-BDC3-571752ACE0DA}"/>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5" name="Footer Placeholder 4">
            <a:extLst>
              <a:ext uri="{FF2B5EF4-FFF2-40B4-BE49-F238E27FC236}">
                <a16:creationId xmlns:a16="http://schemas.microsoft.com/office/drawing/2014/main" id="{01A56D62-D70F-40F1-A173-B665F313E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35412-8CDB-4E6C-8A0A-2158373F747B}"/>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193188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A307-6421-4F76-B0E7-B25FF4F5C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12035A-637E-40D7-89F8-EEFB09591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32DE1-E093-4A68-86CC-2227D8B3B177}"/>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5" name="Footer Placeholder 4">
            <a:extLst>
              <a:ext uri="{FF2B5EF4-FFF2-40B4-BE49-F238E27FC236}">
                <a16:creationId xmlns:a16="http://schemas.microsoft.com/office/drawing/2014/main" id="{BB5EE366-7800-4139-BE3C-C128986E0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DC466-2874-465D-8443-C15F5CB5E2AB}"/>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153414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31F7-C6D8-42E0-8E32-75DDBFBAF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F14A0-55B9-4EB6-ACA5-9C0077ECB5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DBBE07-BE20-4B9C-AB16-601BFF4BB6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AF69E9-3C33-4DA1-8F2D-C7081598E98A}"/>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6" name="Footer Placeholder 5">
            <a:extLst>
              <a:ext uri="{FF2B5EF4-FFF2-40B4-BE49-F238E27FC236}">
                <a16:creationId xmlns:a16="http://schemas.microsoft.com/office/drawing/2014/main" id="{75278F9E-D907-4A61-810B-42EF98448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5E837-865C-44B9-A7A1-B818C3DAE0C9}"/>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96219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02E9-A5CE-4CDE-8570-084D47DCD9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99E2B6-0154-4D27-918D-8DEFCB398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C2723-1D6E-476B-9AFA-B3C449DCD3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5820C-A023-460A-B73F-91D27BA03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F337-CFFF-4636-8DFD-E64C9E017F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6A5164-77B2-4694-9B89-8D245DDB003C}"/>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8" name="Footer Placeholder 7">
            <a:extLst>
              <a:ext uri="{FF2B5EF4-FFF2-40B4-BE49-F238E27FC236}">
                <a16:creationId xmlns:a16="http://schemas.microsoft.com/office/drawing/2014/main" id="{DF4085FA-65B5-4447-9A2B-E9D8E5F781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0B91C1-75C4-4D35-8FEC-1941DD22E09D}"/>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319797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F8C3-F13E-47A9-8FDB-C09400FE6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07DE59-994F-41AA-8969-0EE9E21DE1F7}"/>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4" name="Footer Placeholder 3">
            <a:extLst>
              <a:ext uri="{FF2B5EF4-FFF2-40B4-BE49-F238E27FC236}">
                <a16:creationId xmlns:a16="http://schemas.microsoft.com/office/drawing/2014/main" id="{9C846CC3-F784-4B68-9826-FB9A40055D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1F40-DC33-415C-8082-734F4F339AA0}"/>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290529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22055-08AD-4C07-A1D2-09D71E08CF9B}"/>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3" name="Footer Placeholder 2">
            <a:extLst>
              <a:ext uri="{FF2B5EF4-FFF2-40B4-BE49-F238E27FC236}">
                <a16:creationId xmlns:a16="http://schemas.microsoft.com/office/drawing/2014/main" id="{4A1B2D86-6B9F-4C98-B633-D9981C1F79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BA3B3B-CE0C-4F2F-BBCC-40E95EAD0A9B}"/>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422934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B231-0F2C-4531-9135-4FBA1E5C7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C62AEB-5539-4A9D-AFB0-EF11A96F5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7D2D02-AA8F-491B-8B92-4C437759D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3AE9A-CCD0-4CDF-8E79-54C4DD77E8A4}"/>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6" name="Footer Placeholder 5">
            <a:extLst>
              <a:ext uri="{FF2B5EF4-FFF2-40B4-BE49-F238E27FC236}">
                <a16:creationId xmlns:a16="http://schemas.microsoft.com/office/drawing/2014/main" id="{B4DC66D0-0588-4AFD-A218-CE7CE6472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02B63-A3BC-43E2-9227-E66A153EA9E6}"/>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357977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334D-B119-431B-AEC4-BB25485EF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E90A6C-19C2-4CCE-ADA3-BD83FEDB7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07639-418E-4626-9E23-CD97841A0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AA9BE-CDBE-45E5-807F-1E722AD092E2}"/>
              </a:ext>
            </a:extLst>
          </p:cNvPr>
          <p:cNvSpPr>
            <a:spLocks noGrp="1"/>
          </p:cNvSpPr>
          <p:nvPr>
            <p:ph type="dt" sz="half" idx="10"/>
          </p:nvPr>
        </p:nvSpPr>
        <p:spPr/>
        <p:txBody>
          <a:bodyPr/>
          <a:lstStyle/>
          <a:p>
            <a:fld id="{83C301E7-CDD7-4124-8872-A34F0CBC19B9}" type="datetimeFigureOut">
              <a:rPr lang="en-US" smtClean="0"/>
              <a:t>10/9/2019</a:t>
            </a:fld>
            <a:endParaRPr lang="en-US"/>
          </a:p>
        </p:txBody>
      </p:sp>
      <p:sp>
        <p:nvSpPr>
          <p:cNvPr id="6" name="Footer Placeholder 5">
            <a:extLst>
              <a:ext uri="{FF2B5EF4-FFF2-40B4-BE49-F238E27FC236}">
                <a16:creationId xmlns:a16="http://schemas.microsoft.com/office/drawing/2014/main" id="{256ECC54-5221-41DE-98B2-6795EB5BF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00749-6931-4895-806A-4DDF1126FCBA}"/>
              </a:ext>
            </a:extLst>
          </p:cNvPr>
          <p:cNvSpPr>
            <a:spLocks noGrp="1"/>
          </p:cNvSpPr>
          <p:nvPr>
            <p:ph type="sldNum" sz="quarter" idx="12"/>
          </p:nvPr>
        </p:nvSpPr>
        <p:spPr/>
        <p:txBody>
          <a:bodyPr/>
          <a:lstStyle/>
          <a:p>
            <a:fld id="{14C0B856-7D18-4EA8-9386-D5000355B5E5}" type="slidenum">
              <a:rPr lang="en-US" smtClean="0"/>
              <a:t>‹#›</a:t>
            </a:fld>
            <a:endParaRPr lang="en-US"/>
          </a:p>
        </p:txBody>
      </p:sp>
    </p:spTree>
    <p:extLst>
      <p:ext uri="{BB962C8B-B14F-4D97-AF65-F5344CB8AC3E}">
        <p14:creationId xmlns:p14="http://schemas.microsoft.com/office/powerpoint/2010/main" val="180226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4AA97-A04F-4492-9F46-DD86A2A49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A1E84B-3560-4E77-9CCC-54DECAAA2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23BE4-0628-45DA-ABF3-773EED438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301E7-CDD7-4124-8872-A34F0CBC19B9}" type="datetimeFigureOut">
              <a:rPr lang="en-US" smtClean="0"/>
              <a:t>10/9/2019</a:t>
            </a:fld>
            <a:endParaRPr lang="en-US"/>
          </a:p>
        </p:txBody>
      </p:sp>
      <p:sp>
        <p:nvSpPr>
          <p:cNvPr id="5" name="Footer Placeholder 4">
            <a:extLst>
              <a:ext uri="{FF2B5EF4-FFF2-40B4-BE49-F238E27FC236}">
                <a16:creationId xmlns:a16="http://schemas.microsoft.com/office/drawing/2014/main" id="{A8534816-E63E-4F1A-ABD1-F110CD402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0BEDC-61A1-469E-B427-E3089D863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0B856-7D18-4EA8-9386-D5000355B5E5}" type="slidenum">
              <a:rPr lang="en-US" smtClean="0"/>
              <a:t>‹#›</a:t>
            </a:fld>
            <a:endParaRPr lang="en-US"/>
          </a:p>
        </p:txBody>
      </p:sp>
    </p:spTree>
    <p:extLst>
      <p:ext uri="{BB962C8B-B14F-4D97-AF65-F5344CB8AC3E}">
        <p14:creationId xmlns:p14="http://schemas.microsoft.com/office/powerpoint/2010/main" val="51359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7128-23A3-4FDD-ACF0-7493D618643B}"/>
              </a:ext>
            </a:extLst>
          </p:cNvPr>
          <p:cNvSpPr>
            <a:spLocks noGrp="1"/>
          </p:cNvSpPr>
          <p:nvPr>
            <p:ph type="ctrTitle"/>
          </p:nvPr>
        </p:nvSpPr>
        <p:spPr>
          <a:xfrm>
            <a:off x="6746628" y="1783959"/>
            <a:ext cx="4645250" cy="2889114"/>
          </a:xfrm>
        </p:spPr>
        <p:txBody>
          <a:bodyPr anchor="b">
            <a:normAutofit/>
          </a:bodyPr>
          <a:lstStyle/>
          <a:p>
            <a:pPr algn="l"/>
            <a:r>
              <a:rPr lang="en-US" b="1">
                <a:latin typeface="Comic Sans MS" panose="030F0702030302020204" pitchFamily="66" charset="0"/>
              </a:rPr>
              <a:t>Matter and Energy in Plants</a:t>
            </a:r>
          </a:p>
        </p:txBody>
      </p:sp>
      <p:sp>
        <p:nvSpPr>
          <p:cNvPr id="3" name="Subtitle 2">
            <a:extLst>
              <a:ext uri="{FF2B5EF4-FFF2-40B4-BE49-F238E27FC236}">
                <a16:creationId xmlns:a16="http://schemas.microsoft.com/office/drawing/2014/main" id="{3F1ED902-66E8-4CB0-AE97-1FEBD7ACC86E}"/>
              </a:ext>
            </a:extLst>
          </p:cNvPr>
          <p:cNvSpPr>
            <a:spLocks noGrp="1"/>
          </p:cNvSpPr>
          <p:nvPr>
            <p:ph type="subTitle" idx="1"/>
          </p:nvPr>
        </p:nvSpPr>
        <p:spPr>
          <a:xfrm>
            <a:off x="6746627" y="4750893"/>
            <a:ext cx="4645250" cy="1147863"/>
          </a:xfrm>
        </p:spPr>
        <p:txBody>
          <a:bodyPr anchor="t">
            <a:normAutofit/>
          </a:bodyPr>
          <a:lstStyle/>
          <a:p>
            <a:pPr algn="l"/>
            <a:r>
              <a:rPr lang="en-US" sz="2000">
                <a:latin typeface="Comic Sans MS" panose="030F0702030302020204" pitchFamily="66" charset="0"/>
              </a:rPr>
              <a:t>Key Terms</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0" name="Picture 2" descr="https://www.zebactive.com/wp-content/uploads/2016/11/fitodepurazione.jpg">
            <a:extLst>
              <a:ext uri="{FF2B5EF4-FFF2-40B4-BE49-F238E27FC236}">
                <a16:creationId xmlns:a16="http://schemas.microsoft.com/office/drawing/2014/main" id="{03B44616-BB5B-42C6-A8D8-CF708B1696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14" r="20087"/>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034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0"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a:xfrm>
            <a:off x="838200" y="204258"/>
            <a:ext cx="10515600" cy="1325563"/>
          </a:xfrm>
        </p:spPr>
        <p:txBody>
          <a:bodyPr vert="horz" lIns="91440" tIns="45720" rIns="91440" bIns="45720" rtlCol="0" anchor="ctr">
            <a:normAutofit/>
          </a:bodyPr>
          <a:lstStyle/>
          <a:p>
            <a:pPr algn="ctr"/>
            <a:r>
              <a:rPr lang="en-US" sz="8800" dirty="0">
                <a:latin typeface="Comic Sans MS" panose="030F0702030302020204" pitchFamily="66" charset="0"/>
              </a:rPr>
              <a:t>plants</a:t>
            </a:r>
          </a:p>
        </p:txBody>
      </p:sp>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838200" y="2015406"/>
            <a:ext cx="5097779" cy="4065986"/>
          </a:xfrm>
        </p:spPr>
        <p:txBody>
          <a:bodyPr vert="horz" lIns="91440" tIns="45720" rIns="91440" bIns="45720" rtlCol="0" anchor="t">
            <a:normAutofit/>
          </a:bodyPr>
          <a:lstStyle/>
          <a:p>
            <a:r>
              <a:rPr lang="en-US" sz="4400" dirty="0">
                <a:solidFill>
                  <a:srgbClr val="FFFFFF"/>
                </a:solidFill>
              </a:rPr>
              <a:t>A type of organism that gets its energy directly from the Sun and is unable to move from place to place on its own.</a:t>
            </a:r>
          </a:p>
        </p:txBody>
      </p:sp>
      <p:pic>
        <p:nvPicPr>
          <p:cNvPr id="6148" name="Picture 4" descr="Image result for plants">
            <a:extLst>
              <a:ext uri="{FF2B5EF4-FFF2-40B4-BE49-F238E27FC236}">
                <a16:creationId xmlns:a16="http://schemas.microsoft.com/office/drawing/2014/main" id="{249AA718-1A78-4E60-A832-605662DF17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5837" y="1828800"/>
            <a:ext cx="2112433"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Image result for plants">
            <a:extLst>
              <a:ext uri="{FF2B5EF4-FFF2-40B4-BE49-F238E27FC236}">
                <a16:creationId xmlns:a16="http://schemas.microsoft.com/office/drawing/2014/main" id="{89DAF674-A9FC-4228-B7EE-55F8F830B2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08801" y="4102100"/>
            <a:ext cx="4224866"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1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p:txBody>
          <a:bodyPr>
            <a:normAutofit fontScale="90000"/>
          </a:bodyPr>
          <a:lstStyle/>
          <a:p>
            <a:r>
              <a:rPr lang="en-US" sz="8800" dirty="0">
                <a:latin typeface="Comic Sans MS" panose="030F0702030302020204" pitchFamily="66" charset="0"/>
              </a:rPr>
              <a:t>Epiphytes (air plants)</a:t>
            </a:r>
          </a:p>
        </p:txBody>
      </p:sp>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6392966" y="1978220"/>
            <a:ext cx="5183188" cy="3684588"/>
          </a:xfrm>
        </p:spPr>
        <p:txBody>
          <a:bodyPr>
            <a:noAutofit/>
          </a:bodyPr>
          <a:lstStyle/>
          <a:p>
            <a:r>
              <a:rPr lang="en-US" sz="4800" dirty="0">
                <a:latin typeface="Comic Sans MS" panose="030F0702030302020204" pitchFamily="66" charset="0"/>
              </a:rPr>
              <a:t>plants that grow on other plants, such as trees, and gather their nutrition from the air and rain. </a:t>
            </a:r>
          </a:p>
        </p:txBody>
      </p:sp>
      <p:pic>
        <p:nvPicPr>
          <p:cNvPr id="4100" name="Picture 4" descr="Image result for epiphytes">
            <a:extLst>
              <a:ext uri="{FF2B5EF4-FFF2-40B4-BE49-F238E27FC236}">
                <a16:creationId xmlns:a16="http://schemas.microsoft.com/office/drawing/2014/main" id="{F2B9A3B6-F953-4A3A-BE43-CD4C1BA04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69354"/>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lants">
            <a:extLst>
              <a:ext uri="{FF2B5EF4-FFF2-40B4-BE49-F238E27FC236}">
                <a16:creationId xmlns:a16="http://schemas.microsoft.com/office/drawing/2014/main" id="{7A22D217-855E-41B1-834C-EEBAF3489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46" y="4349152"/>
            <a:ext cx="2383436" cy="238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22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unflowers">
            <a:extLst>
              <a:ext uri="{FF2B5EF4-FFF2-40B4-BE49-F238E27FC236}">
                <a16:creationId xmlns:a16="http://schemas.microsoft.com/office/drawing/2014/main" id="{A6A60026-7997-4EC6-9258-BF2864750EC7}"/>
              </a:ext>
            </a:extLst>
          </p:cNvPr>
          <p:cNvPicPr>
            <a:picLocks noGrp="1" noChangeAspect="1" noChangeArrowheads="1"/>
          </p:cNvPicPr>
          <p:nvPr>
            <p:ph sz="half" idx="2"/>
          </p:nvPr>
        </p:nvPicPr>
        <p:blipFill rotWithShape="1">
          <a:blip r:embed="rId2">
            <a:alphaModFix/>
            <a:extLst>
              <a:ext uri="{28A0092B-C50C-407E-A947-70E740481C1C}">
                <a14:useLocalDpi xmlns:a14="http://schemas.microsoft.com/office/drawing/2010/main" val="0"/>
              </a:ext>
            </a:extLst>
          </a:blip>
          <a:srcRect r="-2" b="5911"/>
          <a:stretch/>
        </p:blipFill>
        <p:spPr bwMode="auto">
          <a:xfrm>
            <a:off x="5350676" y="-4442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124" name="Picture 4" descr="Image result for phytoremediation">
            <a:extLst>
              <a:ext uri="{FF2B5EF4-FFF2-40B4-BE49-F238E27FC236}">
                <a16:creationId xmlns:a16="http://schemas.microsoft.com/office/drawing/2014/main" id="{E1DDF38B-6F8D-4516-A323-564A1D22F3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0" r="724"/>
          <a:stretch/>
        </p:blipFill>
        <p:spPr bwMode="auto">
          <a:xfrm>
            <a:off x="5768497" y="2810934"/>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68F675-182C-4C9F-A2FF-67E5A0B4DA6B}"/>
              </a:ext>
            </a:extLst>
          </p:cNvPr>
          <p:cNvSpPr>
            <a:spLocks noGrp="1"/>
          </p:cNvSpPr>
          <p:nvPr>
            <p:ph type="title"/>
          </p:nvPr>
        </p:nvSpPr>
        <p:spPr>
          <a:xfrm>
            <a:off x="-200026" y="99057"/>
            <a:ext cx="7086601" cy="1867221"/>
          </a:xfrm>
        </p:spPr>
        <p:txBody>
          <a:bodyPr vert="horz" lIns="91440" tIns="45720" rIns="91440" bIns="45720" rtlCol="0" anchor="ctr">
            <a:noAutofit/>
          </a:bodyPr>
          <a:lstStyle/>
          <a:p>
            <a:pPr algn="ctr"/>
            <a:r>
              <a:rPr lang="en-US" sz="6000" b="1" kern="1200" dirty="0">
                <a:solidFill>
                  <a:srgbClr val="000000"/>
                </a:solidFill>
                <a:latin typeface="Comic Sans MS" panose="030F0702030302020204" pitchFamily="66" charset="0"/>
              </a:rPr>
              <a:t>phytoremediation</a:t>
            </a:r>
          </a:p>
        </p:txBody>
      </p:sp>
      <p:sp>
        <p:nvSpPr>
          <p:cNvPr id="6" name="Content Placeholder 5">
            <a:extLst>
              <a:ext uri="{FF2B5EF4-FFF2-40B4-BE49-F238E27FC236}">
                <a16:creationId xmlns:a16="http://schemas.microsoft.com/office/drawing/2014/main" id="{F0527AF4-CD32-436C-95E5-824E30D6F92E}"/>
              </a:ext>
            </a:extLst>
          </p:cNvPr>
          <p:cNvSpPr>
            <a:spLocks noGrp="1"/>
          </p:cNvSpPr>
          <p:nvPr>
            <p:ph sz="quarter" idx="4"/>
          </p:nvPr>
        </p:nvSpPr>
        <p:spPr>
          <a:xfrm>
            <a:off x="414339" y="2272143"/>
            <a:ext cx="5194296" cy="3788830"/>
          </a:xfrm>
        </p:spPr>
        <p:txBody>
          <a:bodyPr vert="horz" lIns="91440" tIns="45720" rIns="91440" bIns="45720" rtlCol="0" anchor="ctr">
            <a:normAutofit/>
          </a:bodyPr>
          <a:lstStyle/>
          <a:p>
            <a:r>
              <a:rPr lang="en-US" sz="3600" dirty="0">
                <a:solidFill>
                  <a:srgbClr val="000000"/>
                </a:solidFill>
                <a:latin typeface="Comic Sans MS" panose="030F0702030302020204" pitchFamily="66" charset="0"/>
              </a:rPr>
              <a:t>the technologies that use living plants to clean up soil, air, and water contaminated with hazardous contaminants</a:t>
            </a:r>
          </a:p>
        </p:txBody>
      </p:sp>
    </p:spTree>
    <p:extLst>
      <p:ext uri="{BB962C8B-B14F-4D97-AF65-F5344CB8AC3E}">
        <p14:creationId xmlns:p14="http://schemas.microsoft.com/office/powerpoint/2010/main" val="155960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2A717-E609-45BA-8203-E465DC674CD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Material</a:t>
            </a:r>
          </a:p>
        </p:txBody>
      </p:sp>
      <p:sp>
        <p:nvSpPr>
          <p:cNvPr id="6" name="Content Placeholder 5">
            <a:extLst>
              <a:ext uri="{FF2B5EF4-FFF2-40B4-BE49-F238E27FC236}">
                <a16:creationId xmlns:a16="http://schemas.microsoft.com/office/drawing/2014/main" id="{E001014D-9B47-43D9-A141-3B93C0B4950B}"/>
              </a:ext>
            </a:extLst>
          </p:cNvPr>
          <p:cNvSpPr>
            <a:spLocks noGrp="1"/>
          </p:cNvSpPr>
          <p:nvPr>
            <p:ph sz="quarter" idx="4"/>
          </p:nvPr>
        </p:nvSpPr>
        <p:spPr>
          <a:xfrm>
            <a:off x="0" y="1505538"/>
            <a:ext cx="12192000" cy="930446"/>
          </a:xfrm>
        </p:spPr>
        <p:txBody>
          <a:bodyPr vert="horz" lIns="91440" tIns="45720" rIns="91440" bIns="45720" rtlCol="0">
            <a:noAutofit/>
          </a:bodyPr>
          <a:lstStyle/>
          <a:p>
            <a:pPr marL="0" indent="0" algn="ctr">
              <a:buNone/>
            </a:pPr>
            <a:r>
              <a:rPr lang="en-US" sz="4000" dirty="0">
                <a:solidFill>
                  <a:schemeClr val="bg2">
                    <a:lumMod val="75000"/>
                  </a:schemeClr>
                </a:solidFill>
                <a:latin typeface="Comic Sans MS" panose="030F0702030302020204" pitchFamily="66" charset="0"/>
              </a:rPr>
              <a:t>The matter from which a thing can be made</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266" name="Picture 2" descr="Image result for material">
            <a:extLst>
              <a:ext uri="{FF2B5EF4-FFF2-40B4-BE49-F238E27FC236}">
                <a16:creationId xmlns:a16="http://schemas.microsoft.com/office/drawing/2014/main" id="{2FE3A170-DEB3-47E5-AB86-9435442955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567" y="2604724"/>
            <a:ext cx="5455917" cy="364182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268" name="Picture 4" descr="Image result for material">
            <a:extLst>
              <a:ext uri="{FF2B5EF4-FFF2-40B4-BE49-F238E27FC236}">
                <a16:creationId xmlns:a16="http://schemas.microsoft.com/office/drawing/2014/main" id="{F449DB8B-079A-4C49-AA8C-2698D62306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891160"/>
            <a:ext cx="5455917" cy="306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5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Growth</a:t>
            </a:r>
          </a:p>
        </p:txBody>
      </p:sp>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526073" y="1525638"/>
            <a:ext cx="11139854" cy="546042"/>
          </a:xfrm>
        </p:spPr>
        <p:txBody>
          <a:bodyPr vert="horz" lIns="91440" tIns="45720" rIns="91440" bIns="45720" rtlCol="0">
            <a:noAutofit/>
          </a:bodyPr>
          <a:lstStyle/>
          <a:p>
            <a:pPr marL="0" indent="0" algn="ctr">
              <a:buNone/>
            </a:pPr>
            <a:r>
              <a:rPr lang="en-US" sz="4000" kern="1200" dirty="0">
                <a:solidFill>
                  <a:srgbClr val="D9DD52"/>
                </a:solidFill>
                <a:latin typeface="+mn-lt"/>
                <a:ea typeface="+mn-ea"/>
                <a:cs typeface="+mn-cs"/>
              </a:rPr>
              <a:t>Increase in size, abundance, or complexity</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42" name="Picture 2" descr="Image result for growth">
            <a:extLst>
              <a:ext uri="{FF2B5EF4-FFF2-40B4-BE49-F238E27FC236}">
                <a16:creationId xmlns:a16="http://schemas.microsoft.com/office/drawing/2014/main" id="{D5C89C2A-1E8D-486D-BB5A-BE3A34A4909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769916" y="2509911"/>
            <a:ext cx="8597068"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3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Matter</a:t>
            </a:r>
          </a:p>
        </p:txBody>
      </p:sp>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5021821" y="5550568"/>
            <a:ext cx="6465286" cy="602551"/>
          </a:xfrm>
        </p:spPr>
        <p:txBody>
          <a:bodyPr vert="horz" lIns="91440" tIns="45720" rIns="91440" bIns="45720" rtlCol="0">
            <a:normAutofit/>
          </a:bodyPr>
          <a:lstStyle/>
          <a:p>
            <a:pPr marL="0" indent="0">
              <a:buNone/>
            </a:pPr>
            <a:r>
              <a:rPr lang="en-US" sz="3200" kern="1200" dirty="0">
                <a:solidFill>
                  <a:srgbClr val="E7E6E6"/>
                </a:solidFill>
                <a:latin typeface="+mn-lt"/>
                <a:ea typeface="+mn-ea"/>
                <a:cs typeface="+mn-cs"/>
              </a:rPr>
              <a:t>Anything that has volume and mass</a:t>
            </a:r>
          </a:p>
        </p:txBody>
      </p:sp>
      <p:pic>
        <p:nvPicPr>
          <p:cNvPr id="9224" name="Picture 8" descr="Image result for water">
            <a:extLst>
              <a:ext uri="{FF2B5EF4-FFF2-40B4-BE49-F238E27FC236}">
                <a16:creationId xmlns:a16="http://schemas.microsoft.com/office/drawing/2014/main" id="{3AF8350B-DAFD-4559-9EF9-6C5E89078C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757" b="-2"/>
          <a:stretch/>
        </p:blipFill>
        <p:spPr bwMode="auto">
          <a:xfrm>
            <a:off x="317635" y="321733"/>
            <a:ext cx="4151681" cy="302683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ball">
            <a:extLst>
              <a:ext uri="{FF2B5EF4-FFF2-40B4-BE49-F238E27FC236}">
                <a16:creationId xmlns:a16="http://schemas.microsoft.com/office/drawing/2014/main" id="{73933205-2A02-456A-BE55-558A36549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69" r="-1" b="7484"/>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middle school student in desk">
            <a:extLst>
              <a:ext uri="{FF2B5EF4-FFF2-40B4-BE49-F238E27FC236}">
                <a16:creationId xmlns:a16="http://schemas.microsoft.com/office/drawing/2014/main" id="{A7B46545-1C7B-497C-A819-D2C18B912D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90" r="3" b="3"/>
          <a:stretch/>
        </p:blipFill>
        <p:spPr bwMode="auto">
          <a:xfrm>
            <a:off x="8348570" y="321734"/>
            <a:ext cx="3535590" cy="298581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22" name="Picture 6" descr="Image result for fire">
            <a:extLst>
              <a:ext uri="{FF2B5EF4-FFF2-40B4-BE49-F238E27FC236}">
                <a16:creationId xmlns:a16="http://schemas.microsoft.com/office/drawing/2014/main" id="{4F5B173E-ADF8-4E9F-A9FA-357E1254B5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81" r="20059" b="1"/>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2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8" name="Rectangle 72">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2264" y="0"/>
            <a:ext cx="934973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9" name="Picture 74">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a:xfrm>
            <a:off x="317947" y="5192459"/>
            <a:ext cx="5946579" cy="1297115"/>
          </a:xfrm>
        </p:spPr>
        <p:txBody>
          <a:bodyPr vert="horz" lIns="91440" tIns="45720" rIns="91440" bIns="45720" rtlCol="0" anchor="t">
            <a:normAutofit/>
          </a:bodyPr>
          <a:lstStyle/>
          <a:p>
            <a:pPr algn="ctr"/>
            <a:r>
              <a:rPr lang="en-US" sz="7200" kern="1200" dirty="0">
                <a:solidFill>
                  <a:srgbClr val="000000"/>
                </a:solidFill>
                <a:latin typeface="Comic Sans MS" panose="030F0702030302020204" pitchFamily="66" charset="0"/>
              </a:rPr>
              <a:t>Weight</a:t>
            </a:r>
          </a:p>
        </p:txBody>
      </p:sp>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374736" y="4005113"/>
            <a:ext cx="5946202" cy="838831"/>
          </a:xfrm>
        </p:spPr>
        <p:txBody>
          <a:bodyPr vert="horz" lIns="91440" tIns="45720" rIns="91440" bIns="45720" rtlCol="0" anchor="b">
            <a:noAutofit/>
          </a:bodyPr>
          <a:lstStyle/>
          <a:p>
            <a:pPr marL="0" indent="0">
              <a:buNone/>
            </a:pPr>
            <a:r>
              <a:rPr lang="en-US" sz="3600" kern="1200" dirty="0">
                <a:solidFill>
                  <a:srgbClr val="000000"/>
                </a:solidFill>
                <a:latin typeface="+mn-lt"/>
                <a:ea typeface="+mn-ea"/>
                <a:cs typeface="+mn-cs"/>
              </a:rPr>
              <a:t>The heaviness of an object;  The force of gravity on mass equals weight.</a:t>
            </a:r>
          </a:p>
        </p:txBody>
      </p:sp>
      <p:sp>
        <p:nvSpPr>
          <p:cNvPr id="8200"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5021" y="2"/>
            <a:ext cx="4305922" cy="3193227"/>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6" name="Picture 4" descr="Image result for workout weights'">
            <a:extLst>
              <a:ext uri="{FF2B5EF4-FFF2-40B4-BE49-F238E27FC236}">
                <a16:creationId xmlns:a16="http://schemas.microsoft.com/office/drawing/2014/main" id="{6F3801D6-F21D-47FC-B823-15E3D5A0B94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0600" r="2" b="13804"/>
          <a:stretch/>
        </p:blipFill>
        <p:spPr bwMode="auto">
          <a:xfrm>
            <a:off x="3347837" y="1"/>
            <a:ext cx="4063868" cy="3072200"/>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8201"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658" y="1424717"/>
            <a:ext cx="4506342" cy="5442758"/>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Image result for weight in science">
            <a:extLst>
              <a:ext uri="{FF2B5EF4-FFF2-40B4-BE49-F238E27FC236}">
                <a16:creationId xmlns:a16="http://schemas.microsoft.com/office/drawing/2014/main" id="{7AB5876F-526F-49DD-8999-12DF36E948A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b="19189"/>
          <a:stretch/>
        </p:blipFill>
        <p:spPr bwMode="auto">
          <a:xfrm>
            <a:off x="7840768" y="1579827"/>
            <a:ext cx="4351232" cy="5287648"/>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95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a:xfrm>
            <a:off x="5297762" y="1053711"/>
            <a:ext cx="5638994" cy="1424446"/>
          </a:xfrm>
        </p:spPr>
        <p:txBody>
          <a:bodyPr vert="horz" lIns="91440" tIns="45720" rIns="91440" bIns="45720" rtlCol="0" anchor="ctr">
            <a:normAutofit/>
          </a:bodyPr>
          <a:lstStyle/>
          <a:p>
            <a:pPr algn="ctr"/>
            <a:r>
              <a:rPr lang="en-US" sz="6600" dirty="0">
                <a:solidFill>
                  <a:srgbClr val="FFFFFF"/>
                </a:solidFill>
              </a:rPr>
              <a:t>Photosynthesis</a:t>
            </a:r>
          </a:p>
        </p:txBody>
      </p:sp>
      <p:pic>
        <p:nvPicPr>
          <p:cNvPr id="1026" name="Picture 2" descr="https://cdn.acceleratelearning.com/system/content_images/contents/161343/original/image_04.jpg?1520363369">
            <a:extLst>
              <a:ext uri="{FF2B5EF4-FFF2-40B4-BE49-F238E27FC236}">
                <a16:creationId xmlns:a16="http://schemas.microsoft.com/office/drawing/2014/main" id="{AC6391ED-D7EE-4D27-9EC7-0A52475F2D6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12635" y="330356"/>
            <a:ext cx="2573651" cy="3431535"/>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photosynthesis">
            <a:extLst>
              <a:ext uri="{FF2B5EF4-FFF2-40B4-BE49-F238E27FC236}">
                <a16:creationId xmlns:a16="http://schemas.microsoft.com/office/drawing/2014/main" id="{C8B85558-745E-41B8-91B6-D2FE37435B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7561" y="4082772"/>
            <a:ext cx="3662730" cy="24448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5238300" y="2947323"/>
            <a:ext cx="5747187" cy="2987543"/>
          </a:xfrm>
        </p:spPr>
        <p:txBody>
          <a:bodyPr vert="horz" lIns="91440" tIns="45720" rIns="91440" bIns="45720" rtlCol="0" anchor="t">
            <a:normAutofit/>
          </a:bodyPr>
          <a:lstStyle/>
          <a:p>
            <a:r>
              <a:rPr lang="en-US" sz="3600" dirty="0">
                <a:solidFill>
                  <a:srgbClr val="FFFFFF"/>
                </a:solidFill>
              </a:rPr>
              <a:t>The process where plants use sunlight, water, and carbon dioxide to produce sugar and release oxygen </a:t>
            </a:r>
          </a:p>
        </p:txBody>
      </p:sp>
    </p:spTree>
    <p:extLst>
      <p:ext uri="{BB962C8B-B14F-4D97-AF65-F5344CB8AC3E}">
        <p14:creationId xmlns:p14="http://schemas.microsoft.com/office/powerpoint/2010/main" val="180888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a:xfrm>
            <a:off x="5021820" y="3386496"/>
            <a:ext cx="6465287" cy="1516014"/>
          </a:xfrm>
        </p:spPr>
        <p:txBody>
          <a:bodyPr vert="horz" lIns="91440" tIns="45720" rIns="91440" bIns="45720" rtlCol="0" anchor="b">
            <a:normAutofit/>
          </a:bodyPr>
          <a:lstStyle/>
          <a:p>
            <a:pPr algn="ctr"/>
            <a:r>
              <a:rPr lang="en-US" sz="6000" kern="1200" dirty="0">
                <a:solidFill>
                  <a:srgbClr val="FFFFFF"/>
                </a:solidFill>
                <a:latin typeface="Comic Sans MS" panose="030F0702030302020204" pitchFamily="66" charset="0"/>
              </a:rPr>
              <a:t>Hydroponics</a:t>
            </a:r>
          </a:p>
        </p:txBody>
      </p:sp>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4769996" y="5682387"/>
            <a:ext cx="6985684" cy="602551"/>
          </a:xfrm>
        </p:spPr>
        <p:txBody>
          <a:bodyPr vert="horz" lIns="91440" tIns="45720" rIns="91440" bIns="45720" rtlCol="0">
            <a:noAutofit/>
          </a:bodyPr>
          <a:lstStyle/>
          <a:p>
            <a:pPr marL="0" indent="0" algn="ctr">
              <a:buNone/>
            </a:pPr>
            <a:r>
              <a:rPr lang="en-US" sz="2400" kern="1200" dirty="0">
                <a:solidFill>
                  <a:srgbClr val="D6A65A"/>
                </a:solidFill>
                <a:latin typeface="Comic Sans MS" panose="030F0702030302020204" pitchFamily="66" charset="0"/>
              </a:rPr>
              <a:t>a way of growing plants without soil, usually by providing a nutrient-rich water.</a:t>
            </a:r>
          </a:p>
        </p:txBody>
      </p:sp>
      <p:cxnSp>
        <p:nvCxnSpPr>
          <p:cNvPr id="79" name="Straight Connector 78">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6" name="Picture 8" descr="Image result for hydroponics">
            <a:extLst>
              <a:ext uri="{FF2B5EF4-FFF2-40B4-BE49-F238E27FC236}">
                <a16:creationId xmlns:a16="http://schemas.microsoft.com/office/drawing/2014/main" id="{6F4C8931-96F3-4589-AC84-F455EA2AA3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53" r="15700" b="-1"/>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ydroponics">
            <a:extLst>
              <a:ext uri="{FF2B5EF4-FFF2-40B4-BE49-F238E27FC236}">
                <a16:creationId xmlns:a16="http://schemas.microsoft.com/office/drawing/2014/main" id="{FD41102D-5DC6-4689-8770-8B0CB0B1EF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482" r="2" b="3787"/>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6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aquaponics">
            <a:extLst>
              <a:ext uri="{FF2B5EF4-FFF2-40B4-BE49-F238E27FC236}">
                <a16:creationId xmlns:a16="http://schemas.microsoft.com/office/drawing/2014/main" id="{372CF726-9D5D-404E-87B8-E2F5807FE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0" r="2" b="12760"/>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Image result for hydroponics">
            <a:extLst>
              <a:ext uri="{FF2B5EF4-FFF2-40B4-BE49-F238E27FC236}">
                <a16:creationId xmlns:a16="http://schemas.microsoft.com/office/drawing/2014/main" id="{0CBB000E-845F-4A40-B75A-7FF5D8EB7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35" r="-2" b="31309"/>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75"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433A3D-C0B3-4C52-A2BC-0E424A09796F}"/>
              </a:ext>
            </a:extLst>
          </p:cNvPr>
          <p:cNvSpPr>
            <a:spLocks noGrp="1"/>
          </p:cNvSpPr>
          <p:nvPr>
            <p:ph type="title"/>
          </p:nvPr>
        </p:nvSpPr>
        <p:spPr>
          <a:xfrm>
            <a:off x="838200" y="200535"/>
            <a:ext cx="10515600" cy="1325563"/>
          </a:xfrm>
        </p:spPr>
        <p:txBody>
          <a:bodyPr vert="horz" lIns="91440" tIns="45720" rIns="91440" bIns="45720" rtlCol="0" anchor="ctr">
            <a:normAutofit/>
          </a:bodyPr>
          <a:lstStyle/>
          <a:p>
            <a:pPr algn="ctr"/>
            <a:r>
              <a:rPr lang="en-US" sz="7200" kern="1200" dirty="0">
                <a:solidFill>
                  <a:schemeClr val="bg1"/>
                </a:solidFill>
                <a:latin typeface="Comic Sans MS" panose="030F0702030302020204" pitchFamily="66" charset="0"/>
              </a:rPr>
              <a:t>Aquaponics </a:t>
            </a:r>
          </a:p>
        </p:txBody>
      </p:sp>
      <p:sp>
        <p:nvSpPr>
          <p:cNvPr id="6" name="Content Placeholder 5">
            <a:extLst>
              <a:ext uri="{FF2B5EF4-FFF2-40B4-BE49-F238E27FC236}">
                <a16:creationId xmlns:a16="http://schemas.microsoft.com/office/drawing/2014/main" id="{E4B58FA2-6759-4FC5-823F-426C78440500}"/>
              </a:ext>
            </a:extLst>
          </p:cNvPr>
          <p:cNvSpPr>
            <a:spLocks noGrp="1"/>
          </p:cNvSpPr>
          <p:nvPr>
            <p:ph sz="quarter" idx="4"/>
          </p:nvPr>
        </p:nvSpPr>
        <p:spPr>
          <a:xfrm>
            <a:off x="255902" y="2055813"/>
            <a:ext cx="5097779" cy="4065986"/>
          </a:xfrm>
        </p:spPr>
        <p:txBody>
          <a:bodyPr vert="horz" lIns="91440" tIns="45720" rIns="91440" bIns="45720" rtlCol="0" anchor="t">
            <a:normAutofit/>
          </a:bodyPr>
          <a:lstStyle/>
          <a:p>
            <a:r>
              <a:rPr lang="en-US" dirty="0">
                <a:latin typeface="Comic Sans MS" panose="030F0702030302020204" pitchFamily="66" charset="0"/>
              </a:rPr>
              <a:t>Aquaponics takes hydroponics to the next level by raising fish and other aquatic organisms, such as snails, crayfish, and shrimp, in the water supply and then pumping the fish water through the hydroponics system and then back to the fish tank. </a:t>
            </a:r>
          </a:p>
        </p:txBody>
      </p:sp>
    </p:spTree>
    <p:extLst>
      <p:ext uri="{BB962C8B-B14F-4D97-AF65-F5344CB8AC3E}">
        <p14:creationId xmlns:p14="http://schemas.microsoft.com/office/powerpoint/2010/main" val="425218106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123-713B-4F43-9840-3B173FCE869A}"/>
              </a:ext>
            </a:extLst>
          </p:cNvPr>
          <p:cNvSpPr>
            <a:spLocks noGrp="1"/>
          </p:cNvSpPr>
          <p:nvPr>
            <p:ph type="title"/>
          </p:nvPr>
        </p:nvSpPr>
        <p:spPr>
          <a:xfrm>
            <a:off x="1809750" y="749300"/>
            <a:ext cx="3117850" cy="1325563"/>
          </a:xfrm>
        </p:spPr>
        <p:txBody>
          <a:bodyPr>
            <a:normAutofit/>
          </a:bodyPr>
          <a:lstStyle/>
          <a:p>
            <a:pPr algn="ctr"/>
            <a:r>
              <a:rPr lang="en-US" sz="8800" dirty="0">
                <a:latin typeface="Comic Sans MS" panose="030F0702030302020204" pitchFamily="66" charset="0"/>
              </a:rPr>
              <a:t>roots</a:t>
            </a:r>
          </a:p>
        </p:txBody>
      </p:sp>
      <p:sp>
        <p:nvSpPr>
          <p:cNvPr id="6" name="Content Placeholder 5">
            <a:extLst>
              <a:ext uri="{FF2B5EF4-FFF2-40B4-BE49-F238E27FC236}">
                <a16:creationId xmlns:a16="http://schemas.microsoft.com/office/drawing/2014/main" id="{4CB7BCFE-5AA9-4E31-9374-AD2DD3BBC9D1}"/>
              </a:ext>
            </a:extLst>
          </p:cNvPr>
          <p:cNvSpPr>
            <a:spLocks noGrp="1"/>
          </p:cNvSpPr>
          <p:nvPr>
            <p:ph sz="quarter" idx="4"/>
          </p:nvPr>
        </p:nvSpPr>
        <p:spPr>
          <a:xfrm>
            <a:off x="6443663" y="4041241"/>
            <a:ext cx="5183188" cy="3684588"/>
          </a:xfrm>
        </p:spPr>
        <p:txBody>
          <a:bodyPr/>
          <a:lstStyle/>
          <a:p>
            <a:r>
              <a:rPr lang="en-US" dirty="0">
                <a:latin typeface="Comic Sans MS" panose="030F0702030302020204" pitchFamily="66" charset="0"/>
              </a:rPr>
              <a:t>the part of the plant that anchors it in the ground               It absorbs water, minerals, and other nutrients from the soil.</a:t>
            </a:r>
            <a:r>
              <a:rPr lang="en-US" dirty="0"/>
              <a:t> </a:t>
            </a:r>
          </a:p>
        </p:txBody>
      </p:sp>
      <p:pic>
        <p:nvPicPr>
          <p:cNvPr id="7170" name="Picture 2" descr="Image result for roots">
            <a:extLst>
              <a:ext uri="{FF2B5EF4-FFF2-40B4-BE49-F238E27FC236}">
                <a16:creationId xmlns:a16="http://schemas.microsoft.com/office/drawing/2014/main" id="{C86DEC87-DE30-4EA6-A3AC-1411D8F11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05" y="3413125"/>
            <a:ext cx="4799439" cy="26955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oots">
            <a:extLst>
              <a:ext uri="{FF2B5EF4-FFF2-40B4-BE49-F238E27FC236}">
                <a16:creationId xmlns:a16="http://schemas.microsoft.com/office/drawing/2014/main" id="{BFA730CA-93A6-4BB4-9340-A2CCA0032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365125"/>
            <a:ext cx="37719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72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214</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Matter and Energy in Plants</vt:lpstr>
      <vt:lpstr>Material</vt:lpstr>
      <vt:lpstr>Growth</vt:lpstr>
      <vt:lpstr>Matter</vt:lpstr>
      <vt:lpstr>Weight</vt:lpstr>
      <vt:lpstr>Photosynthesis</vt:lpstr>
      <vt:lpstr>Hydroponics</vt:lpstr>
      <vt:lpstr>Aquaponics </vt:lpstr>
      <vt:lpstr>roots</vt:lpstr>
      <vt:lpstr>plants</vt:lpstr>
      <vt:lpstr>Epiphytes (air plants)</vt:lpstr>
      <vt:lpstr>phytoremediation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and Energy in Plants</dc:title>
  <dc:creator>Shari Stokoski</dc:creator>
  <cp:lastModifiedBy>Shari Stokoski</cp:lastModifiedBy>
  <cp:revision>3</cp:revision>
  <dcterms:created xsi:type="dcterms:W3CDTF">2019-10-10T01:14:44Z</dcterms:created>
  <dcterms:modified xsi:type="dcterms:W3CDTF">2019-10-10T03:09:25Z</dcterms:modified>
</cp:coreProperties>
</file>