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09F6C4-B325-F790-E606-AA3F6996846E}" v="933" dt="2020-04-11T02:45:51.186"/>
    <p1510:client id="{FA413076-EB22-3CB9-990A-4E8FA260F8B6}" v="139" dt="2020-04-11T02:13:14.5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58" d="100"/>
          <a:sy n="58" d="100"/>
        </p:scale>
        <p:origin x="72" y="5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FA3A8B-1BBE-41EE-8571-2C0D6BB17105}"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CF29A4F3-B1B3-4E3C-92D8-79588F35C75D}">
      <dgm:prSet/>
      <dgm:spPr/>
      <dgm:t>
        <a:bodyPr/>
        <a:lstStyle/>
        <a:p>
          <a:r>
            <a:rPr lang="en-US" dirty="0"/>
            <a:t>Choose one of the following math activities to do.</a:t>
          </a:r>
        </a:p>
      </dgm:t>
    </dgm:pt>
    <dgm:pt modelId="{A96F3458-F0B4-4EBD-981D-FE1238D5D2BA}" type="parTrans" cxnId="{B9A16B61-B3BA-4092-B9BD-BE0B02C02D10}">
      <dgm:prSet/>
      <dgm:spPr/>
      <dgm:t>
        <a:bodyPr/>
        <a:lstStyle/>
        <a:p>
          <a:endParaRPr lang="en-US"/>
        </a:p>
      </dgm:t>
    </dgm:pt>
    <dgm:pt modelId="{C4F07B05-8AA6-438B-A5BD-EDFF173EA7AD}" type="sibTrans" cxnId="{B9A16B61-B3BA-4092-B9BD-BE0B02C02D10}">
      <dgm:prSet/>
      <dgm:spPr/>
      <dgm:t>
        <a:bodyPr/>
        <a:lstStyle/>
        <a:p>
          <a:endParaRPr lang="en-US"/>
        </a:p>
      </dgm:t>
    </dgm:pt>
    <dgm:pt modelId="{09DE6202-34EE-48CD-AA47-856F1C881F15}">
      <dgm:prSet/>
      <dgm:spPr/>
      <dgm:t>
        <a:bodyPr/>
        <a:lstStyle/>
        <a:p>
          <a:r>
            <a:rPr lang="en-US"/>
            <a:t>Share about what "Option" you did and what the outcome was on our Math Teams page so we can all give you a thumbs up!</a:t>
          </a:r>
        </a:p>
      </dgm:t>
    </dgm:pt>
    <dgm:pt modelId="{713FA37B-018F-4564-AF8A-EBED21C958F6}" type="parTrans" cxnId="{0A55702B-45E2-45C3-8E80-E59878EDB677}">
      <dgm:prSet/>
      <dgm:spPr/>
      <dgm:t>
        <a:bodyPr/>
        <a:lstStyle/>
        <a:p>
          <a:endParaRPr lang="en-US"/>
        </a:p>
      </dgm:t>
    </dgm:pt>
    <dgm:pt modelId="{31F6B6D3-EE1C-4AFE-B773-8DBC4627152F}" type="sibTrans" cxnId="{0A55702B-45E2-45C3-8E80-E59878EDB677}">
      <dgm:prSet/>
      <dgm:spPr/>
      <dgm:t>
        <a:bodyPr/>
        <a:lstStyle/>
        <a:p>
          <a:endParaRPr lang="en-US"/>
        </a:p>
      </dgm:t>
    </dgm:pt>
    <dgm:pt modelId="{BB175CCF-3AE7-4722-B46D-897F57D80059}">
      <dgm:prSet/>
      <dgm:spPr/>
      <dgm:t>
        <a:bodyPr/>
        <a:lstStyle/>
        <a:p>
          <a:r>
            <a:rPr lang="en-US"/>
            <a:t>Note: It wouldn’t let me add live links on all the slides, so you may have to copy and paste the links on some of the slides. It will tell you to copy and paste. Some slides do have working links and again, it will tell you to just click the link. </a:t>
          </a:r>
        </a:p>
      </dgm:t>
    </dgm:pt>
    <dgm:pt modelId="{DA5095C0-A94D-4A68-BF74-CEA42826B3B1}" type="parTrans" cxnId="{EE0DD4B2-26C0-4D24-B9CC-2980B365997D}">
      <dgm:prSet/>
      <dgm:spPr/>
      <dgm:t>
        <a:bodyPr/>
        <a:lstStyle/>
        <a:p>
          <a:endParaRPr lang="en-US"/>
        </a:p>
      </dgm:t>
    </dgm:pt>
    <dgm:pt modelId="{48D7970C-566E-483B-869F-A17E3978ECD2}" type="sibTrans" cxnId="{EE0DD4B2-26C0-4D24-B9CC-2980B365997D}">
      <dgm:prSet/>
      <dgm:spPr/>
      <dgm:t>
        <a:bodyPr/>
        <a:lstStyle/>
        <a:p>
          <a:endParaRPr lang="en-US"/>
        </a:p>
      </dgm:t>
    </dgm:pt>
    <dgm:pt modelId="{9BA5B326-5B79-4162-83AE-215A9808C988}" type="pres">
      <dgm:prSet presAssocID="{C0FA3A8B-1BBE-41EE-8571-2C0D6BB17105}" presName="linear" presStyleCnt="0">
        <dgm:presLayoutVars>
          <dgm:animLvl val="lvl"/>
          <dgm:resizeHandles val="exact"/>
        </dgm:presLayoutVars>
      </dgm:prSet>
      <dgm:spPr/>
    </dgm:pt>
    <dgm:pt modelId="{3E968D2B-8833-4E20-A2D2-BF81AF61514C}" type="pres">
      <dgm:prSet presAssocID="{CF29A4F3-B1B3-4E3C-92D8-79588F35C75D}" presName="parentText" presStyleLbl="node1" presStyleIdx="0" presStyleCnt="3">
        <dgm:presLayoutVars>
          <dgm:chMax val="0"/>
          <dgm:bulletEnabled val="1"/>
        </dgm:presLayoutVars>
      </dgm:prSet>
      <dgm:spPr/>
    </dgm:pt>
    <dgm:pt modelId="{B53A5AA3-6BC1-4025-94F9-2EDD6D3118FD}" type="pres">
      <dgm:prSet presAssocID="{C4F07B05-8AA6-438B-A5BD-EDFF173EA7AD}" presName="spacer" presStyleCnt="0"/>
      <dgm:spPr/>
    </dgm:pt>
    <dgm:pt modelId="{C4607A31-6D72-4472-8DC7-722AF69731C4}" type="pres">
      <dgm:prSet presAssocID="{09DE6202-34EE-48CD-AA47-856F1C881F15}" presName="parentText" presStyleLbl="node1" presStyleIdx="1" presStyleCnt="3">
        <dgm:presLayoutVars>
          <dgm:chMax val="0"/>
          <dgm:bulletEnabled val="1"/>
        </dgm:presLayoutVars>
      </dgm:prSet>
      <dgm:spPr/>
    </dgm:pt>
    <dgm:pt modelId="{2A1CE593-9B5E-43A5-B90C-323484087BC1}" type="pres">
      <dgm:prSet presAssocID="{31F6B6D3-EE1C-4AFE-B773-8DBC4627152F}" presName="spacer" presStyleCnt="0"/>
      <dgm:spPr/>
    </dgm:pt>
    <dgm:pt modelId="{68AE162B-11EC-453E-B7F1-FF76ED5B5F00}" type="pres">
      <dgm:prSet presAssocID="{BB175CCF-3AE7-4722-B46D-897F57D80059}" presName="parentText" presStyleLbl="node1" presStyleIdx="2" presStyleCnt="3">
        <dgm:presLayoutVars>
          <dgm:chMax val="0"/>
          <dgm:bulletEnabled val="1"/>
        </dgm:presLayoutVars>
      </dgm:prSet>
      <dgm:spPr/>
    </dgm:pt>
  </dgm:ptLst>
  <dgm:cxnLst>
    <dgm:cxn modelId="{8EC08807-1A57-4296-8A53-0B507AC6068E}" type="presOf" srcId="{BB175CCF-3AE7-4722-B46D-897F57D80059}" destId="{68AE162B-11EC-453E-B7F1-FF76ED5B5F00}" srcOrd="0" destOrd="0" presId="urn:microsoft.com/office/officeart/2005/8/layout/vList2"/>
    <dgm:cxn modelId="{5F285F1D-067B-4A41-AE64-901719E428DD}" type="presOf" srcId="{CF29A4F3-B1B3-4E3C-92D8-79588F35C75D}" destId="{3E968D2B-8833-4E20-A2D2-BF81AF61514C}" srcOrd="0" destOrd="0" presId="urn:microsoft.com/office/officeart/2005/8/layout/vList2"/>
    <dgm:cxn modelId="{E5932826-2709-4B66-87A2-666A3FB91722}" type="presOf" srcId="{09DE6202-34EE-48CD-AA47-856F1C881F15}" destId="{C4607A31-6D72-4472-8DC7-722AF69731C4}" srcOrd="0" destOrd="0" presId="urn:microsoft.com/office/officeart/2005/8/layout/vList2"/>
    <dgm:cxn modelId="{0A55702B-45E2-45C3-8E80-E59878EDB677}" srcId="{C0FA3A8B-1BBE-41EE-8571-2C0D6BB17105}" destId="{09DE6202-34EE-48CD-AA47-856F1C881F15}" srcOrd="1" destOrd="0" parTransId="{713FA37B-018F-4564-AF8A-EBED21C958F6}" sibTransId="{31F6B6D3-EE1C-4AFE-B773-8DBC4627152F}"/>
    <dgm:cxn modelId="{B9A16B61-B3BA-4092-B9BD-BE0B02C02D10}" srcId="{C0FA3A8B-1BBE-41EE-8571-2C0D6BB17105}" destId="{CF29A4F3-B1B3-4E3C-92D8-79588F35C75D}" srcOrd="0" destOrd="0" parTransId="{A96F3458-F0B4-4EBD-981D-FE1238D5D2BA}" sibTransId="{C4F07B05-8AA6-438B-A5BD-EDFF173EA7AD}"/>
    <dgm:cxn modelId="{BF649B82-01EF-49BD-A3FF-8C536408987B}" type="presOf" srcId="{C0FA3A8B-1BBE-41EE-8571-2C0D6BB17105}" destId="{9BA5B326-5B79-4162-83AE-215A9808C988}" srcOrd="0" destOrd="0" presId="urn:microsoft.com/office/officeart/2005/8/layout/vList2"/>
    <dgm:cxn modelId="{EE0DD4B2-26C0-4D24-B9CC-2980B365997D}" srcId="{C0FA3A8B-1BBE-41EE-8571-2C0D6BB17105}" destId="{BB175CCF-3AE7-4722-B46D-897F57D80059}" srcOrd="2" destOrd="0" parTransId="{DA5095C0-A94D-4A68-BF74-CEA42826B3B1}" sibTransId="{48D7970C-566E-483B-869F-A17E3978ECD2}"/>
    <dgm:cxn modelId="{672422FF-A063-408E-804B-D4EC8647B414}" type="presParOf" srcId="{9BA5B326-5B79-4162-83AE-215A9808C988}" destId="{3E968D2B-8833-4E20-A2D2-BF81AF61514C}" srcOrd="0" destOrd="0" presId="urn:microsoft.com/office/officeart/2005/8/layout/vList2"/>
    <dgm:cxn modelId="{A4F73935-EBC1-4BFA-B376-41AFF3FBBFA3}" type="presParOf" srcId="{9BA5B326-5B79-4162-83AE-215A9808C988}" destId="{B53A5AA3-6BC1-4025-94F9-2EDD6D3118FD}" srcOrd="1" destOrd="0" presId="urn:microsoft.com/office/officeart/2005/8/layout/vList2"/>
    <dgm:cxn modelId="{3CF501A3-10DF-4F89-B310-00E77DAEBC0F}" type="presParOf" srcId="{9BA5B326-5B79-4162-83AE-215A9808C988}" destId="{C4607A31-6D72-4472-8DC7-722AF69731C4}" srcOrd="2" destOrd="0" presId="urn:microsoft.com/office/officeart/2005/8/layout/vList2"/>
    <dgm:cxn modelId="{DEF35665-1F18-4947-88B8-A728E985EB41}" type="presParOf" srcId="{9BA5B326-5B79-4162-83AE-215A9808C988}" destId="{2A1CE593-9B5E-43A5-B90C-323484087BC1}" srcOrd="3" destOrd="0" presId="urn:microsoft.com/office/officeart/2005/8/layout/vList2"/>
    <dgm:cxn modelId="{935A0393-3C91-469F-ADEC-5E19731EF512}" type="presParOf" srcId="{9BA5B326-5B79-4162-83AE-215A9808C988}" destId="{68AE162B-11EC-453E-B7F1-FF76ED5B5F00}"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968D2B-8833-4E20-A2D2-BF81AF61514C}">
      <dsp:nvSpPr>
        <dsp:cNvPr id="0" name=""/>
        <dsp:cNvSpPr/>
      </dsp:nvSpPr>
      <dsp:spPr>
        <a:xfrm>
          <a:off x="0" y="187628"/>
          <a:ext cx="5614987" cy="1433478"/>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Choose one of the following math activities to do.</a:t>
          </a:r>
        </a:p>
      </dsp:txBody>
      <dsp:txXfrm>
        <a:off x="69977" y="257605"/>
        <a:ext cx="5475033" cy="1293524"/>
      </dsp:txXfrm>
    </dsp:sp>
    <dsp:sp modelId="{C4607A31-6D72-4472-8DC7-722AF69731C4}">
      <dsp:nvSpPr>
        <dsp:cNvPr id="0" name=""/>
        <dsp:cNvSpPr/>
      </dsp:nvSpPr>
      <dsp:spPr>
        <a:xfrm>
          <a:off x="0" y="1670067"/>
          <a:ext cx="5614987" cy="1433478"/>
        </a:xfrm>
        <a:prstGeom prst="roundRect">
          <a:avLst/>
        </a:prstGeom>
        <a:solidFill>
          <a:schemeClr val="accent2">
            <a:hueOff val="677407"/>
            <a:satOff val="-3316"/>
            <a:lumOff val="186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Share about what "Option" you did and what the outcome was on our Math Teams page so we can all give you a thumbs up!</a:t>
          </a:r>
        </a:p>
      </dsp:txBody>
      <dsp:txXfrm>
        <a:off x="69977" y="1740044"/>
        <a:ext cx="5475033" cy="1293524"/>
      </dsp:txXfrm>
    </dsp:sp>
    <dsp:sp modelId="{68AE162B-11EC-453E-B7F1-FF76ED5B5F00}">
      <dsp:nvSpPr>
        <dsp:cNvPr id="0" name=""/>
        <dsp:cNvSpPr/>
      </dsp:nvSpPr>
      <dsp:spPr>
        <a:xfrm>
          <a:off x="0" y="3152505"/>
          <a:ext cx="5614987" cy="1433478"/>
        </a:xfrm>
        <a:prstGeom prst="roundRect">
          <a:avLst/>
        </a:prstGeom>
        <a:solidFill>
          <a:schemeClr val="accent2">
            <a:hueOff val="1354814"/>
            <a:satOff val="-6632"/>
            <a:lumOff val="372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Note: It wouldn’t let me add live links on all the slides, so you may have to copy and paste the links on some of the slides. It will tell you to copy and paste. Some slides do have working links and again, it will tell you to just click the link. </a:t>
          </a:r>
        </a:p>
      </dsp:txBody>
      <dsp:txXfrm>
        <a:off x="69977" y="3222482"/>
        <a:ext cx="5475033" cy="129352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dirty="0"/>
              <a:t>Click to edit Master title style</a:t>
            </a:r>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4AAD347D-5ACD-4C99-B74B-A9C85AD731AF}" type="datetimeFigureOut">
              <a:rPr lang="en-US" dirty="0"/>
              <a:t>4/13/2020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060695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dirty="0"/>
              <a:t>Click to edit Master title style</a:t>
            </a:r>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4/13/2020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973889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dirty="0"/>
              <a:t>Click to edit Master title style</a:t>
            </a:r>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4/13/2020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1172545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dirty="0"/>
              <a:t>Click to edit Master title style</a:t>
            </a:r>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dirty="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4/13/2020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4275642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4/13/2020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1784317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dirty="0"/>
              <a:t>Click to edit Master title style</a:t>
            </a:r>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4/13/2020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3222251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dirty="0"/>
              <a:t>Click to edit Master title style</a:t>
            </a:r>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4/13/2020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9040498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509A250-FF31-4206-8172-F9D3106AACB1}" type="datetimeFigureOut">
              <a:rPr lang="en-US" dirty="0"/>
              <a:t>4/13/2020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0097085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dirty="0"/>
              <a:t>Click to edit Master title style</a:t>
            </a:r>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509A250-FF31-4206-8172-F9D3106AACB1}" type="datetimeFigureOut">
              <a:rPr lang="en-US" dirty="0"/>
              <a:t>4/13/2020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774005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p:txBody>
          <a:bodyPr/>
          <a:lstStyle/>
          <a:p>
            <a:fld id="{4509A250-FF31-4206-8172-F9D3106AACB1}" type="datetimeFigureOut">
              <a:rPr lang="en-US" dirty="0"/>
              <a:t>4/13/2020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4051266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4/13/2020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247292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9796027F-7875-4030-9381-8BD8C4F21935}" type="datetimeFigureOut">
              <a:rPr lang="en-US" dirty="0"/>
              <a:t>4/13/2020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4290032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9796027F-7875-4030-9381-8BD8C4F21935}" type="datetimeFigureOut">
              <a:rPr lang="en-US" dirty="0"/>
              <a:t>4/13/2020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603205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Date Placeholder 2"/>
          <p:cNvSpPr>
            <a:spLocks noGrp="1"/>
          </p:cNvSpPr>
          <p:nvPr>
            <p:ph type="dt" sz="half" idx="10"/>
          </p:nvPr>
        </p:nvSpPr>
        <p:spPr/>
        <p:txBody>
          <a:bodyPr/>
          <a:lstStyle/>
          <a:p>
            <a:fld id="{4509A250-FF31-4206-8172-F9D3106AACB1}" type="datetimeFigureOut">
              <a:rPr lang="en-US" dirty="0"/>
              <a:t>4/13/2020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529938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4/13/2020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368877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dirty="0"/>
              <a:t>Click to edit Master title style</a:t>
            </a:r>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4/13/2020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74611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dirty="0"/>
              <a:t>Click to edit Master title style</a:t>
            </a:r>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4/13/2020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70791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4/13/2020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extLst>
      <p:ext uri="{BB962C8B-B14F-4D97-AF65-F5344CB8AC3E}">
        <p14:creationId xmlns:p14="http://schemas.microsoft.com/office/powerpoint/2010/main" val="1612710153"/>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about:blank"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cs typeface="Calibri Light"/>
              </a:rPr>
              <a:t>Math Free Choice</a:t>
            </a:r>
            <a:endParaRPr lang="en-US" dirty="0"/>
          </a:p>
        </p:txBody>
      </p:sp>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9">
            <a:extLst>
              <a:ext uri="{FF2B5EF4-FFF2-40B4-BE49-F238E27FC236}">
                <a16:creationId xmlns:a16="http://schemas.microsoft.com/office/drawing/2014/main" id="{ABE6F9A3-300E-47F5-B41C-C8C5E758D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E2B2D9-DC39-412F-8D54-11CDDA8D4E5D}"/>
              </a:ext>
            </a:extLst>
          </p:cNvPr>
          <p:cNvSpPr>
            <a:spLocks noGrp="1"/>
          </p:cNvSpPr>
          <p:nvPr>
            <p:ph type="title"/>
          </p:nvPr>
        </p:nvSpPr>
        <p:spPr>
          <a:xfrm>
            <a:off x="648929" y="1063417"/>
            <a:ext cx="3505495" cy="4675396"/>
          </a:xfrm>
        </p:spPr>
        <p:txBody>
          <a:bodyPr anchor="ctr">
            <a:normAutofit/>
          </a:bodyPr>
          <a:lstStyle/>
          <a:p>
            <a:pPr algn="ctr"/>
            <a:r>
              <a:rPr lang="en-US" b="1" cap="all" dirty="0">
                <a:solidFill>
                  <a:srgbClr val="00B0F0"/>
                </a:solidFill>
                <a:ea typeface="+mj-lt"/>
                <a:cs typeface="+mj-lt"/>
              </a:rPr>
              <a:t>Goal:</a:t>
            </a:r>
            <a:r>
              <a:rPr lang="en-US" b="1" cap="all" dirty="0">
                <a:solidFill>
                  <a:srgbClr val="F2F2F2"/>
                </a:solidFill>
                <a:ea typeface="+mj-lt"/>
                <a:cs typeface="+mj-lt"/>
              </a:rPr>
              <a:t> </a:t>
            </a:r>
            <a:r>
              <a:rPr lang="en-US" cap="all" dirty="0">
                <a:solidFill>
                  <a:srgbClr val="F2F2F2"/>
                </a:solidFill>
                <a:ea typeface="+mj-lt"/>
                <a:cs typeface="+mj-lt"/>
              </a:rPr>
              <a:t>Have some Math fun! </a:t>
            </a:r>
            <a:endParaRPr lang="en-US" dirty="0">
              <a:solidFill>
                <a:srgbClr val="F2F2F2"/>
              </a:solidFill>
            </a:endParaRPr>
          </a:p>
        </p:txBody>
      </p:sp>
      <p:sp>
        <p:nvSpPr>
          <p:cNvPr id="7" name="Rectangle 11">
            <a:extLst>
              <a:ext uri="{FF2B5EF4-FFF2-40B4-BE49-F238E27FC236}">
                <a16:creationId xmlns:a16="http://schemas.microsoft.com/office/drawing/2014/main" id="{61B4701B-39FE-43B8-86AA-D6B8789C22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9">
            <a:extLst>
              <a:ext uri="{FF2B5EF4-FFF2-40B4-BE49-F238E27FC236}">
                <a16:creationId xmlns:a16="http://schemas.microsoft.com/office/drawing/2014/main" id="{E9A7EF13-49FA-4355-971A-34B065F35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484632"/>
            <a:ext cx="6584098" cy="5739187"/>
          </a:xfrm>
          <a:prstGeom prst="roundRect">
            <a:avLst>
              <a:gd name="adj" fmla="val 0"/>
            </a:avLst>
          </a:prstGeom>
          <a:ln w="12700" cap="sq">
            <a:solidFill>
              <a:schemeClr val="bg1">
                <a:lumMod val="75000"/>
              </a:schemeClr>
            </a:solidFill>
            <a:miter lim="800000"/>
          </a:ln>
          <a:effectLst>
            <a:outerShdw blurRad="63500" dist="25400" dir="5400000" algn="tl" rotWithShape="0">
              <a:srgbClr val="000000">
                <a:alpha val="3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15">
            <a:extLst>
              <a:ext uri="{FF2B5EF4-FFF2-40B4-BE49-F238E27FC236}">
                <a16:creationId xmlns:a16="http://schemas.microsoft.com/office/drawing/2014/main" id="{92CF3C3E-0F7B-4F0C-8EBD-BDD38E9C66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11" name="Content Placeholder 2">
            <a:extLst>
              <a:ext uri="{FF2B5EF4-FFF2-40B4-BE49-F238E27FC236}">
                <a16:creationId xmlns:a16="http://schemas.microsoft.com/office/drawing/2014/main" id="{217C5F72-27DB-4217-9FAB-861B51E6EC30}"/>
              </a:ext>
            </a:extLst>
          </p:cNvPr>
          <p:cNvGraphicFramePr>
            <a:graphicFrameLocks noGrp="1"/>
          </p:cNvGraphicFramePr>
          <p:nvPr>
            <p:ph idx="1"/>
            <p:extLst>
              <p:ext uri="{D42A27DB-BD31-4B8C-83A1-F6EECF244321}">
                <p14:modId xmlns:p14="http://schemas.microsoft.com/office/powerpoint/2010/main" val="54427106"/>
              </p:ext>
            </p:extLst>
          </p:nvPr>
        </p:nvGraphicFramePr>
        <p:xfrm>
          <a:off x="5608638" y="965200"/>
          <a:ext cx="5614987" cy="4773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4970241"/>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6E2536-EFB6-43C5-BD58-0D1C33321F7E}"/>
              </a:ext>
            </a:extLst>
          </p:cNvPr>
          <p:cNvSpPr>
            <a:spLocks noGrp="1"/>
          </p:cNvSpPr>
          <p:nvPr>
            <p:ph type="title"/>
          </p:nvPr>
        </p:nvSpPr>
        <p:spPr>
          <a:xfrm>
            <a:off x="189642" y="316115"/>
            <a:ext cx="7336409" cy="1622321"/>
          </a:xfrm>
        </p:spPr>
        <p:txBody>
          <a:bodyPr>
            <a:normAutofit/>
          </a:bodyPr>
          <a:lstStyle/>
          <a:p>
            <a:r>
              <a:rPr lang="en-US" b="1" cap="all" dirty="0">
                <a:solidFill>
                  <a:srgbClr val="FF0000"/>
                </a:solidFill>
                <a:ea typeface="+mj-lt"/>
                <a:cs typeface="+mj-lt"/>
              </a:rPr>
              <a:t>Option 1:</a:t>
            </a:r>
            <a:r>
              <a:rPr lang="en-US" cap="all" dirty="0">
                <a:solidFill>
                  <a:srgbClr val="EBEBEB"/>
                </a:solidFill>
                <a:ea typeface="+mj-lt"/>
                <a:cs typeface="+mj-lt"/>
              </a:rPr>
              <a:t> </a:t>
            </a:r>
            <a:r>
              <a:rPr lang="en-US" b="1" cap="all" dirty="0">
                <a:solidFill>
                  <a:schemeClr val="bg1"/>
                </a:solidFill>
                <a:ea typeface="+mj-lt"/>
                <a:cs typeface="+mj-lt"/>
              </a:rPr>
              <a:t>Fraction War</a:t>
            </a:r>
            <a:endParaRPr lang="en-US" b="1" dirty="0">
              <a:solidFill>
                <a:schemeClr val="bg1"/>
              </a:solidFill>
            </a:endParaRPr>
          </a:p>
        </p:txBody>
      </p:sp>
      <p:sp>
        <p:nvSpPr>
          <p:cNvPr id="3" name="Content Placeholder 2">
            <a:extLst>
              <a:ext uri="{FF2B5EF4-FFF2-40B4-BE49-F238E27FC236}">
                <a16:creationId xmlns:a16="http://schemas.microsoft.com/office/drawing/2014/main" id="{FB199760-7564-4CA1-A638-8B096EB2806A}"/>
              </a:ext>
            </a:extLst>
          </p:cNvPr>
          <p:cNvSpPr>
            <a:spLocks noGrp="1"/>
          </p:cNvSpPr>
          <p:nvPr>
            <p:ph idx="1"/>
          </p:nvPr>
        </p:nvSpPr>
        <p:spPr>
          <a:xfrm>
            <a:off x="523670" y="1488510"/>
            <a:ext cx="6313449" cy="4735309"/>
          </a:xfrm>
        </p:spPr>
        <p:txBody>
          <a:bodyPr vert="horz" lIns="91440" tIns="45720" rIns="91440" bIns="45720" rtlCol="0" anchor="t">
            <a:noAutofit/>
          </a:bodyPr>
          <a:lstStyle/>
          <a:p>
            <a:pPr>
              <a:lnSpc>
                <a:spcPct val="90000"/>
              </a:lnSpc>
            </a:pPr>
            <a:r>
              <a:rPr lang="en-US" dirty="0">
                <a:solidFill>
                  <a:srgbClr val="FFFFFF"/>
                </a:solidFill>
                <a:ea typeface="+mn-lt"/>
                <a:cs typeface="+mn-lt"/>
              </a:rPr>
              <a:t>You can use playing cards or click the link on the below to print fraction cards of your own. </a:t>
            </a:r>
            <a:endParaRPr lang="en-US">
              <a:solidFill>
                <a:srgbClr val="FFFFFF"/>
              </a:solidFill>
              <a:cs typeface="Calibri" panose="020F0502020204030204"/>
            </a:endParaRPr>
          </a:p>
          <a:p>
            <a:pPr>
              <a:lnSpc>
                <a:spcPct val="90000"/>
              </a:lnSpc>
            </a:pPr>
            <a:r>
              <a:rPr lang="en-US" dirty="0">
                <a:solidFill>
                  <a:srgbClr val="FFFFFF"/>
                </a:solidFill>
                <a:ea typeface="+mn-lt"/>
                <a:cs typeface="+mn-lt"/>
                <a:hlinkClick r:id="rId3"/>
              </a:rPr>
              <a:t>https://s18670.pcdn.co/wp-content/uploads/2016/10/fractionwar.pdf?sfvrsn=0</a:t>
            </a:r>
            <a:endParaRPr lang="en-US">
              <a:solidFill>
                <a:srgbClr val="FFFFFF"/>
              </a:solidFill>
            </a:endParaRPr>
          </a:p>
          <a:p>
            <a:pPr>
              <a:lnSpc>
                <a:spcPct val="90000"/>
              </a:lnSpc>
            </a:pPr>
            <a:r>
              <a:rPr lang="en-US" dirty="0">
                <a:solidFill>
                  <a:srgbClr val="FFFFFF"/>
                </a:solidFill>
                <a:ea typeface="+mn-lt"/>
                <a:cs typeface="+mn-lt"/>
              </a:rPr>
              <a:t>Set it up as shown in the picture. Multiply your fractions like normal. To keep it simple, you can have the smaller card value as the numerator.</a:t>
            </a:r>
            <a:endParaRPr lang="en-US">
              <a:solidFill>
                <a:srgbClr val="FFFFFF"/>
              </a:solidFill>
            </a:endParaRPr>
          </a:p>
          <a:p>
            <a:pPr>
              <a:lnSpc>
                <a:spcPct val="90000"/>
              </a:lnSpc>
            </a:pPr>
            <a:r>
              <a:rPr lang="en-US" dirty="0">
                <a:solidFill>
                  <a:srgbClr val="FFFFFF"/>
                </a:solidFill>
                <a:ea typeface="+mn-lt"/>
                <a:cs typeface="+mn-lt"/>
              </a:rPr>
              <a:t>Whoever gets the highest value as an answer wins all the cards.</a:t>
            </a:r>
            <a:endParaRPr lang="en-US">
              <a:solidFill>
                <a:srgbClr val="FFFFFF"/>
              </a:solidFill>
            </a:endParaRPr>
          </a:p>
          <a:p>
            <a:pPr>
              <a:lnSpc>
                <a:spcPct val="90000"/>
              </a:lnSpc>
            </a:pPr>
            <a:r>
              <a:rPr lang="en-US" dirty="0">
                <a:solidFill>
                  <a:srgbClr val="FFFFFF"/>
                </a:solidFill>
                <a:ea typeface="+mn-lt"/>
                <a:cs typeface="+mn-lt"/>
              </a:rPr>
              <a:t>Who is going to win the most cards? </a:t>
            </a:r>
            <a:endParaRPr lang="en-US">
              <a:solidFill>
                <a:srgbClr val="FFFFFF"/>
              </a:solidFill>
            </a:endParaRPr>
          </a:p>
          <a:p>
            <a:pPr>
              <a:lnSpc>
                <a:spcPct val="90000"/>
              </a:lnSpc>
            </a:pPr>
            <a:r>
              <a:rPr lang="en-US" dirty="0">
                <a:solidFill>
                  <a:srgbClr val="EBEBEB"/>
                </a:solidFill>
                <a:ea typeface="+mj-lt"/>
                <a:cs typeface="+mj-lt"/>
              </a:rPr>
              <a:t>Tell us you did "Option 1" and your results on our Math Teams page so we can give you a thumbs up!</a:t>
            </a:r>
          </a:p>
          <a:p>
            <a:pPr>
              <a:lnSpc>
                <a:spcPct val="90000"/>
              </a:lnSpc>
            </a:pPr>
            <a:endParaRPr lang="en-US" sz="1700">
              <a:solidFill>
                <a:srgbClr val="FFFFFF"/>
              </a:solidFill>
              <a:cs typeface="Calibri"/>
            </a:endParaRPr>
          </a:p>
        </p:txBody>
      </p:sp>
      <p:sp>
        <p:nvSpPr>
          <p:cNvPr id="11"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4" name="Picture 4" descr="A picture containing table, wooden&#10;&#10;Description generated with very high confidence">
            <a:extLst>
              <a:ext uri="{FF2B5EF4-FFF2-40B4-BE49-F238E27FC236}">
                <a16:creationId xmlns:a16="http://schemas.microsoft.com/office/drawing/2014/main" id="{760D7CA6-5FD4-448A-BBF4-46AF716392B2}"/>
              </a:ext>
            </a:extLst>
          </p:cNvPr>
          <p:cNvPicPr>
            <a:picLocks noChangeAspect="1"/>
          </p:cNvPicPr>
          <p:nvPr/>
        </p:nvPicPr>
        <p:blipFill rotWithShape="1">
          <a:blip r:embed="rId4"/>
          <a:srcRect l="13212" r="26855"/>
          <a:stretch/>
        </p:blipFill>
        <p:spPr>
          <a:xfrm>
            <a:off x="7229175" y="1"/>
            <a:ext cx="4963245"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p:spPr>
      </p:pic>
    </p:spTree>
    <p:extLst>
      <p:ext uri="{BB962C8B-B14F-4D97-AF65-F5344CB8AC3E}">
        <p14:creationId xmlns:p14="http://schemas.microsoft.com/office/powerpoint/2010/main" val="142187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17403-EA1D-413C-9A44-0B28BB2880C0}"/>
              </a:ext>
            </a:extLst>
          </p:cNvPr>
          <p:cNvSpPr>
            <a:spLocks noGrp="1"/>
          </p:cNvSpPr>
          <p:nvPr>
            <p:ph type="title"/>
          </p:nvPr>
        </p:nvSpPr>
        <p:spPr>
          <a:xfrm>
            <a:off x="322523" y="233512"/>
            <a:ext cx="4677059" cy="1390092"/>
          </a:xfrm>
        </p:spPr>
        <p:txBody>
          <a:bodyPr>
            <a:normAutofit fontScale="90000"/>
          </a:bodyPr>
          <a:lstStyle/>
          <a:p>
            <a:r>
              <a:rPr lang="en-US" b="1" dirty="0">
                <a:solidFill>
                  <a:srgbClr val="FF0000"/>
                </a:solidFill>
              </a:rPr>
              <a:t>Option 2:</a:t>
            </a:r>
            <a:r>
              <a:rPr lang="en-US" dirty="0"/>
              <a:t> Cranium Challenge</a:t>
            </a:r>
          </a:p>
        </p:txBody>
      </p:sp>
      <p:sp>
        <p:nvSpPr>
          <p:cNvPr id="11" name="Freeform: Shape 10">
            <a:extLst>
              <a:ext uri="{FF2B5EF4-FFF2-40B4-BE49-F238E27FC236}">
                <a16:creationId xmlns:a16="http://schemas.microsoft.com/office/drawing/2014/main" id="{7DAA46B9-B7E8-4487-B28E-C63A6EB7AA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270819" y="-63600"/>
            <a:ext cx="6858001" cy="6985200"/>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7191 h 6985200"/>
              <a:gd name="connsiteX6" fmla="*/ 1 w 6858001"/>
              <a:gd name="connsiteY6" fmla="*/ 887191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7191"/>
                </a:lnTo>
                <a:lnTo>
                  <a:pt x="1" y="887191"/>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solidFill>
            <a:srgbClr val="FFFFFF"/>
          </a:solidFill>
          <a:ln>
            <a:noFill/>
          </a:ln>
        </p:spPr>
      </p:sp>
      <p:sp>
        <p:nvSpPr>
          <p:cNvPr id="13" name="Freeform 23">
            <a:extLst>
              <a:ext uri="{FF2B5EF4-FFF2-40B4-BE49-F238E27FC236}">
                <a16:creationId xmlns:a16="http://schemas.microsoft.com/office/drawing/2014/main" id="{C866818C-1E5F-475A-B310-3C06B555FB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4" name="Picture 4" descr="A screenshot of a cell phone&#10;&#10;Description generated with very high confidence">
            <a:extLst>
              <a:ext uri="{FF2B5EF4-FFF2-40B4-BE49-F238E27FC236}">
                <a16:creationId xmlns:a16="http://schemas.microsoft.com/office/drawing/2014/main" id="{A3712022-6906-4795-96BC-FCA42FBF2A3E}"/>
              </a:ext>
            </a:extLst>
          </p:cNvPr>
          <p:cNvPicPr>
            <a:picLocks noChangeAspect="1"/>
          </p:cNvPicPr>
          <p:nvPr/>
        </p:nvPicPr>
        <p:blipFill>
          <a:blip r:embed="rId3"/>
          <a:stretch>
            <a:fillRect/>
          </a:stretch>
        </p:blipFill>
        <p:spPr>
          <a:xfrm>
            <a:off x="6094410" y="933529"/>
            <a:ext cx="5449471" cy="2111669"/>
          </a:xfrm>
          <a:prstGeom prst="rect">
            <a:avLst/>
          </a:prstGeom>
          <a:effectLst/>
        </p:spPr>
      </p:pic>
      <p:sp>
        <p:nvSpPr>
          <p:cNvPr id="15" name="Rectangle 14">
            <a:extLst>
              <a:ext uri="{FF2B5EF4-FFF2-40B4-BE49-F238E27FC236}">
                <a16:creationId xmlns:a16="http://schemas.microsoft.com/office/drawing/2014/main" id="{D12AFDE8-E1ED-4A49-B8B3-4953F4B8A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79F2D5D4-1DAD-47A6-A522-A368899CECEA}"/>
              </a:ext>
            </a:extLst>
          </p:cNvPr>
          <p:cNvSpPr>
            <a:spLocks noGrp="1"/>
          </p:cNvSpPr>
          <p:nvPr>
            <p:ph idx="1"/>
          </p:nvPr>
        </p:nvSpPr>
        <p:spPr>
          <a:xfrm>
            <a:off x="499976" y="1854589"/>
            <a:ext cx="4165146" cy="4195481"/>
          </a:xfrm>
        </p:spPr>
        <p:txBody>
          <a:bodyPr vert="horz" lIns="91440" tIns="45720" rIns="91440" bIns="45720" rtlCol="0" anchor="t">
            <a:noAutofit/>
          </a:bodyPr>
          <a:lstStyle/>
          <a:p>
            <a:pPr>
              <a:lnSpc>
                <a:spcPct val="90000"/>
              </a:lnSpc>
            </a:pPr>
            <a:r>
              <a:rPr lang="en-US" dirty="0">
                <a:ea typeface="+mn-lt"/>
                <a:cs typeface="+mn-lt"/>
              </a:rPr>
              <a:t>Copy and paste this link into your address bar on Google. </a:t>
            </a:r>
            <a:r>
              <a:rPr lang="en-US" dirty="0">
                <a:ea typeface="+mn-lt"/>
                <a:cs typeface="+mn-lt"/>
                <a:hlinkClick r:id="rId4"/>
              </a:rPr>
              <a:t>www.mathplayground.com</a:t>
            </a:r>
            <a:endParaRPr lang="en-US">
              <a:cs typeface="Calibri" panose="020F0502020204030204"/>
            </a:endParaRPr>
          </a:p>
          <a:p>
            <a:pPr>
              <a:lnSpc>
                <a:spcPct val="90000"/>
              </a:lnSpc>
            </a:pPr>
            <a:r>
              <a:rPr lang="en-US" dirty="0">
                <a:ea typeface="+mn-lt"/>
                <a:cs typeface="+mn-lt"/>
              </a:rPr>
              <a:t>Go to the bottom of the page and click on Fraction Games.</a:t>
            </a:r>
            <a:endParaRPr lang="en-US"/>
          </a:p>
          <a:p>
            <a:pPr>
              <a:lnSpc>
                <a:spcPct val="90000"/>
              </a:lnSpc>
            </a:pPr>
            <a:r>
              <a:rPr lang="en-US" dirty="0">
                <a:ea typeface="+mn-lt"/>
                <a:cs typeface="+mn-lt"/>
              </a:rPr>
              <a:t>Go down to “Cranium Challenges” and click on “Multiply Fractions”.</a:t>
            </a:r>
            <a:endParaRPr lang="en-US"/>
          </a:p>
          <a:p>
            <a:pPr>
              <a:lnSpc>
                <a:spcPct val="90000"/>
              </a:lnSpc>
            </a:pPr>
            <a:r>
              <a:rPr lang="en-US" dirty="0">
                <a:ea typeface="+mn-lt"/>
                <a:cs typeface="+mn-lt"/>
              </a:rPr>
              <a:t>Play the game. What place did you take?</a:t>
            </a:r>
            <a:endParaRPr lang="en-US"/>
          </a:p>
          <a:p>
            <a:pPr>
              <a:lnSpc>
                <a:spcPct val="90000"/>
              </a:lnSpc>
            </a:pPr>
            <a:r>
              <a:rPr lang="en-US" dirty="0">
                <a:solidFill>
                  <a:srgbClr val="EBEBEB"/>
                </a:solidFill>
                <a:ea typeface="+mj-lt"/>
                <a:cs typeface="+mj-lt"/>
              </a:rPr>
              <a:t>Tell us you did "Option 2" and your results on our Math Teams page so we can give you a thumbs up!</a:t>
            </a:r>
          </a:p>
          <a:p>
            <a:pPr>
              <a:lnSpc>
                <a:spcPct val="90000"/>
              </a:lnSpc>
            </a:pPr>
            <a:endParaRPr lang="en-US" sz="1400">
              <a:cs typeface="Calibri"/>
            </a:endParaRPr>
          </a:p>
        </p:txBody>
      </p:sp>
      <p:pic>
        <p:nvPicPr>
          <p:cNvPr id="6" name="Picture 6" descr="A picture containing screenshot, different, many&#10;&#10;Description generated with very high confidence">
            <a:extLst>
              <a:ext uri="{FF2B5EF4-FFF2-40B4-BE49-F238E27FC236}">
                <a16:creationId xmlns:a16="http://schemas.microsoft.com/office/drawing/2014/main" id="{495D49EC-AF87-46AD-9CA7-B973907655CA}"/>
              </a:ext>
            </a:extLst>
          </p:cNvPr>
          <p:cNvPicPr>
            <a:picLocks noChangeAspect="1"/>
          </p:cNvPicPr>
          <p:nvPr/>
        </p:nvPicPr>
        <p:blipFill>
          <a:blip r:embed="rId5"/>
          <a:stretch>
            <a:fillRect/>
          </a:stretch>
        </p:blipFill>
        <p:spPr>
          <a:xfrm>
            <a:off x="6841364" y="3526971"/>
            <a:ext cx="3955562" cy="2721427"/>
          </a:xfrm>
          <a:prstGeom prst="rect">
            <a:avLst/>
          </a:prstGeom>
          <a:effectLst/>
        </p:spPr>
      </p:pic>
    </p:spTree>
    <p:extLst>
      <p:ext uri="{BB962C8B-B14F-4D97-AF65-F5344CB8AC3E}">
        <p14:creationId xmlns:p14="http://schemas.microsoft.com/office/powerpoint/2010/main" val="1920213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8FFE0-DBAF-4B6C-B1C7-63E836CB1981}"/>
              </a:ext>
            </a:extLst>
          </p:cNvPr>
          <p:cNvSpPr>
            <a:spLocks noGrp="1"/>
          </p:cNvSpPr>
          <p:nvPr>
            <p:ph type="title"/>
          </p:nvPr>
        </p:nvSpPr>
        <p:spPr>
          <a:xfrm>
            <a:off x="648930" y="629266"/>
            <a:ext cx="9252154" cy="1223983"/>
          </a:xfrm>
        </p:spPr>
        <p:txBody>
          <a:bodyPr>
            <a:normAutofit/>
          </a:bodyPr>
          <a:lstStyle/>
          <a:p>
            <a:r>
              <a:rPr lang="en-US" b="1" dirty="0">
                <a:solidFill>
                  <a:srgbClr val="FFFF00"/>
                </a:solidFill>
              </a:rPr>
              <a:t>Option 3:</a:t>
            </a:r>
            <a:r>
              <a:rPr lang="en-US" dirty="0">
                <a:solidFill>
                  <a:srgbClr val="FFFF00"/>
                </a:solidFill>
              </a:rPr>
              <a:t> </a:t>
            </a:r>
            <a:r>
              <a:rPr lang="en-US">
                <a:solidFill>
                  <a:schemeClr val="accent6">
                    <a:lumMod val="40000"/>
                    <a:lumOff val="60000"/>
                  </a:schemeClr>
                </a:solidFill>
              </a:rPr>
              <a:t>Fraction Hundredaire</a:t>
            </a:r>
            <a:r>
              <a:rPr lang="en-US">
                <a:solidFill>
                  <a:srgbClr val="00B0F0"/>
                </a:solidFill>
              </a:rPr>
              <a:t> </a:t>
            </a:r>
            <a:endParaRPr lang="en-US" dirty="0">
              <a:solidFill>
                <a:srgbClr val="00B0F0"/>
              </a:solidFill>
            </a:endParaRPr>
          </a:p>
        </p:txBody>
      </p:sp>
      <p:sp>
        <p:nvSpPr>
          <p:cNvPr id="3" name="Content Placeholder 2">
            <a:extLst>
              <a:ext uri="{FF2B5EF4-FFF2-40B4-BE49-F238E27FC236}">
                <a16:creationId xmlns:a16="http://schemas.microsoft.com/office/drawing/2014/main" id="{521F7F20-8D85-4B40-82A4-BA79A8F335B1}"/>
              </a:ext>
            </a:extLst>
          </p:cNvPr>
          <p:cNvSpPr>
            <a:spLocks noGrp="1"/>
          </p:cNvSpPr>
          <p:nvPr>
            <p:ph idx="1"/>
          </p:nvPr>
        </p:nvSpPr>
        <p:spPr>
          <a:xfrm>
            <a:off x="383065" y="1572050"/>
            <a:ext cx="5277860" cy="4676349"/>
          </a:xfrm>
        </p:spPr>
        <p:txBody>
          <a:bodyPr vert="horz" lIns="91440" tIns="45720" rIns="91440" bIns="45720" rtlCol="0" anchor="t">
            <a:noAutofit/>
          </a:bodyPr>
          <a:lstStyle/>
          <a:p>
            <a:pPr>
              <a:lnSpc>
                <a:spcPct val="90000"/>
              </a:lnSpc>
            </a:pPr>
            <a:r>
              <a:rPr lang="en-US" sz="2400" dirty="0">
                <a:ea typeface="+mj-lt"/>
                <a:cs typeface="+mj-lt"/>
              </a:rPr>
              <a:t>Click on the link below to play the game. </a:t>
            </a:r>
            <a:endParaRPr lang="en-US" sz="2400"/>
          </a:p>
          <a:p>
            <a:pPr>
              <a:lnSpc>
                <a:spcPct val="90000"/>
              </a:lnSpc>
            </a:pPr>
            <a:r>
              <a:rPr lang="en-US" sz="2400" dirty="0">
                <a:ea typeface="+mj-lt"/>
                <a:cs typeface="+mj-lt"/>
                <a:hlinkClick r:id="rId3"/>
              </a:rPr>
              <a:t>http://www.math-play.com/Multiplying-Fractions-Millionaire/Multiplying-Fractions-Millionaire-Game_html5.html</a:t>
            </a:r>
            <a:endParaRPr lang="en-US" sz="2400"/>
          </a:p>
          <a:p>
            <a:pPr>
              <a:lnSpc>
                <a:spcPct val="90000"/>
              </a:lnSpc>
            </a:pPr>
            <a:r>
              <a:rPr lang="en-US" sz="2400" dirty="0">
                <a:ea typeface="+mj-lt"/>
                <a:cs typeface="+mj-lt"/>
              </a:rPr>
              <a:t>How much money did you earn? </a:t>
            </a:r>
            <a:endParaRPr lang="en-US" sz="2400"/>
          </a:p>
          <a:p>
            <a:pPr>
              <a:lnSpc>
                <a:spcPct val="90000"/>
              </a:lnSpc>
            </a:pPr>
            <a:r>
              <a:rPr lang="en-US" sz="2400" dirty="0">
                <a:solidFill>
                  <a:srgbClr val="EBEBEB"/>
                </a:solidFill>
                <a:ea typeface="+mj-lt"/>
                <a:cs typeface="+mj-lt"/>
              </a:rPr>
              <a:t>Tell us you did "Option 3" and your results on our Math Teams page so we can give you a thumbs up</a:t>
            </a:r>
            <a:r>
              <a:rPr lang="en-US" sz="2400" dirty="0">
                <a:solidFill>
                  <a:srgbClr val="FFFFFF"/>
                </a:solidFill>
                <a:ea typeface="+mj-lt"/>
                <a:cs typeface="+mj-lt"/>
              </a:rPr>
              <a:t>!</a:t>
            </a:r>
            <a:endParaRPr lang="en-US" sz="2400" dirty="0"/>
          </a:p>
          <a:p>
            <a:pPr>
              <a:lnSpc>
                <a:spcPct val="90000"/>
              </a:lnSpc>
            </a:pPr>
            <a:endParaRPr lang="en-US"/>
          </a:p>
        </p:txBody>
      </p:sp>
      <p:pic>
        <p:nvPicPr>
          <p:cNvPr id="4" name="Picture 4" descr="A picture containing device&#10;&#10;Description generated with very high confidence">
            <a:extLst>
              <a:ext uri="{FF2B5EF4-FFF2-40B4-BE49-F238E27FC236}">
                <a16:creationId xmlns:a16="http://schemas.microsoft.com/office/drawing/2014/main" id="{2EB05A84-6DB1-41DC-8DD9-2DF286921407}"/>
              </a:ext>
            </a:extLst>
          </p:cNvPr>
          <p:cNvPicPr>
            <a:picLocks noChangeAspect="1"/>
          </p:cNvPicPr>
          <p:nvPr/>
        </p:nvPicPr>
        <p:blipFill>
          <a:blip r:embed="rId4"/>
          <a:stretch>
            <a:fillRect/>
          </a:stretch>
        </p:blipFill>
        <p:spPr>
          <a:xfrm>
            <a:off x="6363313" y="2197280"/>
            <a:ext cx="5451627" cy="3133612"/>
          </a:xfrm>
          <a:prstGeom prst="rect">
            <a:avLst/>
          </a:prstGeom>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38272767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4AAD3FD-83A5-4B89-9F8F-01B887086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849579-AF7D-439D-8F76-91EFC6ABD9FD}"/>
              </a:ext>
            </a:extLst>
          </p:cNvPr>
          <p:cNvSpPr>
            <a:spLocks noGrp="1"/>
          </p:cNvSpPr>
          <p:nvPr>
            <p:ph type="title"/>
          </p:nvPr>
        </p:nvSpPr>
        <p:spPr>
          <a:xfrm>
            <a:off x="648931" y="629266"/>
            <a:ext cx="4166510" cy="1622321"/>
          </a:xfrm>
        </p:spPr>
        <p:txBody>
          <a:bodyPr>
            <a:normAutofit/>
          </a:bodyPr>
          <a:lstStyle/>
          <a:p>
            <a:pPr>
              <a:lnSpc>
                <a:spcPct val="90000"/>
              </a:lnSpc>
            </a:pPr>
            <a:r>
              <a:rPr lang="en-US" sz="3600" b="1" dirty="0">
                <a:solidFill>
                  <a:srgbClr val="00B0F0"/>
                </a:solidFill>
              </a:rPr>
              <a:t>Option 4:</a:t>
            </a:r>
            <a:r>
              <a:rPr lang="en-US" sz="3600" dirty="0">
                <a:solidFill>
                  <a:srgbClr val="EBEBEB"/>
                </a:solidFill>
              </a:rPr>
              <a:t> </a:t>
            </a:r>
            <a:r>
              <a:rPr lang="en-US" sz="3600" dirty="0">
                <a:solidFill>
                  <a:schemeClr val="bg1"/>
                </a:solidFill>
              </a:rPr>
              <a:t>Multiply Fractions Game</a:t>
            </a:r>
          </a:p>
        </p:txBody>
      </p:sp>
      <p:sp>
        <p:nvSpPr>
          <p:cNvPr id="11"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13" name="Freeform: Shape 12">
            <a:extLst>
              <a:ext uri="{FF2B5EF4-FFF2-40B4-BE49-F238E27FC236}">
                <a16:creationId xmlns:a16="http://schemas.microsoft.com/office/drawing/2014/main" id="{70151CB7-E7DE-4917-B831-01DF9CE01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270819" y="-63600"/>
            <a:ext cx="6858001" cy="6985200"/>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pic>
        <p:nvPicPr>
          <p:cNvPr id="4" name="Picture 4" descr="A screenshot of a cell phone&#10;&#10;Description generated with very high confidence">
            <a:extLst>
              <a:ext uri="{FF2B5EF4-FFF2-40B4-BE49-F238E27FC236}">
                <a16:creationId xmlns:a16="http://schemas.microsoft.com/office/drawing/2014/main" id="{79A448F7-1919-4ADC-9185-EE97830FD584}"/>
              </a:ext>
            </a:extLst>
          </p:cNvPr>
          <p:cNvPicPr>
            <a:picLocks noChangeAspect="1"/>
          </p:cNvPicPr>
          <p:nvPr/>
        </p:nvPicPr>
        <p:blipFill>
          <a:blip r:embed="rId2"/>
          <a:stretch>
            <a:fillRect/>
          </a:stretch>
        </p:blipFill>
        <p:spPr>
          <a:xfrm>
            <a:off x="6093992" y="1937092"/>
            <a:ext cx="5449889" cy="2983813"/>
          </a:xfrm>
          <a:prstGeom prst="rect">
            <a:avLst/>
          </a:prstGeom>
          <a:effectLst/>
        </p:spPr>
      </p:pic>
      <p:sp>
        <p:nvSpPr>
          <p:cNvPr id="15" name="Rectangle 14">
            <a:extLst>
              <a:ext uri="{FF2B5EF4-FFF2-40B4-BE49-F238E27FC236}">
                <a16:creationId xmlns:a16="http://schemas.microsoft.com/office/drawing/2014/main" id="{A92A1116-1C84-41DF-B803-1F7B0883E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A67F8504-EC31-4B14-B376-5235399629C3}"/>
              </a:ext>
            </a:extLst>
          </p:cNvPr>
          <p:cNvSpPr>
            <a:spLocks noGrp="1"/>
          </p:cNvSpPr>
          <p:nvPr>
            <p:ph idx="1"/>
          </p:nvPr>
        </p:nvSpPr>
        <p:spPr>
          <a:xfrm>
            <a:off x="648931" y="2438400"/>
            <a:ext cx="4166509" cy="3785419"/>
          </a:xfrm>
        </p:spPr>
        <p:txBody>
          <a:bodyPr vert="horz" lIns="91440" tIns="45720" rIns="91440" bIns="45720" rtlCol="0" anchor="t">
            <a:normAutofit/>
          </a:bodyPr>
          <a:lstStyle/>
          <a:p>
            <a:r>
              <a:rPr lang="en-US" dirty="0">
                <a:solidFill>
                  <a:srgbClr val="EBEBEB"/>
                </a:solidFill>
                <a:ea typeface="+mj-lt"/>
                <a:cs typeface="+mj-lt"/>
              </a:rPr>
              <a:t>Click on the link below to play a game of multiplying fractions.</a:t>
            </a:r>
          </a:p>
          <a:p>
            <a:r>
              <a:rPr lang="en-US" dirty="0">
                <a:solidFill>
                  <a:srgbClr val="EBEBEB"/>
                </a:solidFill>
                <a:ea typeface="+mj-lt"/>
                <a:cs typeface="+mj-lt"/>
                <a:hlinkClick r:id="rId3"/>
              </a:rPr>
              <a:t>https://www.mathgames.com/skill/5.84-multiply-fractions</a:t>
            </a:r>
          </a:p>
          <a:p>
            <a:r>
              <a:rPr lang="en-US" dirty="0">
                <a:solidFill>
                  <a:srgbClr val="EBEBEB"/>
                </a:solidFill>
              </a:rPr>
              <a:t>How did you do?</a:t>
            </a:r>
          </a:p>
          <a:p>
            <a:r>
              <a:rPr lang="en-US" dirty="0">
                <a:solidFill>
                  <a:srgbClr val="EBEBEB"/>
                </a:solidFill>
              </a:rPr>
              <a:t>Tell us you did "Option 4" and your results on our Math Teams page so we can give you a thumbs up!</a:t>
            </a:r>
          </a:p>
          <a:p>
            <a:endParaRPr lang="en-US">
              <a:solidFill>
                <a:srgbClr val="EBEBEB"/>
              </a:solidFill>
            </a:endParaRPr>
          </a:p>
        </p:txBody>
      </p:sp>
    </p:spTree>
    <p:extLst>
      <p:ext uri="{BB962C8B-B14F-4D97-AF65-F5344CB8AC3E}">
        <p14:creationId xmlns:p14="http://schemas.microsoft.com/office/powerpoint/2010/main" val="2360133703"/>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E4E366E-272A-409E-840F-9A6A64A9E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721560C-E4AB-4287-A29C-3F6916794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3" name="Freeform 7">
            <a:extLst>
              <a:ext uri="{FF2B5EF4-FFF2-40B4-BE49-F238E27FC236}">
                <a16:creationId xmlns:a16="http://schemas.microsoft.com/office/drawing/2014/main" id="{DF6CFF07-D953-4F9C-9A0E-E0A6AACB61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650B2DA-AE8E-4E7D-A196-E9F07AE1CA74}"/>
              </a:ext>
            </a:extLst>
          </p:cNvPr>
          <p:cNvSpPr>
            <a:spLocks noGrp="1"/>
          </p:cNvSpPr>
          <p:nvPr>
            <p:ph type="title"/>
          </p:nvPr>
        </p:nvSpPr>
        <p:spPr>
          <a:xfrm>
            <a:off x="648930" y="629267"/>
            <a:ext cx="9252154" cy="1016654"/>
          </a:xfrm>
        </p:spPr>
        <p:txBody>
          <a:bodyPr>
            <a:normAutofit/>
          </a:bodyPr>
          <a:lstStyle/>
          <a:p>
            <a:r>
              <a:rPr lang="en-US" b="1" dirty="0">
                <a:solidFill>
                  <a:schemeClr val="bg1"/>
                </a:solidFill>
              </a:rPr>
              <a:t>Option 5:</a:t>
            </a:r>
            <a:r>
              <a:rPr lang="en-US" dirty="0">
                <a:solidFill>
                  <a:schemeClr val="bg1"/>
                </a:solidFill>
              </a:rPr>
              <a:t> </a:t>
            </a:r>
            <a:r>
              <a:rPr lang="en-US" dirty="0">
                <a:solidFill>
                  <a:srgbClr val="00B0F0"/>
                </a:solidFill>
              </a:rPr>
              <a:t>Multiply Mixed Numbers</a:t>
            </a:r>
          </a:p>
        </p:txBody>
      </p:sp>
      <p:sp useBgFill="1">
        <p:nvSpPr>
          <p:cNvPr id="15" name="Freeform: Shape 14">
            <a:extLst>
              <a:ext uri="{FF2B5EF4-FFF2-40B4-BE49-F238E27FC236}">
                <a16:creationId xmlns:a16="http://schemas.microsoft.com/office/drawing/2014/main" id="{DAA4FEEE-0B5F-41BF-825D-60F9FB089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3" name="Content Placeholder 2">
            <a:extLst>
              <a:ext uri="{FF2B5EF4-FFF2-40B4-BE49-F238E27FC236}">
                <a16:creationId xmlns:a16="http://schemas.microsoft.com/office/drawing/2014/main" id="{ADB762B6-26DD-4580-AE64-BA5040467A7D}"/>
              </a:ext>
            </a:extLst>
          </p:cNvPr>
          <p:cNvSpPr>
            <a:spLocks noGrp="1"/>
          </p:cNvSpPr>
          <p:nvPr>
            <p:ph idx="1"/>
          </p:nvPr>
        </p:nvSpPr>
        <p:spPr>
          <a:xfrm>
            <a:off x="648931" y="2548281"/>
            <a:ext cx="4767702" cy="4170168"/>
          </a:xfrm>
        </p:spPr>
        <p:txBody>
          <a:bodyPr vert="horz" lIns="91440" tIns="45720" rIns="91440" bIns="45720" rtlCol="0" anchor="t">
            <a:normAutofit/>
          </a:bodyPr>
          <a:lstStyle/>
          <a:p>
            <a:r>
              <a:rPr lang="en-US" dirty="0">
                <a:ea typeface="+mj-lt"/>
                <a:cs typeface="+mj-lt"/>
              </a:rPr>
              <a:t>Click on the link below to play a game of multiplying fractions.</a:t>
            </a:r>
          </a:p>
          <a:p>
            <a:r>
              <a:rPr lang="en-US" dirty="0">
                <a:ea typeface="+mj-lt"/>
                <a:cs typeface="+mj-lt"/>
                <a:hlinkClick r:id="rId2"/>
              </a:rPr>
              <a:t>https://www.mathgames.com/skill/5.84-multiply-fractions</a:t>
            </a:r>
            <a:endParaRPr lang="en-US" dirty="0">
              <a:ea typeface="+mj-lt"/>
              <a:cs typeface="+mj-lt"/>
            </a:endParaRPr>
          </a:p>
          <a:p>
            <a:r>
              <a:rPr lang="en-US" dirty="0">
                <a:ea typeface="+mj-lt"/>
                <a:cs typeface="+mj-lt"/>
              </a:rPr>
              <a:t>How did you do?</a:t>
            </a:r>
          </a:p>
          <a:p>
            <a:r>
              <a:rPr lang="en-US" dirty="0">
                <a:ea typeface="+mj-lt"/>
                <a:cs typeface="+mj-lt"/>
              </a:rPr>
              <a:t>Tell us you did "Option 5" and your results on our Math Teams page so we can give you a thumbs up!</a:t>
            </a:r>
            <a:endParaRPr lang="en-US" dirty="0"/>
          </a:p>
          <a:p>
            <a:endParaRPr lang="en-US" dirty="0"/>
          </a:p>
          <a:p>
            <a:endParaRPr lang="en-US" dirty="0"/>
          </a:p>
        </p:txBody>
      </p:sp>
      <p:pic>
        <p:nvPicPr>
          <p:cNvPr id="4" name="Picture 4" descr="A screenshot of a cell phone&#10;&#10;Description generated with very high confidence">
            <a:extLst>
              <a:ext uri="{FF2B5EF4-FFF2-40B4-BE49-F238E27FC236}">
                <a16:creationId xmlns:a16="http://schemas.microsoft.com/office/drawing/2014/main" id="{9B5D38B9-C385-4851-B724-499A2516CA56}"/>
              </a:ext>
            </a:extLst>
          </p:cNvPr>
          <p:cNvPicPr>
            <a:picLocks noChangeAspect="1"/>
          </p:cNvPicPr>
          <p:nvPr/>
        </p:nvPicPr>
        <p:blipFill>
          <a:blip r:embed="rId3"/>
          <a:stretch>
            <a:fillRect/>
          </a:stretch>
        </p:blipFill>
        <p:spPr>
          <a:xfrm>
            <a:off x="6206738" y="2642335"/>
            <a:ext cx="5451627" cy="2889362"/>
          </a:xfrm>
          <a:prstGeom prst="rect">
            <a:avLst/>
          </a:prstGeom>
          <a:effectLst/>
        </p:spPr>
      </p:pic>
    </p:spTree>
    <p:extLst>
      <p:ext uri="{BB962C8B-B14F-4D97-AF65-F5344CB8AC3E}">
        <p14:creationId xmlns:p14="http://schemas.microsoft.com/office/powerpoint/2010/main" val="272402045"/>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B0BF4-8214-4C8E-80E0-0FCF5E240904}"/>
              </a:ext>
            </a:extLst>
          </p:cNvPr>
          <p:cNvSpPr>
            <a:spLocks noGrp="1"/>
          </p:cNvSpPr>
          <p:nvPr>
            <p:ph type="title"/>
          </p:nvPr>
        </p:nvSpPr>
        <p:spPr>
          <a:xfrm>
            <a:off x="648930" y="629266"/>
            <a:ext cx="9252154" cy="1223983"/>
          </a:xfrm>
        </p:spPr>
        <p:txBody>
          <a:bodyPr>
            <a:normAutofit/>
          </a:bodyPr>
          <a:lstStyle/>
          <a:p>
            <a:r>
              <a:rPr lang="en-US" b="1" dirty="0">
                <a:solidFill>
                  <a:srgbClr val="FF0000"/>
                </a:solidFill>
              </a:rPr>
              <a:t>Option 6: </a:t>
            </a:r>
            <a:r>
              <a:rPr lang="en-US" dirty="0"/>
              <a:t>Garbage (with cards)</a:t>
            </a:r>
          </a:p>
        </p:txBody>
      </p:sp>
      <p:sp>
        <p:nvSpPr>
          <p:cNvPr id="3" name="Content Placeholder 2">
            <a:extLst>
              <a:ext uri="{FF2B5EF4-FFF2-40B4-BE49-F238E27FC236}">
                <a16:creationId xmlns:a16="http://schemas.microsoft.com/office/drawing/2014/main" id="{4DC4CAAE-D2D2-4460-A21C-5F7A77D8E3FC}"/>
              </a:ext>
            </a:extLst>
          </p:cNvPr>
          <p:cNvSpPr>
            <a:spLocks noGrp="1"/>
          </p:cNvSpPr>
          <p:nvPr>
            <p:ph idx="1"/>
          </p:nvPr>
        </p:nvSpPr>
        <p:spPr>
          <a:xfrm>
            <a:off x="1103311" y="2052214"/>
            <a:ext cx="4338409" cy="4196185"/>
          </a:xfrm>
        </p:spPr>
        <p:txBody>
          <a:bodyPr>
            <a:normAutofit/>
          </a:bodyPr>
          <a:lstStyle/>
          <a:p>
            <a:r>
              <a:rPr lang="en-US" dirty="0"/>
              <a:t>Watch the tutorial video provided in the link below. </a:t>
            </a:r>
          </a:p>
          <a:p>
            <a:r>
              <a:rPr lang="en-US" dirty="0"/>
              <a:t>“How to Play Garbage” (Card Game) on YouTube</a:t>
            </a:r>
          </a:p>
          <a:p>
            <a:pPr lvl="1"/>
            <a:r>
              <a:rPr lang="en-US" dirty="0">
                <a:hlinkClick r:id="rId3"/>
              </a:rPr>
              <a:t>https://youtu.be/tKWvR-43Ukc</a:t>
            </a:r>
            <a:endParaRPr lang="en-US" dirty="0"/>
          </a:p>
          <a:p>
            <a:r>
              <a:rPr lang="en-US" dirty="0"/>
              <a:t>Who ended up winning? </a:t>
            </a:r>
          </a:p>
          <a:p>
            <a:r>
              <a:rPr lang="en-US" dirty="0">
                <a:ea typeface="+mj-lt"/>
                <a:cs typeface="+mj-lt"/>
              </a:rPr>
              <a:t>Tell us you did "Option 6" and your results on our Math Teams page so we can give you a thumbs up!</a:t>
            </a:r>
            <a:endParaRPr lang="en-US" dirty="0"/>
          </a:p>
          <a:p>
            <a:pPr marL="457200" lvl="1" indent="0">
              <a:buNone/>
            </a:pPr>
            <a:endParaRPr lang="en-US" dirty="0"/>
          </a:p>
        </p:txBody>
      </p:sp>
      <p:pic>
        <p:nvPicPr>
          <p:cNvPr id="4" name="Picture 3">
            <a:extLst>
              <a:ext uri="{FF2B5EF4-FFF2-40B4-BE49-F238E27FC236}">
                <a16:creationId xmlns:a16="http://schemas.microsoft.com/office/drawing/2014/main" id="{F9BF1E7E-9846-4578-8244-031A7E6B372F}"/>
              </a:ext>
            </a:extLst>
          </p:cNvPr>
          <p:cNvPicPr>
            <a:picLocks noChangeAspect="1"/>
          </p:cNvPicPr>
          <p:nvPr/>
        </p:nvPicPr>
        <p:blipFill>
          <a:blip r:embed="rId4"/>
          <a:stretch>
            <a:fillRect/>
          </a:stretch>
        </p:blipFill>
        <p:spPr>
          <a:xfrm>
            <a:off x="6091916" y="2337639"/>
            <a:ext cx="5451627" cy="3625332"/>
          </a:xfrm>
          <a:prstGeom prst="rect">
            <a:avLst/>
          </a:prstGeom>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21467327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1</TotalTime>
  <Words>281</Words>
  <Application>Microsoft Office PowerPoint</Application>
  <PresentationFormat>Widescreen</PresentationFormat>
  <Paragraphs>39</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Century Gothic</vt:lpstr>
      <vt:lpstr>Wingdings 3</vt:lpstr>
      <vt:lpstr>Ion</vt:lpstr>
      <vt:lpstr>Math Free Choice</vt:lpstr>
      <vt:lpstr>Goal: Have some Math fun! </vt:lpstr>
      <vt:lpstr>Option 1: Fraction War</vt:lpstr>
      <vt:lpstr>Option 2: Cranium Challenge</vt:lpstr>
      <vt:lpstr>Option 3: Fraction Hundredaire </vt:lpstr>
      <vt:lpstr>Option 4: Multiply Fractions Game</vt:lpstr>
      <vt:lpstr>Option 5: Multiply Mixed Numbers</vt:lpstr>
      <vt:lpstr>Option 6: Garbage (with cards)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Fraction Free Choice</dc:title>
  <dc:creator>Tara Boudreau</dc:creator>
  <cp:lastModifiedBy>Shari Stokoski</cp:lastModifiedBy>
  <cp:revision>2</cp:revision>
  <dcterms:created xsi:type="dcterms:W3CDTF">2020-04-12T21:42:49Z</dcterms:created>
  <dcterms:modified xsi:type="dcterms:W3CDTF">2020-04-13T20:46:11Z</dcterms:modified>
</cp:coreProperties>
</file>