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329" r:id="rId5"/>
    <p:sldId id="328" r:id="rId6"/>
    <p:sldId id="273" r:id="rId7"/>
    <p:sldId id="327" r:id="rId8"/>
    <p:sldId id="310" r:id="rId9"/>
    <p:sldId id="298" r:id="rId10"/>
    <p:sldId id="330" r:id="rId11"/>
    <p:sldId id="31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FBE8"/>
    <a:srgbClr val="FF85FF"/>
    <a:srgbClr val="B3F368"/>
    <a:srgbClr val="FAB9D2"/>
    <a:srgbClr val="B780CE"/>
    <a:srgbClr val="FFAF7F"/>
    <a:srgbClr val="FFD800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CA5758-8611-4233-B09B-A6E6E06D7FE3}" v="4" dt="2020-04-18T15:30:47.6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43"/>
  </p:normalViewPr>
  <p:slideViewPr>
    <p:cSldViewPr snapToGrid="0" snapToObjects="1">
      <p:cViewPr varScale="1">
        <p:scale>
          <a:sx n="72" d="100"/>
          <a:sy n="72" d="100"/>
        </p:scale>
        <p:origin x="6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becca Smith" userId="a8dde7ad-df07-4891-9865-7510907cef4f" providerId="ADAL" clId="{A8CA5758-8611-4233-B09B-A6E6E06D7FE3}"/>
    <pc:docChg chg="undo custSel addSld modSld">
      <pc:chgData name="Rebecca Smith" userId="a8dde7ad-df07-4891-9865-7510907cef4f" providerId="ADAL" clId="{A8CA5758-8611-4233-B09B-A6E6E06D7FE3}" dt="2020-04-18T15:34:34.391" v="822" actId="20577"/>
      <pc:docMkLst>
        <pc:docMk/>
      </pc:docMkLst>
      <pc:sldChg chg="modSp mod">
        <pc:chgData name="Rebecca Smith" userId="a8dde7ad-df07-4891-9865-7510907cef4f" providerId="ADAL" clId="{A8CA5758-8611-4233-B09B-A6E6E06D7FE3}" dt="2020-04-17T04:01:40.315" v="3" actId="20577"/>
        <pc:sldMkLst>
          <pc:docMk/>
          <pc:sldMk cId="1274208568" sldId="273"/>
        </pc:sldMkLst>
        <pc:spChg chg="mod">
          <ac:chgData name="Rebecca Smith" userId="a8dde7ad-df07-4891-9865-7510907cef4f" providerId="ADAL" clId="{A8CA5758-8611-4233-B09B-A6E6E06D7FE3}" dt="2020-04-17T04:01:40.315" v="3" actId="20577"/>
          <ac:spMkLst>
            <pc:docMk/>
            <pc:sldMk cId="1274208568" sldId="273"/>
            <ac:spMk id="12" creationId="{00000000-0000-0000-0000-000000000000}"/>
          </ac:spMkLst>
        </pc:spChg>
      </pc:sldChg>
      <pc:sldChg chg="modSp mod">
        <pc:chgData name="Rebecca Smith" userId="a8dde7ad-df07-4891-9865-7510907cef4f" providerId="ADAL" clId="{A8CA5758-8611-4233-B09B-A6E6E06D7FE3}" dt="2020-04-17T15:28:49.689" v="187" actId="20577"/>
        <pc:sldMkLst>
          <pc:docMk/>
          <pc:sldMk cId="1516746618" sldId="298"/>
        </pc:sldMkLst>
        <pc:spChg chg="mod">
          <ac:chgData name="Rebecca Smith" userId="a8dde7ad-df07-4891-9865-7510907cef4f" providerId="ADAL" clId="{A8CA5758-8611-4233-B09B-A6E6E06D7FE3}" dt="2020-04-17T15:28:49.689" v="187" actId="20577"/>
          <ac:spMkLst>
            <pc:docMk/>
            <pc:sldMk cId="1516746618" sldId="298"/>
            <ac:spMk id="3" creationId="{00000000-0000-0000-0000-000000000000}"/>
          </ac:spMkLst>
        </pc:spChg>
      </pc:sldChg>
      <pc:sldChg chg="modSp mod">
        <pc:chgData name="Rebecca Smith" userId="a8dde7ad-df07-4891-9865-7510907cef4f" providerId="ADAL" clId="{A8CA5758-8611-4233-B09B-A6E6E06D7FE3}" dt="2020-04-18T15:34:34.391" v="822" actId="20577"/>
        <pc:sldMkLst>
          <pc:docMk/>
          <pc:sldMk cId="2121919915" sldId="328"/>
        </pc:sldMkLst>
        <pc:spChg chg="mod">
          <ac:chgData name="Rebecca Smith" userId="a8dde7ad-df07-4891-9865-7510907cef4f" providerId="ADAL" clId="{A8CA5758-8611-4233-B09B-A6E6E06D7FE3}" dt="2020-04-18T15:34:34.391" v="822" actId="20577"/>
          <ac:spMkLst>
            <pc:docMk/>
            <pc:sldMk cId="2121919915" sldId="328"/>
            <ac:spMk id="3" creationId="{00000000-0000-0000-0000-000000000000}"/>
          </ac:spMkLst>
        </pc:spChg>
        <pc:spChg chg="mod">
          <ac:chgData name="Rebecca Smith" userId="a8dde7ad-df07-4891-9865-7510907cef4f" providerId="ADAL" clId="{A8CA5758-8611-4233-B09B-A6E6E06D7FE3}" dt="2020-04-17T15:26:36.788" v="165" actId="255"/>
          <ac:spMkLst>
            <pc:docMk/>
            <pc:sldMk cId="2121919915" sldId="328"/>
            <ac:spMk id="6" creationId="{00000000-0000-0000-0000-000000000000}"/>
          </ac:spMkLst>
        </pc:spChg>
      </pc:sldChg>
      <pc:sldChg chg="addSp delSp modSp add mod">
        <pc:chgData name="Rebecca Smith" userId="a8dde7ad-df07-4891-9865-7510907cef4f" providerId="ADAL" clId="{A8CA5758-8611-4233-B09B-A6E6E06D7FE3}" dt="2020-04-18T15:25:44.606" v="820" actId="13926"/>
        <pc:sldMkLst>
          <pc:docMk/>
          <pc:sldMk cId="55438199" sldId="330"/>
        </pc:sldMkLst>
        <pc:spChg chg="mod">
          <ac:chgData name="Rebecca Smith" userId="a8dde7ad-df07-4891-9865-7510907cef4f" providerId="ADAL" clId="{A8CA5758-8611-4233-B09B-A6E6E06D7FE3}" dt="2020-04-18T15:20:26.725" v="198" actId="20577"/>
          <ac:spMkLst>
            <pc:docMk/>
            <pc:sldMk cId="55438199" sldId="330"/>
            <ac:spMk id="2" creationId="{00000000-0000-0000-0000-000000000000}"/>
          </ac:spMkLst>
        </pc:spChg>
        <pc:spChg chg="add del mod">
          <ac:chgData name="Rebecca Smith" userId="a8dde7ad-df07-4891-9865-7510907cef4f" providerId="ADAL" clId="{A8CA5758-8611-4233-B09B-A6E6E06D7FE3}" dt="2020-04-18T15:21:10.805" v="234" actId="20577"/>
          <ac:spMkLst>
            <pc:docMk/>
            <pc:sldMk cId="55438199" sldId="330"/>
            <ac:spMk id="3" creationId="{00000000-0000-0000-0000-000000000000}"/>
          </ac:spMkLst>
        </pc:spChg>
        <pc:spChg chg="mod">
          <ac:chgData name="Rebecca Smith" userId="a8dde7ad-df07-4891-9865-7510907cef4f" providerId="ADAL" clId="{A8CA5758-8611-4233-B09B-A6E6E06D7FE3}" dt="2020-04-18T15:25:44.606" v="820" actId="13926"/>
          <ac:spMkLst>
            <pc:docMk/>
            <pc:sldMk cId="55438199" sldId="330"/>
            <ac:spMk id="6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51669-0A80-4647-BF13-8596D0931764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2C568-C541-2444-B742-342269F5E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566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51669-0A80-4647-BF13-8596D0931764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2C568-C541-2444-B742-342269F5E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08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51669-0A80-4647-BF13-8596D0931764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2C568-C541-2444-B742-342269F5E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30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51669-0A80-4647-BF13-8596D0931764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2C568-C541-2444-B742-342269F5E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60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51669-0A80-4647-BF13-8596D0931764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2C568-C541-2444-B742-342269F5E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44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51669-0A80-4647-BF13-8596D0931764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2C568-C541-2444-B742-342269F5E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82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51669-0A80-4647-BF13-8596D0931764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2C568-C541-2444-B742-342269F5E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198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51669-0A80-4647-BF13-8596D0931764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2C568-C541-2444-B742-342269F5E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015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51669-0A80-4647-BF13-8596D0931764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2C568-C541-2444-B742-342269F5E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660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51669-0A80-4647-BF13-8596D0931764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2C568-C541-2444-B742-342269F5E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428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51669-0A80-4647-BF13-8596D0931764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2C568-C541-2444-B742-342269F5E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708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51669-0A80-4647-BF13-8596D0931764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2C568-C541-2444-B742-342269F5E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7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rKdz93WlVk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3.amazonaws.com/stationlabvideos/Comparing+mitosis+and+meiosis+-+Cells+-+MCAT+-+Khan+Academy+(1).mp4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ummithillorg-my.sharepoint.com/personal/rsmith_summithill_org/Documents/Snurfle%20Meiosis%20.docx?web=1" TargetMode="External"/><Relationship Id="rId5" Type="http://schemas.openxmlformats.org/officeDocument/2006/relationships/hyperlink" Target="https://biomanbio.com/HTML5GamesandLabs/Genegames/snurflemeiosishtml5page.html" TargetMode="External"/><Relationship Id="rId4" Type="http://schemas.openxmlformats.org/officeDocument/2006/relationships/hyperlink" Target="https://www.youtube.com/watch?v=c5hA0WCv1lg&amp;t=8s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vGbXLHe7Cw&amp;t=1515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plorelearning.co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ummithillorg-my.sharepoint.com/personal/rsmith_summithill_org/Documents/Science/Monster%20Genetics%20(M).docx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9512" y="2860766"/>
            <a:ext cx="9667973" cy="3139321"/>
          </a:xfrm>
          <a:prstGeom prst="rect">
            <a:avLst/>
          </a:prstGeom>
          <a:solidFill>
            <a:schemeClr val="bg1"/>
          </a:solidFill>
          <a:ln w="76200">
            <a:solidFill>
              <a:srgbClr val="B780CE"/>
            </a:solidFill>
          </a:ln>
        </p:spPr>
        <p:txBody>
          <a:bodyPr wrap="square" rtlCol="0">
            <a:spAutoFit/>
          </a:bodyPr>
          <a:lstStyle/>
          <a:p>
            <a:endParaRPr lang="en-US">
              <a:latin typeface="Avenir Book" charset="0"/>
              <a:ea typeface="Avenir Book" charset="0"/>
              <a:cs typeface="Avenir Book" charset="0"/>
            </a:endParaRPr>
          </a:p>
          <a:p>
            <a:endParaRPr lang="en-US">
              <a:latin typeface="Avenir Book" charset="0"/>
              <a:ea typeface="Avenir Book" charset="0"/>
              <a:cs typeface="Avenir Book" charset="0"/>
            </a:endParaRPr>
          </a:p>
          <a:p>
            <a:endParaRPr lang="en-US">
              <a:latin typeface="Avenir Book" charset="0"/>
              <a:ea typeface="Avenir Book" charset="0"/>
              <a:cs typeface="Avenir Book" charset="0"/>
            </a:endParaRPr>
          </a:p>
          <a:p>
            <a:endParaRPr lang="en-US">
              <a:latin typeface="Avenir Book" charset="0"/>
              <a:ea typeface="Avenir Book" charset="0"/>
              <a:cs typeface="Avenir Book" charset="0"/>
            </a:endParaRPr>
          </a:p>
          <a:p>
            <a:endParaRPr lang="en-US">
              <a:latin typeface="Avenir Book" charset="0"/>
              <a:ea typeface="Avenir Book" charset="0"/>
              <a:cs typeface="Avenir Book" charset="0"/>
            </a:endParaRPr>
          </a:p>
          <a:p>
            <a:endParaRPr lang="en-US">
              <a:latin typeface="Avenir Book" charset="0"/>
              <a:ea typeface="Avenir Book" charset="0"/>
              <a:cs typeface="Avenir Book" charset="0"/>
            </a:endParaRPr>
          </a:p>
          <a:p>
            <a:endParaRPr lang="en-US">
              <a:latin typeface="Avenir Book" charset="0"/>
              <a:ea typeface="Avenir Book" charset="0"/>
              <a:cs typeface="Avenir Book" charset="0"/>
            </a:endParaRPr>
          </a:p>
          <a:p>
            <a:endParaRPr lang="en-US">
              <a:latin typeface="Avenir Book" charset="0"/>
              <a:ea typeface="Avenir Book" charset="0"/>
              <a:cs typeface="Avenir Book" charset="0"/>
            </a:endParaRPr>
          </a:p>
          <a:p>
            <a:endParaRPr lang="en-US">
              <a:latin typeface="Avenir Book" charset="0"/>
              <a:ea typeface="Avenir Book" charset="0"/>
              <a:cs typeface="Avenir Book" charset="0"/>
            </a:endParaRPr>
          </a:p>
          <a:p>
            <a:endParaRPr lang="en-US">
              <a:latin typeface="Avenir Book" charset="0"/>
              <a:ea typeface="Avenir Book" charset="0"/>
              <a:cs typeface="Avenir Book" charset="0"/>
            </a:endParaRPr>
          </a:p>
          <a:p>
            <a:endParaRPr lang="en-US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39513" y="2057783"/>
            <a:ext cx="9667972" cy="802983"/>
          </a:xfrm>
          <a:prstGeom prst="rect">
            <a:avLst/>
          </a:prstGeom>
          <a:solidFill>
            <a:srgbClr val="B780CE"/>
          </a:solidFill>
          <a:ln w="76200">
            <a:solidFill>
              <a:srgbClr val="B780CE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39513" y="2152880"/>
            <a:ext cx="9667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Century Gothic" charset="0"/>
                <a:ea typeface="Century Gothic" charset="0"/>
                <a:cs typeface="Century Gothic" charset="0"/>
              </a:rPr>
              <a:t>Learning Targets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39512" y="2955863"/>
            <a:ext cx="966797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ighlight>
                  <a:srgbClr val="00FFFF"/>
                </a:highlight>
                <a:latin typeface="Coming Soon" panose="020B0604020202020204" charset="0"/>
                <a:ea typeface="Avenir Book" charset="0"/>
                <a:cs typeface="Avenir Book" charset="0"/>
              </a:rPr>
              <a:t>This week we will….</a:t>
            </a:r>
          </a:p>
          <a:p>
            <a:r>
              <a:rPr lang="en-US" sz="2400" dirty="0">
                <a:latin typeface="Coming Soon" panose="020B0604020202020204" charset="0"/>
                <a:ea typeface="Avenir Book" charset="0"/>
                <a:cs typeface="Avenir Book" charset="0"/>
              </a:rPr>
              <a:t>~ Explain the phases of Meiosis </a:t>
            </a:r>
          </a:p>
          <a:p>
            <a:r>
              <a:rPr lang="en-US" sz="2400" dirty="0">
                <a:latin typeface="Coming Soon" panose="020B0604020202020204" charset="0"/>
                <a:ea typeface="Avenir Book" charset="0"/>
                <a:cs typeface="Avenir Book" charset="0"/>
              </a:rPr>
              <a:t>~ Explain the differences between mitosis and meiosis </a:t>
            </a:r>
          </a:p>
          <a:p>
            <a:r>
              <a:rPr lang="en-US" sz="2400" dirty="0">
                <a:latin typeface="Coming Soon" panose="020B0604020202020204" charset="0"/>
                <a:ea typeface="Avenir Book" charset="0"/>
                <a:cs typeface="Avenir Book" charset="0"/>
              </a:rPr>
              <a:t>~ Explain why sex-linked disorders occur in one sex more often than in another. </a:t>
            </a:r>
          </a:p>
          <a:p>
            <a:r>
              <a:rPr lang="en-US" sz="2400" dirty="0">
                <a:latin typeface="Coming Soon" panose="020B0604020202020204" charset="0"/>
                <a:ea typeface="Avenir Book" charset="0"/>
                <a:cs typeface="Avenir Book" charset="0"/>
              </a:rPr>
              <a:t>~Play a web game discovering the phases of Meiosis </a:t>
            </a:r>
          </a:p>
          <a:p>
            <a:r>
              <a:rPr lang="en-US" sz="2400" dirty="0">
                <a:latin typeface="Coming Soon" panose="020B0604020202020204" charset="0"/>
                <a:ea typeface="Avenir Book" charset="0"/>
                <a:cs typeface="Avenir Book" charset="0"/>
              </a:rPr>
              <a:t>~Introduction of DNA – Chapter 4 </a:t>
            </a:r>
          </a:p>
          <a:p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126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9512" y="2860766"/>
            <a:ext cx="9667973" cy="3139321"/>
          </a:xfrm>
          <a:prstGeom prst="rect">
            <a:avLst/>
          </a:prstGeom>
          <a:solidFill>
            <a:schemeClr val="bg1"/>
          </a:solidFill>
          <a:ln w="76200">
            <a:solidFill>
              <a:srgbClr val="89FBE8"/>
            </a:solidFill>
          </a:ln>
        </p:spPr>
        <p:txBody>
          <a:bodyPr wrap="square" rtlCol="0">
            <a:spAutoFit/>
          </a:bodyPr>
          <a:lstStyle/>
          <a:p>
            <a:endParaRPr lang="en-US">
              <a:latin typeface="Avenir Book" charset="0"/>
              <a:ea typeface="Avenir Book" charset="0"/>
              <a:cs typeface="Avenir Book" charset="0"/>
            </a:endParaRPr>
          </a:p>
          <a:p>
            <a:endParaRPr lang="en-US">
              <a:latin typeface="Avenir Book" charset="0"/>
              <a:ea typeface="Avenir Book" charset="0"/>
              <a:cs typeface="Avenir Book" charset="0"/>
            </a:endParaRPr>
          </a:p>
          <a:p>
            <a:endParaRPr lang="en-US">
              <a:latin typeface="Avenir Book" charset="0"/>
              <a:ea typeface="Avenir Book" charset="0"/>
              <a:cs typeface="Avenir Book" charset="0"/>
            </a:endParaRPr>
          </a:p>
          <a:p>
            <a:endParaRPr lang="en-US">
              <a:latin typeface="Avenir Book" charset="0"/>
              <a:ea typeface="Avenir Book" charset="0"/>
              <a:cs typeface="Avenir Book" charset="0"/>
            </a:endParaRPr>
          </a:p>
          <a:p>
            <a:endParaRPr lang="en-US">
              <a:latin typeface="Avenir Book" charset="0"/>
              <a:ea typeface="Avenir Book" charset="0"/>
              <a:cs typeface="Avenir Book" charset="0"/>
            </a:endParaRPr>
          </a:p>
          <a:p>
            <a:endParaRPr lang="en-US">
              <a:latin typeface="Avenir Book" charset="0"/>
              <a:ea typeface="Avenir Book" charset="0"/>
              <a:cs typeface="Avenir Book" charset="0"/>
            </a:endParaRPr>
          </a:p>
          <a:p>
            <a:endParaRPr lang="en-US">
              <a:latin typeface="Avenir Book" charset="0"/>
              <a:ea typeface="Avenir Book" charset="0"/>
              <a:cs typeface="Avenir Book" charset="0"/>
            </a:endParaRPr>
          </a:p>
          <a:p>
            <a:endParaRPr lang="en-US">
              <a:latin typeface="Avenir Book" charset="0"/>
              <a:ea typeface="Avenir Book" charset="0"/>
              <a:cs typeface="Avenir Book" charset="0"/>
            </a:endParaRPr>
          </a:p>
          <a:p>
            <a:endParaRPr lang="en-US">
              <a:latin typeface="Avenir Book" charset="0"/>
              <a:ea typeface="Avenir Book" charset="0"/>
              <a:cs typeface="Avenir Book" charset="0"/>
            </a:endParaRPr>
          </a:p>
          <a:p>
            <a:endParaRPr lang="en-US">
              <a:latin typeface="Avenir Book" charset="0"/>
              <a:ea typeface="Avenir Book" charset="0"/>
              <a:cs typeface="Avenir Book" charset="0"/>
            </a:endParaRPr>
          </a:p>
          <a:p>
            <a:endParaRPr lang="en-US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39513" y="2057783"/>
            <a:ext cx="9667972" cy="802983"/>
          </a:xfrm>
          <a:prstGeom prst="rect">
            <a:avLst/>
          </a:prstGeom>
          <a:solidFill>
            <a:srgbClr val="89FBE8"/>
          </a:solidFill>
          <a:ln w="76200">
            <a:solidFill>
              <a:srgbClr val="89FBE8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39513" y="2152880"/>
            <a:ext cx="9667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entury Gothic" charset="0"/>
                <a:ea typeface="Century Gothic" charset="0"/>
                <a:cs typeface="Century Gothic" charset="0"/>
              </a:rPr>
              <a:t>April 20</a:t>
            </a:r>
            <a:r>
              <a:rPr lang="en-US" sz="4000" b="1" baseline="30000" dirty="0">
                <a:latin typeface="Century Gothic" charset="0"/>
                <a:ea typeface="Century Gothic" charset="0"/>
                <a:cs typeface="Century Gothic" charset="0"/>
              </a:rPr>
              <a:t>th</a:t>
            </a:r>
            <a:r>
              <a:rPr lang="en-US" sz="4000" b="1" dirty="0">
                <a:latin typeface="Century Gothic" charset="0"/>
                <a:ea typeface="Century Gothic" charset="0"/>
                <a:cs typeface="Century Gothic" charset="0"/>
              </a:rPr>
              <a:t>- </a:t>
            </a:r>
            <a:r>
              <a:rPr lang="en-US" sz="4000" b="1">
                <a:latin typeface="Century Gothic" charset="0"/>
                <a:ea typeface="Century Gothic" charset="0"/>
                <a:cs typeface="Century Gothic" charset="0"/>
              </a:rPr>
              <a:t>April 27</a:t>
            </a:r>
            <a:r>
              <a:rPr lang="en-US" sz="4000" b="1" baseline="30000">
                <a:latin typeface="Century Gothic" charset="0"/>
                <a:ea typeface="Century Gothic" charset="0"/>
                <a:cs typeface="Century Gothic" charset="0"/>
              </a:rPr>
              <a:t>th</a:t>
            </a:r>
            <a:r>
              <a:rPr lang="en-US" sz="4000" b="1">
                <a:latin typeface="Century Gothic" charset="0"/>
                <a:ea typeface="Century Gothic" charset="0"/>
                <a:cs typeface="Century Gothic" charset="0"/>
              </a:rPr>
              <a:t> </a:t>
            </a:r>
            <a:endParaRPr lang="en-US" sz="4000" b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39512" y="2955863"/>
            <a:ext cx="966797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oming Soon" panose="020B0604020202020204" charset="0"/>
                <a:ea typeface="Avenir Book" charset="0"/>
                <a:cs typeface="Avenir Book" charset="0"/>
              </a:rPr>
              <a:t>Please follow the daily assignments without jumping around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oming Soon" panose="020B0604020202020204" charset="0"/>
                <a:ea typeface="Avenir Book" charset="0"/>
                <a:cs typeface="Avenir Book" charset="0"/>
              </a:rPr>
              <a:t>You can find lesson plans on my website and on TEAMS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oming Soon" panose="020B0604020202020204" charset="0"/>
                <a:ea typeface="Avenir Book" charset="0"/>
                <a:cs typeface="Avenir Book" charset="0"/>
              </a:rPr>
              <a:t>Your assignments will post the day they are assigned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oming Soon" panose="020B0604020202020204" charset="0"/>
                <a:ea typeface="Avenir Book" charset="0"/>
                <a:cs typeface="Avenir Book" charset="0"/>
              </a:rPr>
              <a:t>It is important if you have questions, please ask </a:t>
            </a:r>
            <a:r>
              <a:rPr lang="en-US" sz="2800" dirty="0">
                <a:latin typeface="Coming Soon" panose="020B0604020202020204" charset="0"/>
                <a:ea typeface="Avenir Book" charset="0"/>
                <a:cs typeface="Avenir Book" charset="0"/>
                <a:sym typeface="Wingdings" panose="05000000000000000000" pitchFamily="2" charset="2"/>
              </a:rPr>
              <a:t>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highlight>
                  <a:srgbClr val="00FF00"/>
                </a:highlight>
                <a:latin typeface="Coming Soon" panose="020B0604020202020204" charset="0"/>
                <a:ea typeface="Avenir Book" charset="0"/>
                <a:cs typeface="Avenir Book" charset="0"/>
                <a:sym typeface="Wingdings" panose="05000000000000000000" pitchFamily="2" charset="2"/>
              </a:rPr>
              <a:t>Friday’s are flexible and we will use them as catch up days. No assignments given. Go through you classes and make sure everything is turned in. </a:t>
            </a:r>
            <a:endParaRPr lang="en-US" sz="2800" dirty="0">
              <a:highlight>
                <a:srgbClr val="00FF00"/>
              </a:highlight>
              <a:latin typeface="Coming Soon" panose="020B0604020202020204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919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31175" y="1843790"/>
            <a:ext cx="2563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oming Soon"/>
                <a:ea typeface="Avenir Book" charset="0"/>
                <a:cs typeface="Avenir Book" charset="0"/>
              </a:rPr>
              <a:t>How do I ???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46696" y="1843790"/>
            <a:ext cx="2563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venir Book"/>
                <a:ea typeface="Avenir Book" charset="0"/>
                <a:cs typeface="Avenir Book" charset="0"/>
              </a:rPr>
              <a:t>Due today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9567" y="2290065"/>
            <a:ext cx="3687581" cy="400110"/>
          </a:xfrm>
          <a:prstGeom prst="rect">
            <a:avLst/>
          </a:prstGeom>
          <a:noFill/>
        </p:spPr>
        <p:txBody>
          <a:bodyPr wrap="square" tIns="0" bIns="91440" rtlCol="0" anchor="ctr" anchorCtr="1">
            <a:spAutoFit/>
          </a:bodyPr>
          <a:lstStyle/>
          <a:p>
            <a:pPr algn="ctr"/>
            <a:r>
              <a:rPr lang="en-US" sz="2000" b="1" spc="300" dirty="0">
                <a:latin typeface="Coming Soon"/>
                <a:ea typeface="Century Gothic" charset="0"/>
                <a:cs typeface="Century Gothic" charset="0"/>
              </a:rPr>
              <a:t>Monday April 20</a:t>
            </a:r>
            <a:r>
              <a:rPr lang="en-US" sz="2000" b="1" spc="300" baseline="30000" dirty="0">
                <a:latin typeface="Coming Soon"/>
                <a:ea typeface="Century Gothic" charset="0"/>
                <a:cs typeface="Century Gothic" charset="0"/>
              </a:rPr>
              <a:t>th</a:t>
            </a:r>
            <a:r>
              <a:rPr lang="en-US" sz="2000" b="1" spc="300" dirty="0">
                <a:latin typeface="Coming Soon"/>
                <a:ea typeface="Century Gothic" charset="0"/>
                <a:cs typeface="Century Gothic" charset="0"/>
              </a:rPr>
              <a:t>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3848" y="2905780"/>
            <a:ext cx="3402767" cy="523220"/>
          </a:xfrm>
          <a:prstGeom prst="rect">
            <a:avLst/>
          </a:prstGeom>
          <a:noFill/>
        </p:spPr>
        <p:txBody>
          <a:bodyPr wrap="square" lIns="91440" tIns="91440" bIns="0" rtlCol="0">
            <a:spAutoFit/>
          </a:bodyPr>
          <a:lstStyle/>
          <a:p>
            <a:r>
              <a:rPr lang="en-US" sz="2800" dirty="0">
                <a:latin typeface="Avenir Book" charset="0"/>
                <a:ea typeface="Avenir Book" charset="0"/>
                <a:cs typeface="Avenir Book" charset="0"/>
              </a:rPr>
              <a:t>Happy Monday </a:t>
            </a:r>
            <a:r>
              <a:rPr lang="en-US" sz="2800" dirty="0">
                <a:latin typeface="Avenir Book" charset="0"/>
                <a:ea typeface="Avenir Book" charset="0"/>
                <a:cs typeface="Avenir Book" charset="0"/>
                <a:sym typeface="Wingdings" panose="05000000000000000000" pitchFamily="2" charset="2"/>
              </a:rPr>
              <a:t></a:t>
            </a:r>
            <a:endParaRPr lang="en-US" sz="28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3848" y="3429000"/>
            <a:ext cx="3402767" cy="523220"/>
          </a:xfrm>
          <a:prstGeom prst="rect">
            <a:avLst/>
          </a:prstGeom>
          <a:noFill/>
        </p:spPr>
        <p:txBody>
          <a:bodyPr wrap="square" lIns="91440" tIns="91440" bIns="0" rtlCol="0">
            <a:spAutoFit/>
          </a:bodyPr>
          <a:lstStyle/>
          <a:p>
            <a:r>
              <a:rPr lang="en-US" sz="2800" dirty="0">
                <a:latin typeface="Avenir Book" charset="0"/>
                <a:ea typeface="Avenir Book" charset="0"/>
                <a:cs typeface="Avenir Book" charset="0"/>
                <a:hlinkClick r:id="rId3"/>
              </a:rPr>
              <a:t>Video- Mitosis/Meiosis</a:t>
            </a:r>
            <a:endParaRPr lang="en-US" sz="28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3847" y="3941016"/>
            <a:ext cx="3402767" cy="523220"/>
          </a:xfrm>
          <a:prstGeom prst="rect">
            <a:avLst/>
          </a:prstGeom>
          <a:noFill/>
        </p:spPr>
        <p:txBody>
          <a:bodyPr wrap="square" lIns="91440" tIns="91440" bIns="0" rtlCol="0">
            <a:spAutoFit/>
          </a:bodyPr>
          <a:lstStyle/>
          <a:p>
            <a:r>
              <a:rPr lang="en-US" sz="2800" dirty="0">
                <a:latin typeface="Avenir Book" charset="0"/>
                <a:ea typeface="Avenir Book" charset="0"/>
                <a:cs typeface="Avenir Book" charset="0"/>
              </a:rPr>
              <a:t>Finish up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53847" y="4453032"/>
            <a:ext cx="3402767" cy="523220"/>
          </a:xfrm>
          <a:prstGeom prst="rect">
            <a:avLst/>
          </a:prstGeom>
          <a:noFill/>
        </p:spPr>
        <p:txBody>
          <a:bodyPr wrap="square" lIns="91440" tIns="91440" bIns="0" rtlCol="0">
            <a:spAutoFit/>
          </a:bodyPr>
          <a:lstStyle/>
          <a:p>
            <a:r>
              <a:rPr lang="en-US" sz="2800" dirty="0">
                <a:latin typeface="Avenir Book" charset="0"/>
                <a:ea typeface="Avenir Book" charset="0"/>
                <a:cs typeface="Avenir Book" charset="0"/>
              </a:rPr>
              <a:t>the web quest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53847" y="4993116"/>
            <a:ext cx="3402767" cy="523220"/>
          </a:xfrm>
          <a:prstGeom prst="rect">
            <a:avLst/>
          </a:prstGeom>
          <a:noFill/>
        </p:spPr>
        <p:txBody>
          <a:bodyPr wrap="square" lIns="91440" tIns="91440" bIns="0" rtlCol="0">
            <a:spAutoFit/>
          </a:bodyPr>
          <a:lstStyle/>
          <a:p>
            <a:r>
              <a:rPr lang="en-US" sz="2800" dirty="0">
                <a:latin typeface="Avenir Book" charset="0"/>
                <a:ea typeface="Avenir Book" charset="0"/>
                <a:cs typeface="Avenir Book" charset="0"/>
              </a:rPr>
              <a:t>Submit your work!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53847" y="5501687"/>
            <a:ext cx="3402767" cy="523220"/>
          </a:xfrm>
          <a:prstGeom prst="rect">
            <a:avLst/>
          </a:prstGeom>
          <a:noFill/>
        </p:spPr>
        <p:txBody>
          <a:bodyPr wrap="square" lIns="91440" tIns="91440" bIns="0" rtlCol="0">
            <a:spAutoFit/>
          </a:bodyPr>
          <a:lstStyle/>
          <a:p>
            <a:r>
              <a:rPr lang="en-US" sz="2800" dirty="0">
                <a:latin typeface="Avenir Book" charset="0"/>
                <a:ea typeface="Avenir Book" charset="0"/>
                <a:cs typeface="Avenir Book" charset="0"/>
              </a:rPr>
              <a:t>Have a great day!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31175" y="2613231"/>
            <a:ext cx="2563318" cy="2677656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lang="en-US" sz="2400" dirty="0">
                <a:highlight>
                  <a:srgbClr val="00FFFF"/>
                </a:highlight>
                <a:latin typeface="Avenir Book" charset="0"/>
                <a:ea typeface="Avenir Book" charset="0"/>
                <a:cs typeface="Avenir Book" charset="0"/>
              </a:rPr>
              <a:t>Submit the </a:t>
            </a:r>
            <a:r>
              <a:rPr lang="en-US" sz="2400" dirty="0" err="1">
                <a:highlight>
                  <a:srgbClr val="00FFFF"/>
                </a:highlight>
                <a:latin typeface="Avenir Book" charset="0"/>
                <a:ea typeface="Avenir Book" charset="0"/>
                <a:cs typeface="Avenir Book" charset="0"/>
              </a:rPr>
              <a:t>webquest</a:t>
            </a:r>
            <a:r>
              <a:rPr lang="en-US" sz="2400" dirty="0">
                <a:highlight>
                  <a:srgbClr val="00FFFF"/>
                </a:highlight>
                <a:latin typeface="Avenir Book" charset="0"/>
                <a:ea typeface="Avenir Book" charset="0"/>
                <a:cs typeface="Avenir Book" charset="0"/>
              </a:rPr>
              <a:t>? </a:t>
            </a:r>
          </a:p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1- Email the </a:t>
            </a:r>
            <a:r>
              <a:rPr lang="en-US" sz="2400" dirty="0" err="1">
                <a:latin typeface="Avenir Book" charset="0"/>
                <a:ea typeface="Avenir Book" charset="0"/>
                <a:cs typeface="Avenir Book" charset="0"/>
              </a:rPr>
              <a:t>webquest</a:t>
            </a: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 to your science teacher and attach the word document.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96664" y="2613231"/>
            <a:ext cx="2563318" cy="3046988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lang="en-US" sz="2400" dirty="0">
                <a:highlight>
                  <a:srgbClr val="B3F368"/>
                </a:highlight>
                <a:latin typeface="Avenir Book" charset="0"/>
                <a:ea typeface="Avenir Book" charset="0"/>
                <a:cs typeface="Avenir Book" charset="0"/>
              </a:rPr>
              <a:t>Today is the last day to work on the web quest. The Venn diagram part is tricky…if you are struggling…no stress. JUST DO YOUR BEST! </a:t>
            </a:r>
            <a:r>
              <a:rPr lang="en-US" sz="2400" dirty="0">
                <a:highlight>
                  <a:srgbClr val="B3F368"/>
                </a:highlight>
                <a:latin typeface="Avenir Book" charset="0"/>
                <a:ea typeface="Avenir Book" charset="0"/>
                <a:cs typeface="Avenir Book" charset="0"/>
                <a:sym typeface="Wingdings" panose="05000000000000000000" pitchFamily="2" charset="2"/>
              </a:rPr>
              <a:t> </a:t>
            </a:r>
            <a:endParaRPr lang="en-US" sz="2400" dirty="0">
              <a:highlight>
                <a:srgbClr val="B3F368"/>
              </a:highlight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36883" y="2976025"/>
            <a:ext cx="629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venir Book" charset="0"/>
                <a:ea typeface="Avenir Book" charset="0"/>
                <a:cs typeface="Avenir Book" charset="0"/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6883" y="3525079"/>
            <a:ext cx="629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venir Book" charset="0"/>
                <a:ea typeface="Avenir Book" charset="0"/>
                <a:cs typeface="Avenir Book" charset="0"/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36883" y="4021983"/>
            <a:ext cx="629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venir Book" charset="0"/>
                <a:ea typeface="Avenir Book" charset="0"/>
                <a:cs typeface="Avenir Book" charset="0"/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36883" y="4531451"/>
            <a:ext cx="629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venir Book" charset="0"/>
                <a:ea typeface="Avenir Book" charset="0"/>
                <a:cs typeface="Avenir Book" charset="0"/>
              </a:rPr>
              <a:t>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36882" y="5068321"/>
            <a:ext cx="629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venir Book" charset="0"/>
                <a:ea typeface="Avenir Book" charset="0"/>
                <a:cs typeface="Avenir Book" charset="0"/>
              </a:rPr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36882" y="5613028"/>
            <a:ext cx="629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venir Book" charset="0"/>
                <a:ea typeface="Avenir Book" charset="0"/>
                <a:cs typeface="Avenir Book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274208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31175" y="1843790"/>
            <a:ext cx="2563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venir Book" charset="0"/>
                <a:ea typeface="Avenir Book" charset="0"/>
                <a:cs typeface="Avenir Book" charset="0"/>
              </a:rPr>
              <a:t>How do I?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46696" y="1843790"/>
            <a:ext cx="2563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venir Book" charset="0"/>
                <a:ea typeface="Avenir Book" charset="0"/>
                <a:cs typeface="Avenir Book" charset="0"/>
              </a:rPr>
              <a:t>The worksheet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9567" y="2105400"/>
            <a:ext cx="3687581" cy="769441"/>
          </a:xfrm>
          <a:prstGeom prst="rect">
            <a:avLst/>
          </a:prstGeom>
          <a:noFill/>
        </p:spPr>
        <p:txBody>
          <a:bodyPr wrap="square" tIns="0" bIns="91440" rtlCol="0" anchor="ctr" anchorCtr="1">
            <a:spAutoFit/>
          </a:bodyPr>
          <a:lstStyle/>
          <a:p>
            <a:pPr algn="ctr"/>
            <a:r>
              <a:rPr lang="en-US" sz="2800" b="1" spc="300" dirty="0">
                <a:latin typeface="Coming Soon"/>
                <a:ea typeface="Century Gothic" charset="0"/>
                <a:cs typeface="Century Gothic" charset="0"/>
              </a:rPr>
              <a:t>Tuesday April 21st </a:t>
            </a:r>
            <a:r>
              <a:rPr lang="en-US" sz="4400" b="1" spc="3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3848" y="2905780"/>
            <a:ext cx="3402767" cy="523220"/>
          </a:xfrm>
          <a:prstGeom prst="rect">
            <a:avLst/>
          </a:prstGeom>
          <a:noFill/>
        </p:spPr>
        <p:txBody>
          <a:bodyPr wrap="square" lIns="91440" tIns="91440" bIns="0" rtlCol="0">
            <a:spAutoFit/>
          </a:bodyPr>
          <a:lstStyle/>
          <a:p>
            <a:r>
              <a:rPr lang="en-US" sz="2800" dirty="0">
                <a:latin typeface="Coming Soon"/>
                <a:ea typeface="Avenir Book" charset="0"/>
                <a:cs typeface="Avenir Book" charset="0"/>
                <a:hlinkClick r:id="rId3"/>
              </a:rPr>
              <a:t>Watch video</a:t>
            </a:r>
            <a:endParaRPr lang="en-US" sz="2800" dirty="0">
              <a:latin typeface="Coming Soon"/>
              <a:ea typeface="Avenir Book" charset="0"/>
              <a:cs typeface="Avenir Book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3848" y="3429000"/>
            <a:ext cx="3402767" cy="523220"/>
          </a:xfrm>
          <a:prstGeom prst="rect">
            <a:avLst/>
          </a:prstGeom>
          <a:noFill/>
        </p:spPr>
        <p:txBody>
          <a:bodyPr wrap="square" lIns="91440" tIns="91440" bIns="0" rtlCol="0">
            <a:spAutoFit/>
          </a:bodyPr>
          <a:lstStyle/>
          <a:p>
            <a:r>
              <a:rPr lang="en-US" sz="2800" dirty="0">
                <a:latin typeface="Coming Soon" panose="020B0604020202020204"/>
                <a:ea typeface="Avenir Book" charset="0"/>
                <a:cs typeface="Avenir Book" charset="0"/>
                <a:hlinkClick r:id="rId4"/>
              </a:rPr>
              <a:t>Watch video </a:t>
            </a:r>
            <a:endParaRPr lang="en-US" sz="2800" dirty="0">
              <a:latin typeface="Coming Soon" panose="020B0604020202020204"/>
              <a:ea typeface="Avenir Book" charset="0"/>
              <a:cs typeface="Avenir Book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3847" y="3941016"/>
            <a:ext cx="3402767" cy="523220"/>
          </a:xfrm>
          <a:prstGeom prst="rect">
            <a:avLst/>
          </a:prstGeom>
          <a:noFill/>
        </p:spPr>
        <p:txBody>
          <a:bodyPr wrap="square" lIns="91440" tIns="91440" bIns="0" rtlCol="0">
            <a:spAutoFit/>
          </a:bodyPr>
          <a:lstStyle/>
          <a:p>
            <a:r>
              <a:rPr lang="en-US" sz="2800" dirty="0">
                <a:latin typeface="Coming Soon" panose="020B0604020202020204"/>
                <a:ea typeface="Avenir Book" charset="0"/>
                <a:cs typeface="Avenir Book" charset="0"/>
                <a:hlinkClick r:id="rId5"/>
              </a:rPr>
              <a:t>Play </a:t>
            </a:r>
            <a:r>
              <a:rPr lang="en-US" sz="2800" dirty="0" err="1">
                <a:latin typeface="Coming Soon" panose="020B0604020202020204"/>
                <a:ea typeface="Avenir Book" charset="0"/>
                <a:cs typeface="Avenir Book" charset="0"/>
                <a:hlinkClick r:id="rId5"/>
              </a:rPr>
              <a:t>Snurfle</a:t>
            </a:r>
            <a:r>
              <a:rPr lang="en-US" sz="2800" dirty="0">
                <a:latin typeface="Coming Soon" panose="020B0604020202020204"/>
                <a:ea typeface="Avenir Book" charset="0"/>
                <a:cs typeface="Avenir Book" charset="0"/>
                <a:hlinkClick r:id="rId5"/>
              </a:rPr>
              <a:t> game </a:t>
            </a:r>
            <a:endParaRPr lang="en-US" sz="2800" dirty="0">
              <a:latin typeface="Coming Soon" panose="020B0604020202020204"/>
              <a:ea typeface="Avenir Book" charset="0"/>
              <a:cs typeface="Avenir Book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3847" y="4453032"/>
            <a:ext cx="3402767" cy="523220"/>
          </a:xfrm>
          <a:prstGeom prst="rect">
            <a:avLst/>
          </a:prstGeom>
          <a:noFill/>
        </p:spPr>
        <p:txBody>
          <a:bodyPr wrap="square" lIns="91440" tIns="91440" bIns="0" rtlCol="0">
            <a:spAutoFit/>
          </a:bodyPr>
          <a:lstStyle/>
          <a:p>
            <a:r>
              <a:rPr lang="en-US" sz="2800" dirty="0" err="1">
                <a:latin typeface="Coming Soon" panose="020B0604020202020204"/>
                <a:ea typeface="Avenir Book" charset="0"/>
                <a:cs typeface="Avenir Book" charset="0"/>
                <a:hlinkClick r:id="rId6"/>
              </a:rPr>
              <a:t>Snurfle</a:t>
            </a:r>
            <a:r>
              <a:rPr lang="en-US" sz="2800" dirty="0">
                <a:latin typeface="Coming Soon" panose="020B0604020202020204"/>
                <a:ea typeface="Avenir Book" charset="0"/>
                <a:cs typeface="Avenir Book" charset="0"/>
                <a:hlinkClick r:id="rId6"/>
              </a:rPr>
              <a:t> Meiosis </a:t>
            </a:r>
            <a:r>
              <a:rPr lang="en-US" sz="2800" dirty="0">
                <a:latin typeface="Coming Soon" panose="020B0604020202020204"/>
                <a:ea typeface="Avenir Book" charset="0"/>
                <a:cs typeface="Avenir Book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53847" y="4993116"/>
            <a:ext cx="3402767" cy="892552"/>
          </a:xfrm>
          <a:prstGeom prst="rect">
            <a:avLst/>
          </a:prstGeom>
          <a:noFill/>
        </p:spPr>
        <p:txBody>
          <a:bodyPr wrap="square" lIns="91440" tIns="91440" bIns="0" rtlCol="0">
            <a:spAutoFit/>
          </a:bodyPr>
          <a:lstStyle/>
          <a:p>
            <a:r>
              <a:rPr lang="en-US" sz="2400" dirty="0">
                <a:latin typeface="Coming Soon" panose="020B0604020202020204"/>
                <a:ea typeface="Avenir Book" charset="0"/>
                <a:cs typeface="Avenir Book" charset="0"/>
              </a:rPr>
              <a:t>Complete the worksheet</a:t>
            </a:r>
          </a:p>
          <a:p>
            <a:endParaRPr lang="en-US" sz="28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3847" y="5501687"/>
            <a:ext cx="3402767" cy="523220"/>
          </a:xfrm>
          <a:prstGeom prst="rect">
            <a:avLst/>
          </a:prstGeom>
          <a:noFill/>
        </p:spPr>
        <p:txBody>
          <a:bodyPr wrap="square" lIns="91440" tIns="91440" bIns="0" rtlCol="0">
            <a:spAutoFit/>
          </a:bodyPr>
          <a:lstStyle/>
          <a:p>
            <a:r>
              <a:rPr lang="en-US" sz="2800" dirty="0">
                <a:latin typeface="Coming Soon" panose="020B0604020202020204"/>
                <a:ea typeface="Avenir Book" charset="0"/>
                <a:cs typeface="Avenir Book" charset="0"/>
              </a:rPr>
              <a:t>Submit- Have fun!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31175" y="2613231"/>
            <a:ext cx="2563318" cy="3170099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lang="en-US" sz="2000" dirty="0">
                <a:highlight>
                  <a:srgbClr val="B3F368"/>
                </a:highlight>
                <a:latin typeface="Coming Soon" panose="020B0604020202020204"/>
                <a:ea typeface="Avenir Book" charset="0"/>
                <a:cs typeface="Avenir Book" charset="0"/>
              </a:rPr>
              <a:t>DOWNLOAD the document, THEN type </a:t>
            </a:r>
            <a:r>
              <a:rPr lang="en-US" sz="2000" dirty="0">
                <a:highlight>
                  <a:srgbClr val="B3F368"/>
                </a:highlight>
                <a:latin typeface="Coming Soon" panose="020B0604020202020204"/>
                <a:ea typeface="Avenir Book" charset="0"/>
                <a:cs typeface="Avenir Book" charset="0"/>
                <a:sym typeface="Wingdings" panose="05000000000000000000" pitchFamily="2" charset="2"/>
              </a:rPr>
              <a:t> </a:t>
            </a:r>
            <a:endParaRPr lang="en-US" sz="2000" dirty="0">
              <a:highlight>
                <a:srgbClr val="B3F368"/>
              </a:highlight>
              <a:latin typeface="Coming Soon" panose="020B0604020202020204"/>
              <a:ea typeface="Avenir Book" charset="0"/>
              <a:cs typeface="Avenir Book" charset="0"/>
            </a:endParaRPr>
          </a:p>
          <a:p>
            <a:endParaRPr lang="en-US" sz="2000" dirty="0">
              <a:latin typeface="Coming Soon" panose="020B0604020202020204"/>
              <a:ea typeface="Avenir Book" charset="0"/>
              <a:cs typeface="Avenir Book" charset="0"/>
            </a:endParaRPr>
          </a:p>
          <a:p>
            <a:r>
              <a:rPr lang="en-US" sz="2000" dirty="0">
                <a:highlight>
                  <a:srgbClr val="00FFFF"/>
                </a:highlight>
                <a:latin typeface="Coming Soon" panose="020B0604020202020204"/>
                <a:ea typeface="Avenir Book" charset="0"/>
                <a:cs typeface="Avenir Book" charset="0"/>
              </a:rPr>
              <a:t>When you are done with the game you can email the work to your teacher. Attach the completed word document to the email</a:t>
            </a:r>
            <a:r>
              <a:rPr lang="en-US" sz="2000" dirty="0">
                <a:latin typeface="Coming Soon" panose="020B0604020202020204"/>
                <a:ea typeface="Avenir Book" charset="0"/>
                <a:cs typeface="Avenir Book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96664" y="2613231"/>
            <a:ext cx="2563318" cy="1938992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If the worksheet doesn’t download, then it will be assigned in TEAMS as well.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36883" y="2976025"/>
            <a:ext cx="629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venir Book" charset="0"/>
                <a:ea typeface="Avenir Book" charset="0"/>
                <a:cs typeface="Avenir Book" charset="0"/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6883" y="3525079"/>
            <a:ext cx="629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venir Book" charset="0"/>
                <a:ea typeface="Avenir Book" charset="0"/>
                <a:cs typeface="Avenir Book" charset="0"/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36883" y="4021983"/>
            <a:ext cx="629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venir Book" charset="0"/>
                <a:ea typeface="Avenir Book" charset="0"/>
                <a:cs typeface="Avenir Book" charset="0"/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36883" y="4531451"/>
            <a:ext cx="629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venir Book" charset="0"/>
                <a:ea typeface="Avenir Book" charset="0"/>
                <a:cs typeface="Avenir Book" charset="0"/>
              </a:rPr>
              <a:t>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36882" y="5068321"/>
            <a:ext cx="629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venir Book" charset="0"/>
                <a:ea typeface="Avenir Book" charset="0"/>
                <a:cs typeface="Avenir Book" charset="0"/>
              </a:rPr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36882" y="5613028"/>
            <a:ext cx="629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venir Book" charset="0"/>
                <a:ea typeface="Avenir Book" charset="0"/>
                <a:cs typeface="Avenir Book" charset="0"/>
              </a:rPr>
              <a:t>6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42E162F-2D1A-4437-903C-040E680238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96665" y="4444355"/>
            <a:ext cx="2358452" cy="142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32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9513" y="2860766"/>
            <a:ext cx="4488540" cy="3139321"/>
          </a:xfrm>
          <a:prstGeom prst="rect">
            <a:avLst/>
          </a:prstGeom>
          <a:solidFill>
            <a:schemeClr val="bg1"/>
          </a:solidFill>
          <a:ln w="76200">
            <a:solidFill>
              <a:srgbClr val="89FBE8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latin typeface="Avenir Book" charset="0"/>
              <a:ea typeface="Avenir Book" charset="0"/>
              <a:cs typeface="Avenir Book" charset="0"/>
            </a:endParaRPr>
          </a:p>
          <a:p>
            <a:endParaRPr lang="en-US" dirty="0">
              <a:latin typeface="Avenir Book" charset="0"/>
              <a:ea typeface="Avenir Book" charset="0"/>
              <a:cs typeface="Avenir Book" charset="0"/>
            </a:endParaRPr>
          </a:p>
          <a:p>
            <a:endParaRPr lang="en-US" dirty="0">
              <a:latin typeface="Avenir Book" charset="0"/>
              <a:ea typeface="Avenir Book" charset="0"/>
              <a:cs typeface="Avenir Book" charset="0"/>
            </a:endParaRPr>
          </a:p>
          <a:p>
            <a:endParaRPr lang="en-US" dirty="0">
              <a:latin typeface="Avenir Book" charset="0"/>
              <a:ea typeface="Avenir Book" charset="0"/>
              <a:cs typeface="Avenir Book" charset="0"/>
            </a:endParaRPr>
          </a:p>
          <a:p>
            <a:endParaRPr lang="en-US" dirty="0">
              <a:latin typeface="Avenir Book" charset="0"/>
              <a:ea typeface="Avenir Book" charset="0"/>
              <a:cs typeface="Avenir Book" charset="0"/>
            </a:endParaRPr>
          </a:p>
          <a:p>
            <a:endParaRPr lang="en-US" dirty="0">
              <a:latin typeface="Avenir Book" charset="0"/>
              <a:ea typeface="Avenir Book" charset="0"/>
              <a:cs typeface="Avenir Book" charset="0"/>
            </a:endParaRPr>
          </a:p>
          <a:p>
            <a:endParaRPr lang="en-US" dirty="0">
              <a:latin typeface="Avenir Book" charset="0"/>
              <a:ea typeface="Avenir Book" charset="0"/>
              <a:cs typeface="Avenir Book" charset="0"/>
            </a:endParaRPr>
          </a:p>
          <a:p>
            <a:endParaRPr lang="en-US" dirty="0">
              <a:latin typeface="Avenir Book" charset="0"/>
              <a:ea typeface="Avenir Book" charset="0"/>
              <a:cs typeface="Avenir Book" charset="0"/>
            </a:endParaRPr>
          </a:p>
          <a:p>
            <a:endParaRPr lang="en-US" dirty="0">
              <a:latin typeface="Avenir Book" charset="0"/>
              <a:ea typeface="Avenir Book" charset="0"/>
              <a:cs typeface="Avenir Book" charset="0"/>
            </a:endParaRPr>
          </a:p>
          <a:p>
            <a:endParaRPr lang="en-US" dirty="0">
              <a:latin typeface="Avenir Book" charset="0"/>
              <a:ea typeface="Avenir Book" charset="0"/>
              <a:cs typeface="Avenir Book" charset="0"/>
            </a:endParaRPr>
          </a:p>
          <a:p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39513" y="2057783"/>
            <a:ext cx="4488540" cy="802983"/>
          </a:xfrm>
          <a:prstGeom prst="rect">
            <a:avLst/>
          </a:prstGeom>
          <a:solidFill>
            <a:srgbClr val="89FBE8"/>
          </a:solidFill>
          <a:ln w="76200">
            <a:solidFill>
              <a:srgbClr val="89FBE8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39513" y="2152880"/>
            <a:ext cx="4488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oming Soon"/>
                <a:ea typeface="Century Gothic" charset="0"/>
                <a:cs typeface="Century Gothic" charset="0"/>
              </a:rPr>
              <a:t>Wednesday</a:t>
            </a:r>
            <a:r>
              <a:rPr lang="en-US" sz="4000" b="1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74093" y="2860766"/>
            <a:ext cx="4488540" cy="3139321"/>
          </a:xfrm>
          <a:prstGeom prst="rect">
            <a:avLst/>
          </a:prstGeom>
          <a:solidFill>
            <a:schemeClr val="bg1"/>
          </a:solidFill>
          <a:ln w="76200">
            <a:solidFill>
              <a:srgbClr val="89FBE8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latin typeface="Avenir Book" charset="0"/>
              <a:ea typeface="Avenir Book" charset="0"/>
              <a:cs typeface="Avenir Book" charset="0"/>
            </a:endParaRPr>
          </a:p>
          <a:p>
            <a:endParaRPr lang="en-US" dirty="0">
              <a:latin typeface="Avenir Book" charset="0"/>
              <a:ea typeface="Avenir Book" charset="0"/>
              <a:cs typeface="Avenir Book" charset="0"/>
            </a:endParaRPr>
          </a:p>
          <a:p>
            <a:endParaRPr lang="en-US" dirty="0">
              <a:latin typeface="Avenir Book" charset="0"/>
              <a:ea typeface="Avenir Book" charset="0"/>
              <a:cs typeface="Avenir Book" charset="0"/>
            </a:endParaRPr>
          </a:p>
          <a:p>
            <a:endParaRPr lang="en-US" dirty="0">
              <a:latin typeface="Avenir Book" charset="0"/>
              <a:ea typeface="Avenir Book" charset="0"/>
              <a:cs typeface="Avenir Book" charset="0"/>
            </a:endParaRPr>
          </a:p>
          <a:p>
            <a:endParaRPr lang="en-US" dirty="0">
              <a:latin typeface="Avenir Book" charset="0"/>
              <a:ea typeface="Avenir Book" charset="0"/>
              <a:cs typeface="Avenir Book" charset="0"/>
            </a:endParaRPr>
          </a:p>
          <a:p>
            <a:endParaRPr lang="en-US" dirty="0">
              <a:latin typeface="Avenir Book" charset="0"/>
              <a:ea typeface="Avenir Book" charset="0"/>
              <a:cs typeface="Avenir Book" charset="0"/>
            </a:endParaRPr>
          </a:p>
          <a:p>
            <a:endParaRPr lang="en-US" dirty="0">
              <a:latin typeface="Avenir Book" charset="0"/>
              <a:ea typeface="Avenir Book" charset="0"/>
              <a:cs typeface="Avenir Book" charset="0"/>
            </a:endParaRPr>
          </a:p>
          <a:p>
            <a:endParaRPr lang="en-US" dirty="0">
              <a:latin typeface="Avenir Book" charset="0"/>
              <a:ea typeface="Avenir Book" charset="0"/>
              <a:cs typeface="Avenir Book" charset="0"/>
            </a:endParaRPr>
          </a:p>
          <a:p>
            <a:endParaRPr lang="en-US" dirty="0">
              <a:latin typeface="Avenir Book" charset="0"/>
              <a:ea typeface="Avenir Book" charset="0"/>
              <a:cs typeface="Avenir Book" charset="0"/>
            </a:endParaRPr>
          </a:p>
          <a:p>
            <a:endParaRPr lang="en-US" dirty="0">
              <a:latin typeface="Avenir Book" charset="0"/>
              <a:ea typeface="Avenir Book" charset="0"/>
              <a:cs typeface="Avenir Book" charset="0"/>
            </a:endParaRPr>
          </a:p>
          <a:p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4093" y="2057783"/>
            <a:ext cx="4488540" cy="802983"/>
          </a:xfrm>
          <a:prstGeom prst="rect">
            <a:avLst/>
          </a:prstGeom>
          <a:solidFill>
            <a:srgbClr val="89FBE8"/>
          </a:solidFill>
          <a:ln w="76200">
            <a:solidFill>
              <a:srgbClr val="89FBE8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74093" y="2152880"/>
            <a:ext cx="4394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oming Soon"/>
                <a:ea typeface="Century Gothic" charset="0"/>
                <a:cs typeface="Century Gothic" charset="0"/>
              </a:rPr>
              <a:t>April 22</a:t>
            </a:r>
            <a:r>
              <a:rPr lang="en-US" sz="4000" b="1" baseline="30000" dirty="0">
                <a:latin typeface="Coming Soon"/>
                <a:ea typeface="Century Gothic" charset="0"/>
                <a:cs typeface="Century Gothic" charset="0"/>
              </a:rPr>
              <a:t>nd</a:t>
            </a:r>
            <a:r>
              <a:rPr lang="en-US" sz="4000" b="1" dirty="0">
                <a:latin typeface="Coming Soon"/>
                <a:ea typeface="Century Gothic" charset="0"/>
                <a:cs typeface="Century Gothic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39513" y="2955863"/>
            <a:ext cx="44885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85FF"/>
                </a:highlight>
                <a:latin typeface="Coming Soon"/>
                <a:ea typeface="Avenir Book" charset="0"/>
                <a:cs typeface="Avenir Book" charset="0"/>
              </a:rPr>
              <a:t>Make sure you can explain: 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Coming Soon"/>
                <a:ea typeface="Avenir Book" charset="0"/>
                <a:cs typeface="Avenir Book" charset="0"/>
              </a:rPr>
              <a:t>The stages  of Meiosis 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Coming Soon"/>
                <a:ea typeface="Avenir Book" charset="0"/>
                <a:cs typeface="Avenir Book" charset="0"/>
              </a:rPr>
              <a:t>Why do males have a higher chance to have a sex linked disorder? 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Coming Soon"/>
                <a:ea typeface="Avenir Book" charset="0"/>
                <a:cs typeface="Avenir Book" charset="0"/>
              </a:rPr>
              <a:t>XX- Female 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Coming Soon"/>
                <a:ea typeface="Avenir Book" charset="0"/>
                <a:cs typeface="Avenir Book" charset="0"/>
              </a:rPr>
              <a:t>XY- Male 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Coming Soon"/>
                <a:ea typeface="Avenir Book" charset="0"/>
                <a:cs typeface="Avenir Book" charset="0"/>
              </a:rPr>
              <a:t>How are pedigrees used in genetic counseling? 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Coming Soon"/>
                <a:ea typeface="Avenir Book" charset="0"/>
                <a:cs typeface="Avenir Book" charset="0"/>
              </a:rPr>
              <a:t>What are some examples of selective breeding?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74093" y="2955863"/>
            <a:ext cx="44885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ighlight>
                  <a:srgbClr val="FF85FF"/>
                </a:highlight>
                <a:latin typeface="Coming Soon"/>
                <a:ea typeface="Avenir Book" charset="0"/>
                <a:cs typeface="Avenir Book" charset="0"/>
              </a:rPr>
              <a:t>The review will be on forms today for Chapter 3 and will be pushed out under assignments. </a:t>
            </a:r>
          </a:p>
          <a:p>
            <a:endParaRPr lang="en-US" sz="2000" dirty="0">
              <a:latin typeface="Coming Soon"/>
              <a:ea typeface="Avenir Book" charset="0"/>
              <a:cs typeface="Avenir Book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oming Soon"/>
                <a:ea typeface="Avenir Book" charset="0"/>
                <a:cs typeface="Avenir Book" charset="0"/>
              </a:rPr>
              <a:t>Use your book and notes to help you out.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oming Soon"/>
                <a:ea typeface="Avenir Book" charset="0"/>
                <a:cs typeface="Avenir Book" charset="0"/>
              </a:rPr>
              <a:t>Submit your form for Chapter 3 when you have completed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oming Soon"/>
                <a:ea typeface="Avenir Book" charset="0"/>
                <a:cs typeface="Avenir Book" charset="0"/>
              </a:rPr>
              <a:t>If you have questions, please ask </a:t>
            </a:r>
            <a:r>
              <a:rPr lang="en-US" sz="2000" dirty="0">
                <a:latin typeface="Coming Soon"/>
                <a:ea typeface="Avenir Book" charset="0"/>
                <a:cs typeface="Avenir Book" charset="0"/>
                <a:sym typeface="Wingdings" panose="05000000000000000000" pitchFamily="2" charset="2"/>
              </a:rPr>
              <a:t> </a:t>
            </a:r>
            <a:r>
              <a:rPr lang="en-US" sz="2000" dirty="0">
                <a:latin typeface="Coming Soon"/>
                <a:ea typeface="Avenir Book" charset="0"/>
                <a:cs typeface="Avenir Book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0596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9512" y="2860766"/>
            <a:ext cx="9667973" cy="3139321"/>
          </a:xfrm>
          <a:prstGeom prst="rect">
            <a:avLst/>
          </a:prstGeom>
          <a:solidFill>
            <a:schemeClr val="bg1"/>
          </a:solidFill>
          <a:ln w="76200">
            <a:solidFill>
              <a:srgbClr val="89FBE8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latin typeface="Avenir Book" charset="0"/>
              <a:ea typeface="Avenir Book" charset="0"/>
              <a:cs typeface="Avenir Book" charset="0"/>
            </a:endParaRPr>
          </a:p>
          <a:p>
            <a:endParaRPr lang="en-US" dirty="0">
              <a:latin typeface="Avenir Book" charset="0"/>
              <a:ea typeface="Avenir Book" charset="0"/>
              <a:cs typeface="Avenir Book" charset="0"/>
            </a:endParaRPr>
          </a:p>
          <a:p>
            <a:endParaRPr lang="en-US" dirty="0">
              <a:latin typeface="Avenir Book" charset="0"/>
              <a:ea typeface="Avenir Book" charset="0"/>
              <a:cs typeface="Avenir Book" charset="0"/>
            </a:endParaRPr>
          </a:p>
          <a:p>
            <a:endParaRPr lang="en-US" dirty="0">
              <a:latin typeface="Avenir Book" charset="0"/>
              <a:ea typeface="Avenir Book" charset="0"/>
              <a:cs typeface="Avenir Book" charset="0"/>
            </a:endParaRPr>
          </a:p>
          <a:p>
            <a:endParaRPr lang="en-US" dirty="0">
              <a:latin typeface="Avenir Book" charset="0"/>
              <a:ea typeface="Avenir Book" charset="0"/>
              <a:cs typeface="Avenir Book" charset="0"/>
            </a:endParaRPr>
          </a:p>
          <a:p>
            <a:endParaRPr lang="en-US" dirty="0">
              <a:latin typeface="Avenir Book" charset="0"/>
              <a:ea typeface="Avenir Book" charset="0"/>
              <a:cs typeface="Avenir Book" charset="0"/>
            </a:endParaRPr>
          </a:p>
          <a:p>
            <a:endParaRPr lang="en-US" dirty="0">
              <a:latin typeface="Avenir Book" charset="0"/>
              <a:ea typeface="Avenir Book" charset="0"/>
              <a:cs typeface="Avenir Book" charset="0"/>
            </a:endParaRPr>
          </a:p>
          <a:p>
            <a:endParaRPr lang="en-US" dirty="0">
              <a:latin typeface="Avenir Book" charset="0"/>
              <a:ea typeface="Avenir Book" charset="0"/>
              <a:cs typeface="Avenir Book" charset="0"/>
            </a:endParaRPr>
          </a:p>
          <a:p>
            <a:endParaRPr lang="en-US" dirty="0">
              <a:latin typeface="Avenir Book" charset="0"/>
              <a:ea typeface="Avenir Book" charset="0"/>
              <a:cs typeface="Avenir Book" charset="0"/>
            </a:endParaRPr>
          </a:p>
          <a:p>
            <a:endParaRPr lang="en-US" dirty="0">
              <a:latin typeface="Avenir Book" charset="0"/>
              <a:ea typeface="Avenir Book" charset="0"/>
              <a:cs typeface="Avenir Book" charset="0"/>
            </a:endParaRPr>
          </a:p>
          <a:p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39513" y="2057783"/>
            <a:ext cx="9667972" cy="802983"/>
          </a:xfrm>
          <a:prstGeom prst="rect">
            <a:avLst/>
          </a:prstGeom>
          <a:solidFill>
            <a:srgbClr val="89FBE8"/>
          </a:solidFill>
          <a:ln w="76200">
            <a:solidFill>
              <a:srgbClr val="89FBE8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39513" y="2152880"/>
            <a:ext cx="9667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entury Gothic" charset="0"/>
                <a:ea typeface="Century Gothic" charset="0"/>
                <a:cs typeface="Century Gothic" charset="0"/>
              </a:rPr>
              <a:t>Thursday </a:t>
            </a:r>
            <a:r>
              <a:rPr lang="en-US" sz="4000" b="1">
                <a:latin typeface="Century Gothic" charset="0"/>
                <a:ea typeface="Century Gothic" charset="0"/>
                <a:cs typeface="Century Gothic" charset="0"/>
              </a:rPr>
              <a:t>and Monday April 23&amp;27 </a:t>
            </a:r>
            <a:endParaRPr lang="en-US" sz="4000" b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9512" y="2955863"/>
            <a:ext cx="96679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85FF"/>
                </a:highlight>
                <a:latin typeface="Coming Soon" panose="020B0604020202020204"/>
                <a:ea typeface="Avenir Book" charset="0"/>
                <a:cs typeface="Avenir Book" charset="0"/>
              </a:rPr>
              <a:t>We are moving on to Chapter 4- DNA </a:t>
            </a:r>
          </a:p>
          <a:p>
            <a:r>
              <a:rPr lang="en-US" dirty="0">
                <a:highlight>
                  <a:srgbClr val="FF85FF"/>
                </a:highlight>
                <a:latin typeface="Coming Soon" panose="020B0604020202020204"/>
                <a:ea typeface="Avenir Book" charset="0"/>
                <a:cs typeface="Avenir Book" charset="0"/>
              </a:rPr>
              <a:t>What is DNA and how does it work? </a:t>
            </a:r>
          </a:p>
          <a:p>
            <a:endParaRPr lang="en-US" dirty="0">
              <a:latin typeface="Coming Soon" panose="020B0604020202020204"/>
              <a:ea typeface="Avenir Book" charset="0"/>
              <a:cs typeface="Avenir Book" charset="0"/>
            </a:endParaRPr>
          </a:p>
          <a:p>
            <a:r>
              <a:rPr lang="en-US" dirty="0">
                <a:latin typeface="Coming Soon" panose="020B0604020202020204"/>
                <a:ea typeface="Avenir Book" charset="0"/>
                <a:cs typeface="Avenir Book" charset="0"/>
              </a:rPr>
              <a:t>For the next two days you will be watching the Video “Cracking the Code” </a:t>
            </a:r>
          </a:p>
          <a:p>
            <a:r>
              <a:rPr lang="en-US" dirty="0">
                <a:latin typeface="Coming Soon" panose="020B0604020202020204"/>
                <a:ea typeface="Avenir Book" charset="0"/>
                <a:cs typeface="Avenir Book" charset="0"/>
              </a:rPr>
              <a:t>There will be questions on a forms document to complete during the video. I would leave 2 tabs open. One for the video and one for the questions on forms. </a:t>
            </a:r>
          </a:p>
          <a:p>
            <a:endParaRPr lang="en-US" dirty="0">
              <a:latin typeface="Coming Soon" panose="020B0604020202020204"/>
              <a:ea typeface="Avenir Book" charset="0"/>
              <a:cs typeface="Avenir Book" charset="0"/>
            </a:endParaRPr>
          </a:p>
          <a:p>
            <a:r>
              <a:rPr lang="en-US" dirty="0">
                <a:latin typeface="Coming Soon" panose="020B0604020202020204"/>
                <a:ea typeface="Avenir Book" charset="0"/>
                <a:cs typeface="Avenir Book" charset="0"/>
              </a:rPr>
              <a:t>Watch here: </a:t>
            </a:r>
          </a:p>
          <a:p>
            <a:r>
              <a:rPr lang="en-US" dirty="0">
                <a:latin typeface="Coming Soon" panose="020B0604020202020204"/>
                <a:ea typeface="Avenir Book" charset="0"/>
                <a:cs typeface="Avenir Book" charset="0"/>
                <a:hlinkClick r:id="rId3"/>
              </a:rPr>
              <a:t>Cracking the Code</a:t>
            </a:r>
            <a:endParaRPr lang="en-US" dirty="0">
              <a:latin typeface="Coming Soon" panose="020B0604020202020204"/>
              <a:ea typeface="Avenir Book" charset="0"/>
              <a:cs typeface="Avenir Book" charset="0"/>
            </a:endParaRPr>
          </a:p>
          <a:p>
            <a:r>
              <a:rPr lang="en-US" dirty="0">
                <a:latin typeface="Coming Soon" panose="020B0604020202020204"/>
                <a:ea typeface="Avenir Book" charset="0"/>
                <a:cs typeface="Avenir Book" charset="0"/>
              </a:rPr>
              <a:t>Check Assignments for the Forms with the guiding questions on Thursday morning. </a:t>
            </a:r>
          </a:p>
        </p:txBody>
      </p:sp>
    </p:spTree>
    <p:extLst>
      <p:ext uri="{BB962C8B-B14F-4D97-AF65-F5344CB8AC3E}">
        <p14:creationId xmlns:p14="http://schemas.microsoft.com/office/powerpoint/2010/main" val="1516746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9512" y="2860766"/>
            <a:ext cx="9667973" cy="3139321"/>
          </a:xfrm>
          <a:prstGeom prst="rect">
            <a:avLst/>
          </a:prstGeom>
          <a:solidFill>
            <a:schemeClr val="bg1"/>
          </a:solidFill>
          <a:ln w="76200">
            <a:solidFill>
              <a:srgbClr val="89FBE8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latin typeface="Avenir Book" charset="0"/>
              <a:ea typeface="Avenir Book" charset="0"/>
              <a:cs typeface="Avenir Book" charset="0"/>
            </a:endParaRPr>
          </a:p>
          <a:p>
            <a:endParaRPr lang="en-US" dirty="0">
              <a:latin typeface="Avenir Book" charset="0"/>
              <a:ea typeface="Avenir Book" charset="0"/>
              <a:cs typeface="Avenir Book" charset="0"/>
            </a:endParaRPr>
          </a:p>
          <a:p>
            <a:endParaRPr lang="en-US" dirty="0">
              <a:latin typeface="Avenir Book" charset="0"/>
              <a:ea typeface="Avenir Book" charset="0"/>
              <a:cs typeface="Avenir Book" charset="0"/>
            </a:endParaRPr>
          </a:p>
          <a:p>
            <a:endParaRPr lang="en-US" dirty="0">
              <a:latin typeface="Avenir Book" charset="0"/>
              <a:ea typeface="Avenir Book" charset="0"/>
              <a:cs typeface="Avenir Book" charset="0"/>
            </a:endParaRPr>
          </a:p>
          <a:p>
            <a:endParaRPr lang="en-US" dirty="0">
              <a:latin typeface="Avenir Book" charset="0"/>
              <a:ea typeface="Avenir Book" charset="0"/>
              <a:cs typeface="Avenir Book" charset="0"/>
            </a:endParaRPr>
          </a:p>
          <a:p>
            <a:endParaRPr lang="en-US" dirty="0">
              <a:latin typeface="Avenir Book" charset="0"/>
              <a:ea typeface="Avenir Book" charset="0"/>
              <a:cs typeface="Avenir Book" charset="0"/>
            </a:endParaRPr>
          </a:p>
          <a:p>
            <a:endParaRPr lang="en-US" dirty="0">
              <a:latin typeface="Avenir Book" charset="0"/>
              <a:ea typeface="Avenir Book" charset="0"/>
              <a:cs typeface="Avenir Book" charset="0"/>
            </a:endParaRPr>
          </a:p>
          <a:p>
            <a:endParaRPr lang="en-US" dirty="0">
              <a:latin typeface="Avenir Book" charset="0"/>
              <a:ea typeface="Avenir Book" charset="0"/>
              <a:cs typeface="Avenir Book" charset="0"/>
            </a:endParaRPr>
          </a:p>
          <a:p>
            <a:endParaRPr lang="en-US" dirty="0">
              <a:latin typeface="Avenir Book" charset="0"/>
              <a:ea typeface="Avenir Book" charset="0"/>
              <a:cs typeface="Avenir Book" charset="0"/>
            </a:endParaRPr>
          </a:p>
          <a:p>
            <a:endParaRPr lang="en-US" dirty="0">
              <a:latin typeface="Avenir Book" charset="0"/>
              <a:ea typeface="Avenir Book" charset="0"/>
              <a:cs typeface="Avenir Book" charset="0"/>
            </a:endParaRPr>
          </a:p>
          <a:p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39513" y="2057783"/>
            <a:ext cx="9667972" cy="802983"/>
          </a:xfrm>
          <a:prstGeom prst="rect">
            <a:avLst/>
          </a:prstGeom>
          <a:solidFill>
            <a:srgbClr val="89FBE8"/>
          </a:solidFill>
          <a:ln w="76200">
            <a:solidFill>
              <a:srgbClr val="89FBE8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39513" y="2152880"/>
            <a:ext cx="9667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oming Soon" panose="020B0604020202020204"/>
                <a:ea typeface="Century Gothic" charset="0"/>
                <a:cs typeface="Century Gothic" charset="0"/>
              </a:rPr>
              <a:t>Thursday and Monday April 23 &amp; 27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39512" y="2955863"/>
            <a:ext cx="96679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oming Soon" panose="020B0604020202020204" charset="0"/>
                <a:ea typeface="Avenir Book" charset="0"/>
                <a:cs typeface="Avenir Book" charset="0"/>
              </a:rPr>
              <a:t>Today and Monday you will be working on a Meiosis Gizmo.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oming Soon" panose="020B0604020202020204" charset="0"/>
                <a:ea typeface="Avenir Book" charset="0"/>
                <a:cs typeface="Avenir Book" charset="0"/>
              </a:rPr>
              <a:t>The website is </a:t>
            </a:r>
            <a:r>
              <a:rPr lang="en-US" sz="2000" dirty="0">
                <a:highlight>
                  <a:srgbClr val="00FF00"/>
                </a:highlight>
                <a:latin typeface="Coming Soon" panose="020B0604020202020204" charset="0"/>
                <a:ea typeface="Avenir Book" charset="0"/>
                <a:cs typeface="Avenir Book" charset="0"/>
                <a:hlinkClick r:id="rId3"/>
              </a:rPr>
              <a:t>www.explorelearning.com</a:t>
            </a:r>
            <a:r>
              <a:rPr lang="en-US" sz="2000" dirty="0">
                <a:highlight>
                  <a:srgbClr val="00FF00"/>
                </a:highlight>
                <a:latin typeface="Coming Soon" panose="020B0604020202020204" charset="0"/>
                <a:ea typeface="Avenir Book" charset="0"/>
                <a:cs typeface="Avenir Book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oming Soon" panose="020B0604020202020204" charset="0"/>
                <a:ea typeface="Avenir Book" charset="0"/>
                <a:cs typeface="Avenir Book" charset="0"/>
              </a:rPr>
              <a:t>If you need your </a:t>
            </a:r>
            <a:r>
              <a:rPr lang="en-US" sz="2000" dirty="0">
                <a:highlight>
                  <a:srgbClr val="FFFF00"/>
                </a:highlight>
                <a:latin typeface="Coming Soon" panose="020B0604020202020204" charset="0"/>
                <a:ea typeface="Avenir Book" charset="0"/>
                <a:cs typeface="Avenir Book" charset="0"/>
              </a:rPr>
              <a:t>username and password please contact me </a:t>
            </a:r>
            <a:r>
              <a:rPr lang="en-US" sz="2000" dirty="0">
                <a:latin typeface="Coming Soon" panose="020B0604020202020204" charset="0"/>
                <a:ea typeface="Avenir Book" charset="0"/>
                <a:cs typeface="Avenir Book" charset="0"/>
              </a:rPr>
              <a:t>so I can send it to you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oming Soon" panose="020B0604020202020204" charset="0"/>
                <a:ea typeface="Avenir Book" charset="0"/>
                <a:cs typeface="Avenir Book" charset="0"/>
              </a:rPr>
              <a:t>The Gizmo will be downloaded into your account.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oming Soon" panose="020B0604020202020204" charset="0"/>
                <a:ea typeface="Avenir Book" charset="0"/>
                <a:cs typeface="Avenir Book" charset="0"/>
              </a:rPr>
              <a:t>The Gizmo’s name is MEOISIS – you will see it assigned to you once you log in.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highlight>
                  <a:srgbClr val="89FBE8"/>
                </a:highlight>
                <a:latin typeface="Coming Soon" panose="020B0604020202020204" charset="0"/>
                <a:ea typeface="Avenir Book" charset="0"/>
                <a:cs typeface="Avenir Book" charset="0"/>
                <a:hlinkClick r:id="rId4"/>
              </a:rPr>
              <a:t>Here is the worksheet</a:t>
            </a:r>
            <a:r>
              <a:rPr lang="en-US" sz="2000" dirty="0">
                <a:latin typeface="Coming Soon" panose="020B0604020202020204" charset="0"/>
                <a:ea typeface="Avenir Book" charset="0"/>
                <a:cs typeface="Avenir Book" charset="0"/>
                <a:hlinkClick r:id="rId4"/>
              </a:rPr>
              <a:t> </a:t>
            </a:r>
            <a:r>
              <a:rPr lang="en-US" sz="2000" dirty="0">
                <a:latin typeface="Coming Soon" panose="020B0604020202020204" charset="0"/>
                <a:ea typeface="Avenir Book" charset="0"/>
                <a:cs typeface="Avenir Book" charset="0"/>
              </a:rPr>
              <a:t>to complete during the Gizmo.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oming Soon" panose="020B0604020202020204" charset="0"/>
                <a:ea typeface="Avenir Book" charset="0"/>
                <a:cs typeface="Avenir Book" charset="0"/>
              </a:rPr>
              <a:t>I will also push out the worksheet as an assignment on Thursday. </a:t>
            </a:r>
          </a:p>
        </p:txBody>
      </p:sp>
    </p:spTree>
    <p:extLst>
      <p:ext uri="{BB962C8B-B14F-4D97-AF65-F5344CB8AC3E}">
        <p14:creationId xmlns:p14="http://schemas.microsoft.com/office/powerpoint/2010/main" val="55438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9513" y="2860766"/>
            <a:ext cx="4488540" cy="3139321"/>
          </a:xfrm>
          <a:prstGeom prst="rect">
            <a:avLst/>
          </a:prstGeom>
          <a:solidFill>
            <a:schemeClr val="bg1"/>
          </a:solidFill>
          <a:ln w="76200">
            <a:solidFill>
              <a:srgbClr val="B3F368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latin typeface="Avenir Book" charset="0"/>
              <a:ea typeface="Avenir Book" charset="0"/>
              <a:cs typeface="Avenir Book" charset="0"/>
            </a:endParaRPr>
          </a:p>
          <a:p>
            <a:endParaRPr lang="en-US" dirty="0">
              <a:latin typeface="Avenir Book" charset="0"/>
              <a:ea typeface="Avenir Book" charset="0"/>
              <a:cs typeface="Avenir Book" charset="0"/>
            </a:endParaRPr>
          </a:p>
          <a:p>
            <a:endParaRPr lang="en-US" dirty="0">
              <a:latin typeface="Avenir Book" charset="0"/>
              <a:ea typeface="Avenir Book" charset="0"/>
              <a:cs typeface="Avenir Book" charset="0"/>
            </a:endParaRPr>
          </a:p>
          <a:p>
            <a:endParaRPr lang="en-US" dirty="0">
              <a:latin typeface="Avenir Book" charset="0"/>
              <a:ea typeface="Avenir Book" charset="0"/>
              <a:cs typeface="Avenir Book" charset="0"/>
            </a:endParaRPr>
          </a:p>
          <a:p>
            <a:endParaRPr lang="en-US" dirty="0">
              <a:latin typeface="Avenir Book" charset="0"/>
              <a:ea typeface="Avenir Book" charset="0"/>
              <a:cs typeface="Avenir Book" charset="0"/>
            </a:endParaRPr>
          </a:p>
          <a:p>
            <a:endParaRPr lang="en-US" dirty="0">
              <a:latin typeface="Avenir Book" charset="0"/>
              <a:ea typeface="Avenir Book" charset="0"/>
              <a:cs typeface="Avenir Book" charset="0"/>
            </a:endParaRPr>
          </a:p>
          <a:p>
            <a:endParaRPr lang="en-US" dirty="0">
              <a:latin typeface="Avenir Book" charset="0"/>
              <a:ea typeface="Avenir Book" charset="0"/>
              <a:cs typeface="Avenir Book" charset="0"/>
            </a:endParaRPr>
          </a:p>
          <a:p>
            <a:endParaRPr lang="en-US" dirty="0">
              <a:latin typeface="Avenir Book" charset="0"/>
              <a:ea typeface="Avenir Book" charset="0"/>
              <a:cs typeface="Avenir Book" charset="0"/>
            </a:endParaRPr>
          </a:p>
          <a:p>
            <a:endParaRPr lang="en-US" dirty="0">
              <a:latin typeface="Avenir Book" charset="0"/>
              <a:ea typeface="Avenir Book" charset="0"/>
              <a:cs typeface="Avenir Book" charset="0"/>
            </a:endParaRPr>
          </a:p>
          <a:p>
            <a:endParaRPr lang="en-US" dirty="0">
              <a:latin typeface="Avenir Book" charset="0"/>
              <a:ea typeface="Avenir Book" charset="0"/>
              <a:cs typeface="Avenir Book" charset="0"/>
            </a:endParaRPr>
          </a:p>
          <a:p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39513" y="2057783"/>
            <a:ext cx="4488540" cy="802983"/>
          </a:xfrm>
          <a:prstGeom prst="rect">
            <a:avLst/>
          </a:prstGeom>
          <a:solidFill>
            <a:srgbClr val="B3F368"/>
          </a:solidFill>
          <a:ln w="76200">
            <a:solidFill>
              <a:srgbClr val="B3F368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39513" y="2152880"/>
            <a:ext cx="4488540" cy="707886"/>
          </a:xfrm>
          <a:prstGeom prst="rect">
            <a:avLst/>
          </a:prstGeom>
          <a:noFill/>
          <a:ln>
            <a:solidFill>
              <a:srgbClr val="B3F36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oming Soon"/>
                <a:ea typeface="Century Gothic" charset="0"/>
                <a:cs typeface="Century Gothic" charset="0"/>
              </a:rPr>
              <a:t>Thanks!!!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39513" y="2955863"/>
            <a:ext cx="44885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ng Soon"/>
                <a:ea typeface="Avenir Book" charset="0"/>
                <a:cs typeface="Avenir Book" charset="0"/>
              </a:rPr>
              <a:t>Thank you for another week of dedication and hard work. I appreciate your time and dedication! Thanks for finding the balance between in this crazy time and getting your work completed! You guys are the BEST! </a:t>
            </a:r>
            <a:r>
              <a:rPr lang="en-US" sz="2400" dirty="0">
                <a:latin typeface="Coming Soon"/>
                <a:ea typeface="Avenir Book" charset="0"/>
                <a:cs typeface="Avenir Book" charset="0"/>
                <a:sym typeface="Wingdings" panose="05000000000000000000" pitchFamily="2" charset="2"/>
              </a:rPr>
              <a:t> </a:t>
            </a:r>
            <a:endParaRPr lang="en-US" sz="2400" dirty="0">
              <a:latin typeface="Coming Soon"/>
              <a:ea typeface="Avenir Book" charset="0"/>
              <a:cs typeface="Avenir Book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E5C844-33C8-4E2C-B578-EEB3C21E6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9105" y="2057783"/>
            <a:ext cx="4699192" cy="394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3914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3001D011222D4D8C92F0EBB6927907" ma:contentTypeVersion="29" ma:contentTypeDescription="Create a new document." ma:contentTypeScope="" ma:versionID="0053c194acd559b0aaccee8e34e3d929">
  <xsd:schema xmlns:xsd="http://www.w3.org/2001/XMLSchema" xmlns:xs="http://www.w3.org/2001/XMLSchema" xmlns:p="http://schemas.microsoft.com/office/2006/metadata/properties" xmlns:ns3="baf951c2-6dfb-4702-8f99-1b5fef816f3d" xmlns:ns4="e88449a5-315e-494b-b6bc-ba8cd2dd9065" targetNamespace="http://schemas.microsoft.com/office/2006/metadata/properties" ma:root="true" ma:fieldsID="6cacd8d84a5e90a014569a664535e48a" ns3:_="" ns4:_="">
    <xsd:import namespace="baf951c2-6dfb-4702-8f99-1b5fef816f3d"/>
    <xsd:import namespace="e88449a5-315e-494b-b6bc-ba8cd2dd906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f951c2-6dfb-4702-8f99-1b5fef816f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NotebookType" ma:index="17" nillable="true" ma:displayName="Notebook Type" ma:internalName="NotebookType">
      <xsd:simpleType>
        <xsd:restriction base="dms:Text"/>
      </xsd:simpleType>
    </xsd:element>
    <xsd:element name="FolderType" ma:index="18" nillable="true" ma:displayName="Folder Type" ma:internalName="FolderType">
      <xsd:simpleType>
        <xsd:restriction base="dms:Text"/>
      </xsd:simpleType>
    </xsd:element>
    <xsd:element name="CultureName" ma:index="19" nillable="true" ma:displayName="Culture Name" ma:internalName="CultureName">
      <xsd:simpleType>
        <xsd:restriction base="dms:Text"/>
      </xsd:simpleType>
    </xsd:element>
    <xsd:element name="AppVersion" ma:index="20" nillable="true" ma:displayName="App Version" ma:internalName="AppVersion">
      <xsd:simpleType>
        <xsd:restriction base="dms:Text"/>
      </xsd:simpleType>
    </xsd:element>
    <xsd:element name="TeamsChannelId" ma:index="21" nillable="true" ma:displayName="Teams Channel Id" ma:internalName="TeamsChannelId">
      <xsd:simpleType>
        <xsd:restriction base="dms:Text"/>
      </xsd:simpleType>
    </xsd:element>
    <xsd:element name="Owner" ma:index="2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3" nillable="true" ma:displayName="Math Settings" ma:internalName="Math_Settings">
      <xsd:simpleType>
        <xsd:restriction base="dms:Text"/>
      </xsd:simpleType>
    </xsd:element>
    <xsd:element name="DefaultSectionNames" ma:index="2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5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6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7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8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9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0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1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2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3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4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5" nillable="true" ma:displayName="Is Collaboration Space Locked" ma:internalName="Is_Collaboration_Space_Locked">
      <xsd:simpleType>
        <xsd:restriction base="dms:Boolean"/>
      </xsd:simpleType>
    </xsd:element>
    <xsd:element name="IsNotebookLocked" ma:index="36" nillable="true" ma:displayName="Is Notebook Locked" ma:internalName="IsNotebookLocke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8449a5-315e-494b-b6bc-ba8cd2dd906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baf951c2-6dfb-4702-8f99-1b5fef816f3d" xsi:nil="true"/>
    <Owner xmlns="baf951c2-6dfb-4702-8f99-1b5fef816f3d">
      <UserInfo>
        <DisplayName/>
        <AccountId xsi:nil="true"/>
        <AccountType/>
      </UserInfo>
    </Owner>
    <TeamsChannelId xmlns="baf951c2-6dfb-4702-8f99-1b5fef816f3d" xsi:nil="true"/>
    <Invited_Teachers xmlns="baf951c2-6dfb-4702-8f99-1b5fef816f3d" xsi:nil="true"/>
    <IsNotebookLocked xmlns="baf951c2-6dfb-4702-8f99-1b5fef816f3d" xsi:nil="true"/>
    <DefaultSectionNames xmlns="baf951c2-6dfb-4702-8f99-1b5fef816f3d" xsi:nil="true"/>
    <NotebookType xmlns="baf951c2-6dfb-4702-8f99-1b5fef816f3d" xsi:nil="true"/>
    <FolderType xmlns="baf951c2-6dfb-4702-8f99-1b5fef816f3d" xsi:nil="true"/>
    <Students xmlns="baf951c2-6dfb-4702-8f99-1b5fef816f3d">
      <UserInfo>
        <DisplayName/>
        <AccountId xsi:nil="true"/>
        <AccountType/>
      </UserInfo>
    </Students>
    <Teachers xmlns="baf951c2-6dfb-4702-8f99-1b5fef816f3d">
      <UserInfo>
        <DisplayName/>
        <AccountId xsi:nil="true"/>
        <AccountType/>
      </UserInfo>
    </Teachers>
    <Student_Groups xmlns="baf951c2-6dfb-4702-8f99-1b5fef816f3d">
      <UserInfo>
        <DisplayName/>
        <AccountId xsi:nil="true"/>
        <AccountType/>
      </UserInfo>
    </Student_Groups>
    <AppVersion xmlns="baf951c2-6dfb-4702-8f99-1b5fef816f3d" xsi:nil="true"/>
    <Templates xmlns="baf951c2-6dfb-4702-8f99-1b5fef816f3d" xsi:nil="true"/>
    <Self_Registration_Enabled xmlns="baf951c2-6dfb-4702-8f99-1b5fef816f3d" xsi:nil="true"/>
    <Has_Teacher_Only_SectionGroup xmlns="baf951c2-6dfb-4702-8f99-1b5fef816f3d" xsi:nil="true"/>
    <CultureName xmlns="baf951c2-6dfb-4702-8f99-1b5fef816f3d" xsi:nil="true"/>
    <Distribution_Groups xmlns="baf951c2-6dfb-4702-8f99-1b5fef816f3d" xsi:nil="true"/>
    <Invited_Students xmlns="baf951c2-6dfb-4702-8f99-1b5fef816f3d" xsi:nil="true"/>
    <Is_Collaboration_Space_Locked xmlns="baf951c2-6dfb-4702-8f99-1b5fef816f3d" xsi:nil="true"/>
    <LMS_Mappings xmlns="baf951c2-6dfb-4702-8f99-1b5fef816f3d" xsi:nil="true"/>
  </documentManagement>
</p:properties>
</file>

<file path=customXml/itemProps1.xml><?xml version="1.0" encoding="utf-8"?>
<ds:datastoreItem xmlns:ds="http://schemas.openxmlformats.org/officeDocument/2006/customXml" ds:itemID="{418B1466-59C0-4DC7-A7E7-44971CC53B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f951c2-6dfb-4702-8f99-1b5fef816f3d"/>
    <ds:schemaRef ds:uri="e88449a5-315e-494b-b6bc-ba8cd2dd90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686E35D-4DEC-44CF-8888-FAB83C759D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BE713F-6269-4A3E-A3A5-BEE78C5649BD}">
  <ds:schemaRefs>
    <ds:schemaRef ds:uri="http://schemas.microsoft.com/office/2006/metadata/properties"/>
    <ds:schemaRef ds:uri="http://schemas.microsoft.com/office/infopath/2007/PartnerControls"/>
    <ds:schemaRef ds:uri="baf951c2-6dfb-4702-8f99-1b5fef816f3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1273</TotalTime>
  <Words>612</Words>
  <Application>Microsoft Office PowerPoint</Application>
  <PresentationFormat>Widescreen</PresentationFormat>
  <Paragraphs>147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Avenir Book</vt:lpstr>
      <vt:lpstr>Calibri</vt:lpstr>
      <vt:lpstr>Calibri Light</vt:lpstr>
      <vt:lpstr>Century Gothic</vt:lpstr>
      <vt:lpstr>Coming Soon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Rebecca Smith</cp:lastModifiedBy>
  <cp:revision>35</cp:revision>
  <dcterms:created xsi:type="dcterms:W3CDTF">2019-06-28T04:39:34Z</dcterms:created>
  <dcterms:modified xsi:type="dcterms:W3CDTF">2020-04-18T15:34:41Z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0x010100413001D011222D4D8C92F0EBB6927907</vt:lpwstr>
  </property>
</Properties>
</file>