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91" r:id="rId19"/>
    <p:sldId id="290" r:id="rId20"/>
    <p:sldId id="298" r:id="rId21"/>
    <p:sldId id="299" r:id="rId22"/>
    <p:sldId id="289" r:id="rId23"/>
    <p:sldId id="292" r:id="rId24"/>
    <p:sldId id="293" r:id="rId25"/>
    <p:sldId id="294" r:id="rId26"/>
    <p:sldId id="295" r:id="rId27"/>
    <p:sldId id="296" r:id="rId28"/>
    <p:sldId id="297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E42CC-5377-4177-8200-24B7B596BF11}" v="11" dt="2019-10-31T14:09:0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4660"/>
  </p:normalViewPr>
  <p:slideViewPr>
    <p:cSldViewPr>
      <p:cViewPr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Rodgers" userId="a12c481e-6715-44c4-bf4a-fff4b41f5ff3" providerId="ADAL" clId="{391E42CC-5377-4177-8200-24B7B596BF11}"/>
    <pc:docChg chg="custSel addSld delSld modSld sldOrd">
      <pc:chgData name="Roxanne Rodgers" userId="a12c481e-6715-44c4-bf4a-fff4b41f5ff3" providerId="ADAL" clId="{391E42CC-5377-4177-8200-24B7B596BF11}" dt="2019-10-31T14:09:47.697" v="92" actId="2696"/>
      <pc:docMkLst>
        <pc:docMk/>
      </pc:docMkLst>
      <pc:sldChg chg="addSp delSp modSp">
        <pc:chgData name="Roxanne Rodgers" userId="a12c481e-6715-44c4-bf4a-fff4b41f5ff3" providerId="ADAL" clId="{391E42CC-5377-4177-8200-24B7B596BF11}" dt="2019-10-31T14:09:43.255" v="91" actId="14100"/>
        <pc:sldMkLst>
          <pc:docMk/>
          <pc:sldMk cId="0" sldId="256"/>
        </pc:sldMkLst>
        <pc:spChg chg="add del mod">
          <ac:chgData name="Roxanne Rodgers" userId="a12c481e-6715-44c4-bf4a-fff4b41f5ff3" providerId="ADAL" clId="{391E42CC-5377-4177-8200-24B7B596BF11}" dt="2019-10-31T14:08:57.721" v="84" actId="478"/>
          <ac:spMkLst>
            <pc:docMk/>
            <pc:sldMk cId="0" sldId="256"/>
            <ac:spMk id="2" creationId="{50B3A95B-7450-4EFA-BD8E-497B6DB5B752}"/>
          </ac:spMkLst>
        </pc:spChg>
        <pc:spChg chg="add mod">
          <ac:chgData name="Roxanne Rodgers" userId="a12c481e-6715-44c4-bf4a-fff4b41f5ff3" providerId="ADAL" clId="{391E42CC-5377-4177-8200-24B7B596BF11}" dt="2019-10-31T14:09:43.255" v="91" actId="14100"/>
          <ac:spMkLst>
            <pc:docMk/>
            <pc:sldMk cId="0" sldId="256"/>
            <ac:spMk id="3" creationId="{F710473F-B80E-4FA8-8B66-3BBDC5AA7345}"/>
          </ac:spMkLst>
        </pc:spChg>
        <pc:picChg chg="mod">
          <ac:chgData name="Roxanne Rodgers" userId="a12c481e-6715-44c4-bf4a-fff4b41f5ff3" providerId="ADAL" clId="{391E42CC-5377-4177-8200-24B7B596BF11}" dt="2019-10-31T14:09:02.156" v="85" actId="1076"/>
          <ac:picMkLst>
            <pc:docMk/>
            <pc:sldMk cId="0" sldId="256"/>
            <ac:picMk id="3075" creationId="{2B517549-1794-4633-93D3-0EB1483A5BC6}"/>
          </ac:picMkLst>
        </pc:picChg>
      </pc:sldChg>
      <pc:sldChg chg="del">
        <pc:chgData name="Roxanne Rodgers" userId="a12c481e-6715-44c4-bf4a-fff4b41f5ff3" providerId="ADAL" clId="{391E42CC-5377-4177-8200-24B7B596BF11}" dt="2019-10-25T23:30:16.130" v="0" actId="2696"/>
        <pc:sldMkLst>
          <pc:docMk/>
          <pc:sldMk cId="0" sldId="301"/>
        </pc:sldMkLst>
      </pc:sldChg>
      <pc:sldChg chg="modSp add del ord">
        <pc:chgData name="Roxanne Rodgers" userId="a12c481e-6715-44c4-bf4a-fff4b41f5ff3" providerId="ADAL" clId="{391E42CC-5377-4177-8200-24B7B596BF11}" dt="2019-10-31T14:09:47.697" v="92" actId="2696"/>
        <pc:sldMkLst>
          <pc:docMk/>
          <pc:sldMk cId="1395427251" sldId="301"/>
        </pc:sldMkLst>
        <pc:spChg chg="mod">
          <ac:chgData name="Roxanne Rodgers" userId="a12c481e-6715-44c4-bf4a-fff4b41f5ff3" providerId="ADAL" clId="{391E42CC-5377-4177-8200-24B7B596BF11}" dt="2019-10-31T14:07:47.199" v="67" actId="20577"/>
          <ac:spMkLst>
            <pc:docMk/>
            <pc:sldMk cId="1395427251" sldId="301"/>
            <ac:spMk id="2" creationId="{0CBB024E-3C22-4ECA-8C87-D2BB1D9C928C}"/>
          </ac:spMkLst>
        </pc:spChg>
        <pc:spChg chg="mod">
          <ac:chgData name="Roxanne Rodgers" userId="a12c481e-6715-44c4-bf4a-fff4b41f5ff3" providerId="ADAL" clId="{391E42CC-5377-4177-8200-24B7B596BF11}" dt="2019-10-31T14:07:52.261" v="70" actId="5793"/>
          <ac:spMkLst>
            <pc:docMk/>
            <pc:sldMk cId="1395427251" sldId="301"/>
            <ac:spMk id="3" creationId="{F99CC2E0-2E14-4A89-B2BB-31596A711A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5B2477-47C3-4AFF-B702-EFF0FB29F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381AA8-FEBA-45E7-AB76-B3F828D0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52948-EB77-45FB-B83D-19913EE37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79C0-CBA8-47F8-8C39-A2F4FAD86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4E3781-5CF6-4F15-9026-0578A931E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95F45-C586-45C1-8854-67A13DA26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47C1FD-6391-40F4-A8A9-3BE7DE9EB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8DFB-9ABC-49A5-BF6A-810B2F988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1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815605-42F2-43B2-8632-6FBD6CF76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151D9-89BB-431E-A0D9-E4BCC8F52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7C28A-3A85-4736-B3D6-F5E50BD6F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F33B-ACF6-469C-B55E-D0956AFDF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246BBA-578A-4AA9-9BD4-B201CD991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60032-A09B-4280-8C97-70FCB5F8D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52D56-02C7-4674-AA03-F7A02073F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C2E1-98B9-45B2-8E7E-F47049653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4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523D6-2AD6-4A46-A1B5-E39326EA6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B7E42-8EFF-4562-87BF-62DE64202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E7B-79F0-4DB3-BD7F-5CF919AF5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C1DEC-EED9-4BDF-B32D-8E828B9F6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7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F665A9-83B5-4707-AE0F-398F60451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41AA6A-94A0-4CCC-8B90-D6C69AC66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C3C837-A855-4218-9529-7E8F2D178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ACF1-56E3-4C49-8ED2-1F80DDA16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19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3A247A-1261-4403-BF66-2A6276552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10064A-8E4B-4482-B2EE-BB20301D8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7B8A14B-5E6B-46DF-A4C1-6A19BFF0C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BADB-229F-45BF-8B79-4B19959CA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5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C4EE0-FF4A-4891-AF51-F9606829C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F1EA62-37C4-4CB0-A6A7-AB3F560B9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A6E7F6-F7E3-481B-81D0-F230A693F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5243-3F28-4602-8669-343169F41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2696B2-230C-46ED-8301-01FB2BC6B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D53794-D90D-46E4-8CC8-CAB7226D6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5B711-86F2-4BB6-A7A1-8A59D73CE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9083-DEF7-43E3-BF23-91DDB860D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61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E530D-BE89-4B1E-805E-F596C4921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6C795-84C7-438C-963F-C7EF06818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4C949-E019-4F3F-91A4-9FE28EAB5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EAC2-7597-49B7-867D-C78C7E8A4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93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B82FF5-4FE0-4AD9-B9CE-1220588B3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11711F-1CA9-45D3-ADF6-36C3C21B9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710CD2-851E-4572-8674-356E8476E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84CE2-2B71-4DB1-948C-C3DCF4B75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03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6ECC64-57F7-4175-8455-BD825CDC4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CA4427-CB28-49B1-840B-E271B10E0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45E001-2050-4C78-BDF9-62422248E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C54B-0C7B-432F-9FB8-E28203B6E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5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8BD000-13C2-454A-BFA9-3DFD6F6FA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15CD1A-5D18-4AED-B034-5E585B1CFA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4BC12C-9892-4A6D-BDFF-1326777B4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FD62-91C7-414E-A187-77302E702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44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C7024-9A82-4FEF-B90D-CD44C3616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1643C-66D6-4162-AE2C-AFBE94ACB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DBE70-2A5E-41C7-B49A-42DE3E9DE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55C3-593B-4A1D-9B19-55A8622F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43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8CD97-528D-4BA1-BEC1-AA16E112A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4720B-F2E7-4E37-BC80-51B075E89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C5E85-3A80-46C2-873B-ACCCE37C3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16C8-3BCC-48A0-B422-740CFA1DD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92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95528B-8891-43CA-B614-D2B803D7F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F7006B-A6A1-484D-8DFE-C12B359F6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FB9A3A-0445-4072-AE12-687D9A6E07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677B53-0720-4400-9365-B7E8354FB8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DFF477-1F85-4014-B123-CB3BCD9F3B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5BDC75B-299B-42D3-8B15-C0E9D87DE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AA291613-14D7-4983-9435-F3E976BCE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Latin American Policies</a:t>
            </a:r>
          </a:p>
        </p:txBody>
      </p:sp>
      <p:pic>
        <p:nvPicPr>
          <p:cNvPr id="3075" name="Picture 6" descr="lacmapmaster">
            <a:extLst>
              <a:ext uri="{FF2B5EF4-FFF2-40B4-BE49-F238E27FC236}">
                <a16:creationId xmlns:a16="http://schemas.microsoft.com/office/drawing/2014/main" id="{2B517549-1794-4633-93D3-0EB1483A5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1257300"/>
            <a:ext cx="9067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0473F-B80E-4FA8-8B66-3BBDC5AA7345}"/>
              </a:ext>
            </a:extLst>
          </p:cNvPr>
          <p:cNvSpPr txBox="1"/>
          <p:nvPr/>
        </p:nvSpPr>
        <p:spPr>
          <a:xfrm>
            <a:off x="609600" y="586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Chapter 7 Section 4 Notes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5DE3E91-71E6-41CE-B2A0-3B032E97C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1C0DEA77-5529-4A4C-9A3E-7150B77F63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2 countries agreed the U.S. could lease the land for 99 years in exchange for 10 million dollars and a yearly rent of $250,000.</a:t>
            </a:r>
          </a:p>
        </p:txBody>
      </p:sp>
      <p:pic>
        <p:nvPicPr>
          <p:cNvPr id="12292" name="Picture 7" descr="Product-4388">
            <a:extLst>
              <a:ext uri="{FF2B5EF4-FFF2-40B4-BE49-F238E27FC236}">
                <a16:creationId xmlns:a16="http://schemas.microsoft.com/office/drawing/2014/main" id="{FEFB4B68-B59B-4779-81F3-07F1CAB347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0"/>
            <a:ext cx="4343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>
            <a:extLst>
              <a:ext uri="{FF2B5EF4-FFF2-40B4-BE49-F238E27FC236}">
                <a16:creationId xmlns:a16="http://schemas.microsoft.com/office/drawing/2014/main" id="{57CC7344-13FE-4A22-8623-E7FCC25D3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the Canal</a:t>
            </a:r>
          </a:p>
        </p:txBody>
      </p:sp>
      <p:sp>
        <p:nvSpPr>
          <p:cNvPr id="13315" name="Rectangle 11">
            <a:extLst>
              <a:ext uri="{FF2B5EF4-FFF2-40B4-BE49-F238E27FC236}">
                <a16:creationId xmlns:a16="http://schemas.microsoft.com/office/drawing/2014/main" id="{AC8585B3-4836-498B-A4A6-98253F3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1524000"/>
            <a:ext cx="307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pic>
        <p:nvPicPr>
          <p:cNvPr id="13316" name="Picture 14" descr="shovel">
            <a:extLst>
              <a:ext uri="{FF2B5EF4-FFF2-40B4-BE49-F238E27FC236}">
                <a16:creationId xmlns:a16="http://schemas.microsoft.com/office/drawing/2014/main" id="{C17C5E01-93B1-4973-88CD-1C56AF758C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230313"/>
            <a:ext cx="6172200" cy="533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6D5D3551-EDD8-4DB5-8E28-EA038D21F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65FEE7B6-DC3F-4D9A-9763-8C66D28B1C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Before the U.S. began digging, they first had to get rid of what kept the French from being successful </a:t>
            </a:r>
          </a:p>
        </p:txBody>
      </p:sp>
      <p:pic>
        <p:nvPicPr>
          <p:cNvPr id="14340" name="Picture 7" descr="_554376_swamp_300">
            <a:extLst>
              <a:ext uri="{FF2B5EF4-FFF2-40B4-BE49-F238E27FC236}">
                <a16:creationId xmlns:a16="http://schemas.microsoft.com/office/drawing/2014/main" id="{E7968F1C-1F91-4983-B786-760E67DC1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524000"/>
            <a:ext cx="5486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8CB33516-A8A6-4625-9234-307C6C654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Mosquitoes</a:t>
            </a:r>
          </a:p>
        </p:txBody>
      </p:sp>
      <p:pic>
        <p:nvPicPr>
          <p:cNvPr id="15363" name="Picture 11" descr="mosquito6a">
            <a:extLst>
              <a:ext uri="{FF2B5EF4-FFF2-40B4-BE49-F238E27FC236}">
                <a16:creationId xmlns:a16="http://schemas.microsoft.com/office/drawing/2014/main" id="{B5071D94-1FC5-4392-8447-D489C3777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38250"/>
            <a:ext cx="8686800" cy="536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552331C-B55B-4151-AB32-80521AE28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5DC9B70D-725F-45C8-8067-03048D190E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Drained swamps, sprayed insecticides, spread oil on standing bodies of water, and cut grassy marshes.</a:t>
            </a:r>
          </a:p>
        </p:txBody>
      </p:sp>
      <p:pic>
        <p:nvPicPr>
          <p:cNvPr id="16388" name="Picture 7" descr="99-2273a">
            <a:extLst>
              <a:ext uri="{FF2B5EF4-FFF2-40B4-BE49-F238E27FC236}">
                <a16:creationId xmlns:a16="http://schemas.microsoft.com/office/drawing/2014/main" id="{453F0663-8D40-4598-BBD1-208CFE9A98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295400"/>
            <a:ext cx="46482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02681F37-CAE9-46C9-AA25-8F73441CE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DDA59602-0228-44B1-8AA5-CD13F2CE89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Building the canal was an enormous job.</a:t>
            </a:r>
          </a:p>
          <a:p>
            <a:pPr marL="952500" lvl="1" indent="-495300" eaLnBrk="1" hangingPunct="1"/>
            <a:r>
              <a:rPr lang="en-US" altLang="en-US" sz="2400"/>
              <a:t>It was considered the greatest engineering challenges of the time</a:t>
            </a:r>
            <a:r>
              <a:rPr lang="en-US" altLang="en-US" sz="1800"/>
              <a:t> </a:t>
            </a:r>
          </a:p>
        </p:txBody>
      </p:sp>
      <p:pic>
        <p:nvPicPr>
          <p:cNvPr id="17412" name="Picture 7" descr="99-2343a">
            <a:extLst>
              <a:ext uri="{FF2B5EF4-FFF2-40B4-BE49-F238E27FC236}">
                <a16:creationId xmlns:a16="http://schemas.microsoft.com/office/drawing/2014/main" id="{5E556C1B-B193-41B1-BE16-0B7CDE04AE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527175"/>
            <a:ext cx="5181600" cy="517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A28FBD3F-1445-430D-B1E1-D4BC33505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A339ECAE-C94C-4DB6-9E32-DB2EACCAB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It took thousands of workers 8 years to carve a path through the thick jungles and mountains </a:t>
            </a:r>
          </a:p>
        </p:txBody>
      </p:sp>
      <p:pic>
        <p:nvPicPr>
          <p:cNvPr id="18436" name="Picture 7" descr="images">
            <a:extLst>
              <a:ext uri="{FF2B5EF4-FFF2-40B4-BE49-F238E27FC236}">
                <a16:creationId xmlns:a16="http://schemas.microsoft.com/office/drawing/2014/main" id="{5374C797-045E-4D4A-8D7C-2D80B0EF30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4196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4a24685r">
            <a:extLst>
              <a:ext uri="{FF2B5EF4-FFF2-40B4-BE49-F238E27FC236}">
                <a16:creationId xmlns:a16="http://schemas.microsoft.com/office/drawing/2014/main" id="{36BB9667-F3DC-4F70-AA28-0394F592BD4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3825"/>
            <a:ext cx="8077200" cy="6523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2698608">
            <a:extLst>
              <a:ext uri="{FF2B5EF4-FFF2-40B4-BE49-F238E27FC236}">
                <a16:creationId xmlns:a16="http://schemas.microsoft.com/office/drawing/2014/main" id="{452B9C59-4F9A-44BB-A611-5389FAAEA5F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0650"/>
            <a:ext cx="8382000" cy="639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anama_Canal_under_construction_1907">
            <a:extLst>
              <a:ext uri="{FF2B5EF4-FFF2-40B4-BE49-F238E27FC236}">
                <a16:creationId xmlns:a16="http://schemas.microsoft.com/office/drawing/2014/main" id="{363F7BFB-5814-4D72-B703-048EE281B86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228600"/>
            <a:ext cx="6326188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561FCB4-7790-495C-933E-376A152A8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PANAMA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2358219-43A2-41C7-B1B9-7B7A8BE789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Europeans and Americans wanted to build a canal across Central America </a:t>
            </a:r>
          </a:p>
        </p:txBody>
      </p:sp>
      <p:pic>
        <p:nvPicPr>
          <p:cNvPr id="4100" name="Picture 9" descr="CentralAmer">
            <a:extLst>
              <a:ext uri="{FF2B5EF4-FFF2-40B4-BE49-F238E27FC236}">
                <a16:creationId xmlns:a16="http://schemas.microsoft.com/office/drawing/2014/main" id="{DCC0CB13-AFFE-4C75-9931-A2540CEF7B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600200"/>
            <a:ext cx="5638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p0309-1">
            <a:extLst>
              <a:ext uri="{FF2B5EF4-FFF2-40B4-BE49-F238E27FC236}">
                <a16:creationId xmlns:a16="http://schemas.microsoft.com/office/drawing/2014/main" id="{4BB367C3-F55C-4F78-B5A7-CC0F383C5D6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0988"/>
            <a:ext cx="8458200" cy="588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untitled1">
            <a:extLst>
              <a:ext uri="{FF2B5EF4-FFF2-40B4-BE49-F238E27FC236}">
                <a16:creationId xmlns:a16="http://schemas.microsoft.com/office/drawing/2014/main" id="{ED777DA6-306B-47CC-ACA6-A34A1C94CC1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7788"/>
            <a:ext cx="8153400" cy="642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canal-map-01a">
            <a:extLst>
              <a:ext uri="{FF2B5EF4-FFF2-40B4-BE49-F238E27FC236}">
                <a16:creationId xmlns:a16="http://schemas.microsoft.com/office/drawing/2014/main" id="{C4199B42-8C63-4B3F-8DDF-05D1E7FC3B2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85344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V06_0743262131">
            <a:extLst>
              <a:ext uri="{FF2B5EF4-FFF2-40B4-BE49-F238E27FC236}">
                <a16:creationId xmlns:a16="http://schemas.microsoft.com/office/drawing/2014/main" id="{4F6AA749-3923-472A-A1AA-13C10611EF1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7797800" cy="600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V09_0743262131">
            <a:extLst>
              <a:ext uri="{FF2B5EF4-FFF2-40B4-BE49-F238E27FC236}">
                <a16:creationId xmlns:a16="http://schemas.microsoft.com/office/drawing/2014/main" id="{D802C4C3-7FAD-4976-B479-285DA0E6BD3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382000" cy="649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anamacanal021">
            <a:extLst>
              <a:ext uri="{FF2B5EF4-FFF2-40B4-BE49-F238E27FC236}">
                <a16:creationId xmlns:a16="http://schemas.microsoft.com/office/drawing/2014/main" id="{5D30D74C-686E-4F6C-874F-904ADF3A859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38163"/>
            <a:ext cx="8382000" cy="598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tc_03_img0848">
            <a:extLst>
              <a:ext uri="{FF2B5EF4-FFF2-40B4-BE49-F238E27FC236}">
                <a16:creationId xmlns:a16="http://schemas.microsoft.com/office/drawing/2014/main" id="{547099BC-158B-4D7B-B840-E92CB669B5F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panamacanal026">
            <a:extLst>
              <a:ext uri="{FF2B5EF4-FFF2-40B4-BE49-F238E27FC236}">
                <a16:creationId xmlns:a16="http://schemas.microsoft.com/office/drawing/2014/main" id="{1BC43B60-850A-4C20-9D7F-7A7A02E0C50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6863"/>
            <a:ext cx="8305800" cy="616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Panama-Canal">
            <a:extLst>
              <a:ext uri="{FF2B5EF4-FFF2-40B4-BE49-F238E27FC236}">
                <a16:creationId xmlns:a16="http://schemas.microsoft.com/office/drawing/2014/main" id="{858C66C5-A049-4EE1-9809-ED5F986DF74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49313"/>
            <a:ext cx="8610600" cy="465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C3EC6577-1AD1-45D8-AA49-1A1B8E17B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DC1AAD0F-C7B2-47A0-B0B3-47045C5D84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It opened in 1914</a:t>
            </a:r>
          </a:p>
          <a:p>
            <a:pPr marL="914400" lvl="1" indent="-457200" eaLnBrk="1" hangingPunct="1"/>
            <a:r>
              <a:rPr lang="en-US" altLang="en-US" sz="2400"/>
              <a:t>The Ancon, a cargo ship, was the first vessel to travel through the canal.</a:t>
            </a:r>
          </a:p>
        </p:txBody>
      </p:sp>
      <p:pic>
        <p:nvPicPr>
          <p:cNvPr id="31748" name="Picture 7" descr="anconshi">
            <a:extLst>
              <a:ext uri="{FF2B5EF4-FFF2-40B4-BE49-F238E27FC236}">
                <a16:creationId xmlns:a16="http://schemas.microsoft.com/office/drawing/2014/main" id="{E956E708-9080-4103-8DF5-75D9ABD7D4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524000"/>
            <a:ext cx="52578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1061CC9B-791D-4F07-AB9B-0155F7604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4A3A8B22-C9F7-473F-AC45-9A0F9CB020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This would make travel between the Atlantic and Pacific Ocean shorter and less dangerous.</a:t>
            </a:r>
          </a:p>
        </p:txBody>
      </p:sp>
      <p:pic>
        <p:nvPicPr>
          <p:cNvPr id="5124" name="Picture 7" descr="250px-Panama_USA_Locator">
            <a:extLst>
              <a:ext uri="{FF2B5EF4-FFF2-40B4-BE49-F238E27FC236}">
                <a16:creationId xmlns:a16="http://schemas.microsoft.com/office/drawing/2014/main" id="{02241ED6-E41E-498F-A6C9-BF4B1E6FFE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722563"/>
            <a:ext cx="6781800" cy="3754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C2A5183-C9C0-476A-B743-3176AE80F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 of the Panama Canal</a:t>
            </a:r>
          </a:p>
        </p:txBody>
      </p:sp>
      <p:pic>
        <p:nvPicPr>
          <p:cNvPr id="32771" name="Picture 9" descr="untitled">
            <a:extLst>
              <a:ext uri="{FF2B5EF4-FFF2-40B4-BE49-F238E27FC236}">
                <a16:creationId xmlns:a16="http://schemas.microsoft.com/office/drawing/2014/main" id="{05E52E20-FD3D-4244-9782-F287A1128B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39850"/>
            <a:ext cx="8001000" cy="519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DEE5B5A0-8BE6-4A5A-AB80-655DB40A6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 of the Panama Canal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CD7CFB7F-D166-442C-9C14-F4D4018EC8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400"/>
              <a:t>The canal took 7,000 miles off the trip from New York to San Francisco.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400"/>
              <a:t>Shipping costs drastically dropped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400"/>
              <a:t>Americans became a strong presence in Latin America.</a:t>
            </a:r>
          </a:p>
        </p:txBody>
      </p:sp>
      <p:pic>
        <p:nvPicPr>
          <p:cNvPr id="33796" name="Picture 7" descr="1914_opening_ssancon">
            <a:extLst>
              <a:ext uri="{FF2B5EF4-FFF2-40B4-BE49-F238E27FC236}">
                <a16:creationId xmlns:a16="http://schemas.microsoft.com/office/drawing/2014/main" id="{9C6196E1-663C-4216-8A84-79D8E0C8C0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95400"/>
            <a:ext cx="5562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B630ED7-E1DE-4C7F-9925-D2F33C97D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Policing the Western Hemisphere</a:t>
            </a:r>
          </a:p>
        </p:txBody>
      </p:sp>
      <p:pic>
        <p:nvPicPr>
          <p:cNvPr id="34819" name="Picture 9" descr="bigstick">
            <a:extLst>
              <a:ext uri="{FF2B5EF4-FFF2-40B4-BE49-F238E27FC236}">
                <a16:creationId xmlns:a16="http://schemas.microsoft.com/office/drawing/2014/main" id="{944D1C6E-2B32-4164-B3BD-A37D876E02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44600"/>
            <a:ext cx="7239000" cy="540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E01DE0F7-98E8-4297-BBBC-595B11F4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81CE40D-517B-48C7-BCEA-6C08F771F2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Roosevelt believed America should serve as an international police force to protect other countries from disorder and lawlessness, or anarchy</a:t>
            </a:r>
          </a:p>
        </p:txBody>
      </p:sp>
      <p:pic>
        <p:nvPicPr>
          <p:cNvPr id="35844" name="Picture 7" descr="tr_bigstick">
            <a:extLst>
              <a:ext uri="{FF2B5EF4-FFF2-40B4-BE49-F238E27FC236}">
                <a16:creationId xmlns:a16="http://schemas.microsoft.com/office/drawing/2014/main" id="{84C314D3-D08D-4A70-89EE-65B5ADE13A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8600"/>
            <a:ext cx="5562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11330A49-0A06-426C-AAA4-BA2BA4F6D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1902A9F7-8A3A-4F9E-984C-355AE0B996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/>
              <a:t>In 1904 Roosevelt added the Roosevelt Corollary to the Monroe Doctrine.</a:t>
            </a:r>
          </a:p>
          <a:p>
            <a:pPr marL="952500" lvl="1" indent="-495300" eaLnBrk="1" hangingPunct="1"/>
            <a:r>
              <a:rPr lang="en-US" altLang="en-US" sz="2000"/>
              <a:t>The Roosevelt Corollary claimed the United States to become involved in Latin America whenever nations were unstable.</a:t>
            </a:r>
          </a:p>
          <a:p>
            <a:pPr marL="1327150" lvl="2" indent="-412750" eaLnBrk="1" hangingPunct="1"/>
            <a:r>
              <a:rPr lang="en-US" altLang="en-US" sz="1800"/>
              <a:t>He was worried Europeans would start to become involve in Latin American affairs</a:t>
            </a:r>
          </a:p>
        </p:txBody>
      </p:sp>
      <p:pic>
        <p:nvPicPr>
          <p:cNvPr id="36868" name="Picture 7" descr="tr">
            <a:extLst>
              <a:ext uri="{FF2B5EF4-FFF2-40B4-BE49-F238E27FC236}">
                <a16:creationId xmlns:a16="http://schemas.microsoft.com/office/drawing/2014/main" id="{D455A011-64F6-4132-A4D3-602BF9280E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475" y="1524000"/>
            <a:ext cx="329565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25976E74-9050-4FCA-B7EC-C3653CD27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301DB659-40A4-4DF0-9527-CC9892CFD0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</a:pPr>
            <a:r>
              <a:rPr lang="en-US" altLang="en-US" sz="2400"/>
              <a:t>In 1903 revolutionaries overthrew the government of the Dominican Republic</a:t>
            </a:r>
          </a:p>
          <a:p>
            <a:pPr marL="1327150" lvl="2" indent="-412750" eaLnBrk="1" hangingPunct="1">
              <a:lnSpc>
                <a:spcPct val="80000"/>
              </a:lnSpc>
            </a:pPr>
            <a:r>
              <a:rPr lang="en-US" altLang="en-US" sz="1800"/>
              <a:t>The U.S. took control of the Dominican’s finances from 1905 until about 1935 under the terms of the Roosevelt Corollary</a:t>
            </a:r>
          </a:p>
          <a:p>
            <a:pPr marL="577850" indent="-577850" eaLnBrk="1" hangingPunct="1">
              <a:lnSpc>
                <a:spcPct val="80000"/>
              </a:lnSpc>
            </a:pPr>
            <a:r>
              <a:rPr lang="en-US" altLang="en-US" sz="2400"/>
              <a:t>In 1906 the U.S. prevented a revolution in Cuba by applying the Roosevelt Corollary </a:t>
            </a:r>
          </a:p>
        </p:txBody>
      </p:sp>
      <p:pic>
        <p:nvPicPr>
          <p:cNvPr id="37892" name="Picture 7" descr="loc_dominican_republic">
            <a:extLst>
              <a:ext uri="{FF2B5EF4-FFF2-40B4-BE49-F238E27FC236}">
                <a16:creationId xmlns:a16="http://schemas.microsoft.com/office/drawing/2014/main" id="{9B402E7A-92DE-4D3E-A1B7-4B381D1159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447800"/>
            <a:ext cx="4724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D5223386-78DD-4CBC-9383-B580AA931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8B4ADA68-647C-4786-A437-DF1A6A20AA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Anti-United States feelings increased and Latin Americans wanted the U.S. to stop interfering in their affairs.</a:t>
            </a:r>
          </a:p>
        </p:txBody>
      </p:sp>
      <p:pic>
        <p:nvPicPr>
          <p:cNvPr id="38916" name="Picture 7" descr="tr">
            <a:extLst>
              <a:ext uri="{FF2B5EF4-FFF2-40B4-BE49-F238E27FC236}">
                <a16:creationId xmlns:a16="http://schemas.microsoft.com/office/drawing/2014/main" id="{4C260C04-A04A-4390-A451-E516774572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524000"/>
            <a:ext cx="5181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59FF63C-77D7-4AB0-8EEE-C6DF345F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Relations in Mexico</a:t>
            </a:r>
          </a:p>
        </p:txBody>
      </p:sp>
      <p:pic>
        <p:nvPicPr>
          <p:cNvPr id="39939" name="Picture 9" descr="mexico">
            <a:extLst>
              <a:ext uri="{FF2B5EF4-FFF2-40B4-BE49-F238E27FC236}">
                <a16:creationId xmlns:a16="http://schemas.microsoft.com/office/drawing/2014/main" id="{769C20CB-93DF-4A84-BBED-BDA7C0CD8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00200"/>
            <a:ext cx="76327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0C905B5C-7732-4EBD-AA20-02556F33E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B2505AD1-2CA2-46EE-8388-0A33DF109D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862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400"/>
              <a:t>Civil War broke out in Mexico</a:t>
            </a:r>
          </a:p>
          <a:p>
            <a:pPr marL="1327150" lvl="2" indent="-412750" eaLnBrk="1" hangingPunct="1"/>
            <a:r>
              <a:rPr lang="en-US" altLang="en-US" sz="2000"/>
              <a:t>The U.S. supported Venustiano Carranza and gave him and his followers weapons to win the war</a:t>
            </a:r>
          </a:p>
        </p:txBody>
      </p:sp>
      <p:pic>
        <p:nvPicPr>
          <p:cNvPr id="40964" name="Picture 7" descr="carranza">
            <a:extLst>
              <a:ext uri="{FF2B5EF4-FFF2-40B4-BE49-F238E27FC236}">
                <a16:creationId xmlns:a16="http://schemas.microsoft.com/office/drawing/2014/main" id="{E3CB3C2A-FF84-4345-BBFA-2B21824BCD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114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C403DDFB-DEBA-46D0-AE85-5BB0E94B1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4B99BAC0-C77B-418B-BC92-1DC6E3404F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Francisco “Poncho” Villa led a revolt against Carranza</a:t>
            </a:r>
          </a:p>
        </p:txBody>
      </p:sp>
      <p:pic>
        <p:nvPicPr>
          <p:cNvPr id="41988" name="Picture 7" descr="210px-Pancho_Villa">
            <a:extLst>
              <a:ext uri="{FF2B5EF4-FFF2-40B4-BE49-F238E27FC236}">
                <a16:creationId xmlns:a16="http://schemas.microsoft.com/office/drawing/2014/main" id="{EFDB7877-C6F5-4105-A956-DBE5BE4D89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676400"/>
            <a:ext cx="52578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C2A2BDF2-CB75-440C-8791-8F98EC502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C04AEFD1-B118-4815-B610-CDC10489DF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After acquiring new territories in the Pacific region, the goal of building a canal became more important to the U.S.</a:t>
            </a:r>
          </a:p>
        </p:txBody>
      </p:sp>
      <p:pic>
        <p:nvPicPr>
          <p:cNvPr id="6148" name="Picture 7" descr="the-kiss-of-the-oceans-panama-canal-foreign-countries-central-america-56994">
            <a:extLst>
              <a:ext uri="{FF2B5EF4-FFF2-40B4-BE49-F238E27FC236}">
                <a16:creationId xmlns:a16="http://schemas.microsoft.com/office/drawing/2014/main" id="{AAD04D39-43D9-4DC8-8A91-CECB157050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524000"/>
            <a:ext cx="5334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0112A01F-D23C-4794-8109-D24C9E1B3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76652A36-D368-42C4-841D-E3360F5844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Villa shot 16 Americans in 1916 because the U.S. supported Carranza</a:t>
            </a:r>
          </a:p>
        </p:txBody>
      </p:sp>
      <p:pic>
        <p:nvPicPr>
          <p:cNvPr id="43012" name="Picture 7" descr="PanchoVilla%20on%20horse">
            <a:extLst>
              <a:ext uri="{FF2B5EF4-FFF2-40B4-BE49-F238E27FC236}">
                <a16:creationId xmlns:a16="http://schemas.microsoft.com/office/drawing/2014/main" id="{3CFB86D1-BB52-4C26-A094-5C6385551C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47800"/>
            <a:ext cx="56388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CE5AF18D-E5CD-4230-B586-3FE9269BA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32AE7A7B-3A11-4028-B7EA-24DCA569BD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He and his followers set fires in New Mexico, killing 18 more Americans </a:t>
            </a:r>
          </a:p>
        </p:txBody>
      </p:sp>
      <p:pic>
        <p:nvPicPr>
          <p:cNvPr id="44036" name="Picture 7" descr="NewMexico">
            <a:extLst>
              <a:ext uri="{FF2B5EF4-FFF2-40B4-BE49-F238E27FC236}">
                <a16:creationId xmlns:a16="http://schemas.microsoft.com/office/drawing/2014/main" id="{5F38C3F2-06C1-45F0-A081-D0CF553F29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524000"/>
            <a:ext cx="5181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03D8B03-8FC3-4265-B18F-6A5A9047E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Mexican people supported “Poncho” Villa</a:t>
            </a:r>
            <a:br>
              <a:rPr lang="en-US" altLang="en-US" sz="3200"/>
            </a:br>
            <a:endParaRPr lang="en-US" altLang="en-US" sz="3200"/>
          </a:p>
        </p:txBody>
      </p:sp>
      <p:pic>
        <p:nvPicPr>
          <p:cNvPr id="45059" name="Picture 5" descr="Horseback-Pancho-Villa">
            <a:extLst>
              <a:ext uri="{FF2B5EF4-FFF2-40B4-BE49-F238E27FC236}">
                <a16:creationId xmlns:a16="http://schemas.microsoft.com/office/drawing/2014/main" id="{210817DD-F785-46C8-A383-8976D9A22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6106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8D632814-051D-4314-8510-EB05E17FB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D3D92289-B8F6-460D-8966-157F72E3BF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General John J. Pershing and American troops searched for a year to find Villa and his men in Mexico. </a:t>
            </a:r>
          </a:p>
        </p:txBody>
      </p:sp>
      <p:pic>
        <p:nvPicPr>
          <p:cNvPr id="46084" name="Picture 9" descr="pershing_john_j_mexico_1916">
            <a:extLst>
              <a:ext uri="{FF2B5EF4-FFF2-40B4-BE49-F238E27FC236}">
                <a16:creationId xmlns:a16="http://schemas.microsoft.com/office/drawing/2014/main" id="{B38AE011-9D84-4195-A006-DDB26A6A3B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600200"/>
            <a:ext cx="4876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8A93807-278E-4654-8C56-FF5E21BA2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He was not successful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47107" name="Picture 11" descr="searchingforponcho">
            <a:extLst>
              <a:ext uri="{FF2B5EF4-FFF2-40B4-BE49-F238E27FC236}">
                <a16:creationId xmlns:a16="http://schemas.microsoft.com/office/drawing/2014/main" id="{B9CC5C69-B149-402D-8773-13D2A0C06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06513"/>
            <a:ext cx="8458200" cy="515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595E507-51C4-4AFC-9BC2-EF1B7D762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Mexican resentment toward Americans resulted.</a:t>
            </a:r>
            <a:r>
              <a:rPr lang="en-US" altLang="en-US" sz="4000"/>
              <a:t> 	 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243B02BF-8BEB-4B0D-8FDD-2F363BA892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48132" name="Picture 5" descr="pancho-villa-hacienda-canutillo">
            <a:extLst>
              <a:ext uri="{FF2B5EF4-FFF2-40B4-BE49-F238E27FC236}">
                <a16:creationId xmlns:a16="http://schemas.microsoft.com/office/drawing/2014/main" id="{A5DAD6AC-344F-49B3-B685-3871F45C35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191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8" descr="mexico">
            <a:extLst>
              <a:ext uri="{FF2B5EF4-FFF2-40B4-BE49-F238E27FC236}">
                <a16:creationId xmlns:a16="http://schemas.microsoft.com/office/drawing/2014/main" id="{47FA1EDD-7BD2-4D91-9F32-43BB0BE81BD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6893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49B1706-6016-4666-9650-C04386CF3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53CE690D-5A1D-4212-AD5F-580ED4158C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r>
              <a:rPr lang="en-US" altLang="en-US" sz="2400"/>
              <a:t>The French were the first to try and build the canal in Panama, which was then part of Columbia</a:t>
            </a:r>
          </a:p>
          <a:p>
            <a:pPr marL="1327150" lvl="2" indent="-412750" eaLnBrk="1" hangingPunct="1"/>
            <a:r>
              <a:rPr lang="en-US" altLang="en-US" sz="2000"/>
              <a:t>They were unsuccessful</a:t>
            </a:r>
          </a:p>
          <a:p>
            <a:pPr marL="1327150" lvl="2" indent="-412750" eaLnBrk="1" hangingPunct="1"/>
            <a:r>
              <a:rPr lang="en-US" altLang="en-US" sz="2000"/>
              <a:t>The U.S. paid the French 40 million for their lease in Panama</a:t>
            </a:r>
          </a:p>
        </p:txBody>
      </p:sp>
      <p:pic>
        <p:nvPicPr>
          <p:cNvPr id="7172" name="Picture 7" descr="frenchPanamaCanal">
            <a:extLst>
              <a:ext uri="{FF2B5EF4-FFF2-40B4-BE49-F238E27FC236}">
                <a16:creationId xmlns:a16="http://schemas.microsoft.com/office/drawing/2014/main" id="{3DBC8B59-228C-4F65-A965-9A174F281D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600200"/>
            <a:ext cx="38100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21E833EC-4A7A-438F-AB0E-E1E57CDE5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A95191C5-388A-4D87-82AA-011EE92BF7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The Columbian government opposed the deal and rejected a treaty with the U.S.</a:t>
            </a:r>
          </a:p>
        </p:txBody>
      </p:sp>
      <p:pic>
        <p:nvPicPr>
          <p:cNvPr id="8196" name="Picture 9" descr="latinmap054">
            <a:extLst>
              <a:ext uri="{FF2B5EF4-FFF2-40B4-BE49-F238E27FC236}">
                <a16:creationId xmlns:a16="http://schemas.microsoft.com/office/drawing/2014/main" id="{0FE52297-4863-4573-A9AD-B18DAFCA4F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219200"/>
            <a:ext cx="5029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126CF8A9-A4D5-43FF-B6B0-0883EAF6B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368EE4CB-D9C3-4C25-B044-0DD3E89937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The U.S. and President Roosevelt supported a Panamanian revolt against the Columbians. </a:t>
            </a:r>
          </a:p>
        </p:txBody>
      </p:sp>
      <p:pic>
        <p:nvPicPr>
          <p:cNvPr id="9220" name="Picture 7" descr="policypaper_clip_image002_0005">
            <a:extLst>
              <a:ext uri="{FF2B5EF4-FFF2-40B4-BE49-F238E27FC236}">
                <a16:creationId xmlns:a16="http://schemas.microsoft.com/office/drawing/2014/main" id="{3EA69430-A81D-443D-8F70-14A25F8797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524000"/>
            <a:ext cx="54864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TRtoonPanama">
            <a:extLst>
              <a:ext uri="{FF2B5EF4-FFF2-40B4-BE49-F238E27FC236}">
                <a16:creationId xmlns:a16="http://schemas.microsoft.com/office/drawing/2014/main" id="{AB78E8E1-E4DE-4116-A5A1-93781BCC799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77724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663A66F-9F93-47D4-9580-1C7147831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2D3DB12D-BF0E-4191-9CC7-9AB2DAE369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000"/>
              <a:t>Roosevelt sent the warship U.S.S. Nashville to Panama.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000"/>
              <a:t>The Panamanians revolted and declared their independence from Columbia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000"/>
              <a:t>The U.S. prevented the Columbians from stopping the revolt.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000"/>
              <a:t>The U.S. recognized Panama’s independence and signed a treaty with Panama for a ten mile strip of land.</a:t>
            </a:r>
          </a:p>
        </p:txBody>
      </p:sp>
      <p:pic>
        <p:nvPicPr>
          <p:cNvPr id="11268" name="Picture 12" descr="USSNashville">
            <a:extLst>
              <a:ext uri="{FF2B5EF4-FFF2-40B4-BE49-F238E27FC236}">
                <a16:creationId xmlns:a16="http://schemas.microsoft.com/office/drawing/2014/main" id="{094CBDF9-3F5D-4F5E-9E2E-DA27152E22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00200"/>
            <a:ext cx="45720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90162">
            <a:extLst>
              <a:ext uri="{FF2B5EF4-FFF2-40B4-BE49-F238E27FC236}">
                <a16:creationId xmlns:a16="http://schemas.microsoft.com/office/drawing/2014/main" id="{7E996C5D-BC09-487C-988D-0E4B23CCE1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3" y="3938588"/>
            <a:ext cx="322897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600</Words>
  <Application>Microsoft Office PowerPoint</Application>
  <PresentationFormat>On-screen Show (4:3)</PresentationFormat>
  <Paragraphs>49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Arial</vt:lpstr>
      <vt:lpstr>Default Design</vt:lpstr>
      <vt:lpstr>Latin American Policies</vt:lpstr>
      <vt:lpstr>PANAMA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the Canal</vt:lpstr>
      <vt:lpstr>PowerPoint Presentation</vt:lpstr>
      <vt:lpstr>Mosquitoes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the Panama Canal</vt:lpstr>
      <vt:lpstr>Results of the Panama Canal</vt:lpstr>
      <vt:lpstr>Policing the Western Hemisphere</vt:lpstr>
      <vt:lpstr>PowerPoint Presentation</vt:lpstr>
      <vt:lpstr>PowerPoint Presentation</vt:lpstr>
      <vt:lpstr>PowerPoint Presentation</vt:lpstr>
      <vt:lpstr>PowerPoint Presentation</vt:lpstr>
      <vt:lpstr>Relations in Mexico</vt:lpstr>
      <vt:lpstr>PowerPoint Presentation</vt:lpstr>
      <vt:lpstr>PowerPoint Presentation</vt:lpstr>
      <vt:lpstr>PowerPoint Presentation</vt:lpstr>
      <vt:lpstr>PowerPoint Presentation</vt:lpstr>
      <vt:lpstr>The Mexican people supported “Poncho” Villa </vt:lpstr>
      <vt:lpstr>PowerPoint Presentation</vt:lpstr>
      <vt:lpstr>He was not successful </vt:lpstr>
      <vt:lpstr>Mexican resentment toward Americans resulted.    </vt:lpstr>
    </vt:vector>
  </TitlesOfParts>
  <Company>SHSD161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Involvement in Latin America</dc:title>
  <dc:creator>PC User</dc:creator>
  <cp:lastModifiedBy>Roxanne Rodgers</cp:lastModifiedBy>
  <cp:revision>11</cp:revision>
  <dcterms:created xsi:type="dcterms:W3CDTF">2007-12-11T00:38:14Z</dcterms:created>
  <dcterms:modified xsi:type="dcterms:W3CDTF">2019-10-31T14:09:56Z</dcterms:modified>
</cp:coreProperties>
</file>