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98" r:id="rId2"/>
    <p:sldId id="29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87" r:id="rId15"/>
    <p:sldId id="290" r:id="rId16"/>
    <p:sldId id="289" r:id="rId17"/>
    <p:sldId id="288" r:id="rId18"/>
    <p:sldId id="284" r:id="rId19"/>
    <p:sldId id="267" r:id="rId20"/>
    <p:sldId id="268" r:id="rId21"/>
    <p:sldId id="269" r:id="rId22"/>
    <p:sldId id="270" r:id="rId23"/>
    <p:sldId id="285" r:id="rId24"/>
    <p:sldId id="286" r:id="rId25"/>
    <p:sldId id="271" r:id="rId26"/>
    <p:sldId id="295" r:id="rId27"/>
    <p:sldId id="272" r:id="rId28"/>
    <p:sldId id="294" r:id="rId29"/>
    <p:sldId id="293" r:id="rId30"/>
    <p:sldId id="292" r:id="rId31"/>
    <p:sldId id="273" r:id="rId32"/>
    <p:sldId id="274" r:id="rId3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BE136-1B23-D9C8-2CA6-6971B4653133}" v="30" dt="2020-01-23T20:00:44.866"/>
    <p1510:client id="{A7A78B5D-4A0F-4691-AD6F-7294E7E42407}" v="5" dt="2020-01-23T19:20:25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>
        <p:scale>
          <a:sx n="62" d="100"/>
          <a:sy n="62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Rodgers" userId="S::rrodgers@summithill.org::a12c481e-6715-44c4-bf4a-fff4b41f5ff3" providerId="AD" clId="Web-{5F5BE136-1B23-D9C8-2CA6-6971B4653133}"/>
    <pc:docChg chg="modSld">
      <pc:chgData name="Roxanne Rodgers" userId="S::rrodgers@summithill.org::a12c481e-6715-44c4-bf4a-fff4b41f5ff3" providerId="AD" clId="Web-{5F5BE136-1B23-D9C8-2CA6-6971B4653133}" dt="2020-01-23T20:00:44.866" v="29" actId="20577"/>
      <pc:docMkLst>
        <pc:docMk/>
      </pc:docMkLst>
      <pc:sldChg chg="modSp">
        <pc:chgData name="Roxanne Rodgers" userId="S::rrodgers@summithill.org::a12c481e-6715-44c4-bf4a-fff4b41f5ff3" providerId="AD" clId="Web-{5F5BE136-1B23-D9C8-2CA6-6971B4653133}" dt="2020-01-23T20:00:44.866" v="29" actId="20577"/>
        <pc:sldMkLst>
          <pc:docMk/>
          <pc:sldMk cId="0" sldId="274"/>
        </pc:sldMkLst>
        <pc:spChg chg="mod">
          <ac:chgData name="Roxanne Rodgers" userId="S::rrodgers@summithill.org::a12c481e-6715-44c4-bf4a-fff4b41f5ff3" providerId="AD" clId="Web-{5F5BE136-1B23-D9C8-2CA6-6971B4653133}" dt="2020-01-23T20:00:44.866" v="29" actId="20577"/>
          <ac:spMkLst>
            <pc:docMk/>
            <pc:sldMk cId="0" sldId="274"/>
            <ac:spMk id="33795" creationId="{CEA5BEDF-43A7-449C-8E9D-FD52977014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643A99-60D9-4779-AB54-6C1885E41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BD44F-2E16-4094-9FD4-C465FDFE3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781200E3-DBF6-48EE-B356-491F26C8899E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693B0-40D1-4BAE-9F17-4DBE5EB1B5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86B0-E897-4423-A298-38B3CCFBD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277656-9ECE-4E67-BBB1-CF943182F2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98C8AB-67A3-46F0-B285-870DF8976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8C5AA-19D4-401D-8FD1-1733B591F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CF7FE-41E0-4558-9FC7-F466C5005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65AB8-0A72-41FF-8815-8D2643F47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1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05D51-F36D-4334-8715-164962922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FAB87-C8A6-4D41-992B-997304C4F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4D477-8E98-4824-8F1E-E479D2B2E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73CC-3CA2-497A-9589-0955AFC27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09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41A5B0-7545-4351-8AC5-680DF79F0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671EC-401F-4BFE-9240-188DAA371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D75DC-3515-4BFB-8442-C9EEEAB68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F11A-0CC7-4C01-A7E5-AFA4C625C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44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5F920-CAC7-4D18-9177-7C9DE7AE3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7D522-C2B9-4D8E-8289-A9EC6C053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1E64A-023A-40D1-9078-F974714A8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4EDA3-6002-4C16-9E66-612F0F328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6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29DBD3-8B1D-490C-B092-D079E5F9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EEF0EF-A738-4238-89CA-A51BA7881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7FAFF-45AA-4B44-BEB7-3F79A4E74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D89B8-E35C-4F5C-B73A-3220C7329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3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41827-FAE9-4420-AF37-35DAE9580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D8FA3-6040-4DCC-BF64-8267AF2EC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000382-E065-40A4-8E44-CEDB67EA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9A46A-4EF1-4482-8708-E2EEAA450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9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5621B-A8F3-4D3F-9D34-35657E7F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00575-3924-4D0E-A675-E925D1DE4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7552E-A9AA-45AA-BF74-1E0E34BDD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556A-DE48-493D-8E55-0C0CA04E7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97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313373-F685-4E37-8871-E2F0BF88D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DFD868-5972-4076-A09E-9B2133C54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40B0A7-D541-4E4E-861C-270DF77F9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8D7FE-2D7A-437C-B85F-BC6D2A3FE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7698C8-5785-4C3F-AECB-AD90AFCB7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1F7229-27A6-4A7A-9EC2-5BEDC8FD6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643C02-EE8C-4936-82A9-757A355F0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F9D87-6186-4AC0-96B4-277629265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41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ABED04-DDF1-45B0-A5B9-2D1FCE958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434412-55EC-4268-A86E-5B15551EB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45EAC5-A719-40BB-A008-5C4ACAF60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0B89-0D96-4DBD-BE76-0ED65F38C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4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580FF-BB75-4C56-BBCD-64F9DD0A0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B37E4-D2CD-4D91-A35A-B1187A9E7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95FE3-171B-408A-98EA-AECB16ED7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4BF6-BE6C-48CC-A3E4-DBA23A0B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02139-F00C-4266-A9AF-7B38FB5A4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9AB36-8168-4AB3-8D59-0208654C0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514F1-C428-4015-8F96-D04890A1B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345-013D-4735-8665-F44775ED1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27CE6-6F16-43A8-AE04-1A04590C8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7036D4-8BAD-4AA8-A82C-CCFCE3707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B94021-79BD-4B6F-8E16-7229FCE9B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938051-C4F4-4EE4-BB3A-6D4BD00C1F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CC9DB2-589F-407D-B9F4-65A0CF5034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CECC1B7-2D53-4486-824A-9BA705FF40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7571-42EB-4A5E-9566-6BF20C6F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Chapter 10.2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B3D8-5349-48E6-85D6-ACC6AA89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FDR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The New Deal</a:t>
            </a:r>
          </a:p>
        </p:txBody>
      </p:sp>
    </p:spTree>
    <p:extLst>
      <p:ext uri="{BB962C8B-B14F-4D97-AF65-F5344CB8AC3E}">
        <p14:creationId xmlns:p14="http://schemas.microsoft.com/office/powerpoint/2010/main" val="294105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8D44A0-9493-4F83-AFCC-85F0C5C2D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0118BE-D24C-4DF3-9F57-6060935ABF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CCC (Civilian Conservation Corps)</a:t>
            </a: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Put millions of young men to work.</a:t>
            </a:r>
          </a:p>
          <a:p>
            <a:pPr marL="1295400" lvl="2" indent="-381000" eaLnBrk="1" hangingPunct="1"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They planted trees, built dams, and improved national parks.</a:t>
            </a:r>
          </a:p>
        </p:txBody>
      </p:sp>
      <p:pic>
        <p:nvPicPr>
          <p:cNvPr id="11268" name="Picture 5" descr="CCC">
            <a:extLst>
              <a:ext uri="{FF2B5EF4-FFF2-40B4-BE49-F238E27FC236}">
                <a16:creationId xmlns:a16="http://schemas.microsoft.com/office/drawing/2014/main" id="{0F5F6D6D-7930-4E01-8552-A01E7E3A23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800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4A545E44-7932-451E-84C1-A849F6815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2291" name="Picture 5" descr="CCC2">
            <a:extLst>
              <a:ext uri="{FF2B5EF4-FFF2-40B4-BE49-F238E27FC236}">
                <a16:creationId xmlns:a16="http://schemas.microsoft.com/office/drawing/2014/main" id="{14A09E75-F14E-4656-8073-78B26A4C8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41438"/>
            <a:ext cx="77724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9EC6240-21C3-41F3-BFFC-B2438A2F1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3315" name="Picture 5" descr="ccc08frontgroupphoto">
            <a:extLst>
              <a:ext uri="{FF2B5EF4-FFF2-40B4-BE49-F238E27FC236}">
                <a16:creationId xmlns:a16="http://schemas.microsoft.com/office/drawing/2014/main" id="{683A673D-94B4-4476-85FD-41D27A866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2225"/>
            <a:ext cx="8610600" cy="5094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08849D-6DF7-4C2C-8910-8713048C8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4339" name="Picture 5" descr="ccc_camp">
            <a:extLst>
              <a:ext uri="{FF2B5EF4-FFF2-40B4-BE49-F238E27FC236}">
                <a16:creationId xmlns:a16="http://schemas.microsoft.com/office/drawing/2014/main" id="{4C2153C8-D3E1-4A75-AE85-AC866CF7A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39863"/>
            <a:ext cx="7696200" cy="5097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8288D457-0BBD-4BE3-90BC-A750B2FA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5363" name="Picture 6" descr="Camp%20Roosevelt%20first%20day">
            <a:extLst>
              <a:ext uri="{FF2B5EF4-FFF2-40B4-BE49-F238E27FC236}">
                <a16:creationId xmlns:a16="http://schemas.microsoft.com/office/drawing/2014/main" id="{C8E3CEB6-3971-4F0C-A560-1791449B0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57288"/>
            <a:ext cx="7620000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9054D1B1-9D2A-4A04-A0D2-4F02AAFD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6387" name="Picture 6" descr="gd28">
            <a:extLst>
              <a:ext uri="{FF2B5EF4-FFF2-40B4-BE49-F238E27FC236}">
                <a16:creationId xmlns:a16="http://schemas.microsoft.com/office/drawing/2014/main" id="{16C9C23A-7055-46BF-9805-899B3C1A05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20775"/>
            <a:ext cx="6934200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88A09948-C0C0-458A-A9A4-9A43C28AA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Channahon, IL</a:t>
            </a:r>
          </a:p>
        </p:txBody>
      </p:sp>
      <p:pic>
        <p:nvPicPr>
          <p:cNvPr id="17411" name="Picture 6" descr="mckinley1">
            <a:extLst>
              <a:ext uri="{FF2B5EF4-FFF2-40B4-BE49-F238E27FC236}">
                <a16:creationId xmlns:a16="http://schemas.microsoft.com/office/drawing/2014/main" id="{0CABC4EE-8B77-4A81-A728-031111723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92250"/>
            <a:ext cx="7315200" cy="494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03CB9A8F-3588-4196-A8BA-07B01FA21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Starved Rock Bridge</a:t>
            </a:r>
          </a:p>
        </p:txBody>
      </p:sp>
      <p:pic>
        <p:nvPicPr>
          <p:cNvPr id="18435" name="Picture 6" descr="ohd2569">
            <a:extLst>
              <a:ext uri="{FF2B5EF4-FFF2-40B4-BE49-F238E27FC236}">
                <a16:creationId xmlns:a16="http://schemas.microsoft.com/office/drawing/2014/main" id="{8FFC2EE4-C81C-482B-9906-BFAB20586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868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4BFE15-5404-4BC8-890D-6E267BDD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9459" name="Picture 5" descr="ccc_workers">
            <a:extLst>
              <a:ext uri="{FF2B5EF4-FFF2-40B4-BE49-F238E27FC236}">
                <a16:creationId xmlns:a16="http://schemas.microsoft.com/office/drawing/2014/main" id="{8B13B477-657F-40AF-9175-9B720BAA2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54113"/>
            <a:ext cx="6477000" cy="561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74677AB-ED8E-42EE-B7E3-72EED5C83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ACD06E6-F1B7-4627-ABFA-475F66EBC5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FERA (Federal Emergency Relief Administration)</a:t>
            </a:r>
          </a:p>
          <a:p>
            <a:pPr marL="914400" lvl="1" indent="-457200" eaLnBrk="1" hangingPunct="1"/>
            <a:r>
              <a:rPr lang="en-US" altLang="en-US" sz="2400">
                <a:solidFill>
                  <a:schemeClr val="bg1"/>
                </a:solidFill>
              </a:rPr>
              <a:t>Gave money to the states to help needy people.</a:t>
            </a:r>
          </a:p>
        </p:txBody>
      </p:sp>
      <p:pic>
        <p:nvPicPr>
          <p:cNvPr id="20484" name="Picture 5" descr="souplines">
            <a:extLst>
              <a:ext uri="{FF2B5EF4-FFF2-40B4-BE49-F238E27FC236}">
                <a16:creationId xmlns:a16="http://schemas.microsoft.com/office/drawing/2014/main" id="{071EBB09-CC19-469F-8398-493C6F2EF3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1143000"/>
            <a:ext cx="4572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960CDAC-B838-4509-8B4A-141DB6E7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FDR Takes Charge</a:t>
            </a:r>
            <a:endParaRPr lang="en-US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C7CDD86-02CF-4A34-9989-8BC3733858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733800" cy="4525963"/>
          </a:xfrm>
        </p:spPr>
        <p:txBody>
          <a:bodyPr/>
          <a:lstStyle/>
          <a:p>
            <a:r>
              <a:rPr lang="en-US" altLang="en-US" sz="2800">
                <a:solidFill>
                  <a:schemeClr val="bg1"/>
                </a:solidFill>
              </a:rPr>
              <a:t>Franklin D. Roosevelt won the election of 1932 in a landslide victory.</a:t>
            </a:r>
          </a:p>
          <a:p>
            <a:pPr lvl="1"/>
            <a:r>
              <a:rPr lang="en-US" altLang="en-US">
                <a:solidFill>
                  <a:schemeClr val="bg1"/>
                </a:solidFill>
              </a:rPr>
              <a:t>It was clear that Americans wanted a change from Hoover</a:t>
            </a:r>
          </a:p>
        </p:txBody>
      </p:sp>
      <p:pic>
        <p:nvPicPr>
          <p:cNvPr id="3076" name="Content Placeholder 1">
            <a:extLst>
              <a:ext uri="{FF2B5EF4-FFF2-40B4-BE49-F238E27FC236}">
                <a16:creationId xmlns:a16="http://schemas.microsoft.com/office/drawing/2014/main" id="{5AD4E827-95C8-425D-8FB2-E936CFF28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419600" cy="2819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5355FF8-77F3-47ED-86B9-1AE478C67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4D9D49D-099D-4041-A2C7-C630CC76B2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400">
                <a:solidFill>
                  <a:schemeClr val="bg1"/>
                </a:solidFill>
              </a:rPr>
              <a:t>AAA (Agricultural Adjustment Act)</a:t>
            </a:r>
          </a:p>
          <a:p>
            <a:pPr marL="914400" lvl="1" indent="-457200" eaLnBrk="1" hangingPunct="1"/>
            <a:r>
              <a:rPr lang="en-US" altLang="en-US" sz="2000">
                <a:solidFill>
                  <a:schemeClr val="bg1"/>
                </a:solidFill>
              </a:rPr>
              <a:t>Paid farmers to destroy some of their produce or leave some of their land unfarmed.</a:t>
            </a:r>
          </a:p>
          <a:p>
            <a:pPr marL="914400" lvl="1" indent="-457200" eaLnBrk="1" hangingPunct="1"/>
            <a:r>
              <a:rPr lang="en-US" altLang="en-US" sz="2000">
                <a:solidFill>
                  <a:schemeClr val="bg1"/>
                </a:solidFill>
              </a:rPr>
              <a:t>The plan was to raise farm prices quickly and control production so prices could stay up.</a:t>
            </a:r>
          </a:p>
          <a:p>
            <a:pPr marL="914400" lvl="1" indent="-457200" eaLnBrk="1" hangingPunct="1"/>
            <a:r>
              <a:rPr lang="en-US" altLang="en-US" sz="2000">
                <a:solidFill>
                  <a:schemeClr val="bg1"/>
                </a:solidFill>
              </a:rPr>
              <a:t>The Supreme Court ruled the AAA was unconstitutional.</a:t>
            </a:r>
          </a:p>
        </p:txBody>
      </p:sp>
      <p:pic>
        <p:nvPicPr>
          <p:cNvPr id="21508" name="Picture 5" descr="crops">
            <a:extLst>
              <a:ext uri="{FF2B5EF4-FFF2-40B4-BE49-F238E27FC236}">
                <a16:creationId xmlns:a16="http://schemas.microsoft.com/office/drawing/2014/main" id="{84F4F738-2B69-46C4-9403-7069574A0C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71600"/>
            <a:ext cx="480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236B896-3E64-4910-BB9A-D9D2B45B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733A0D0-1CF4-4E7B-B19C-FCB9A05AED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NRA (National Recovery Administration)</a:t>
            </a:r>
          </a:p>
          <a:p>
            <a:pPr marL="1714500" lvl="3" indent="-342900" eaLnBrk="1" hangingPunct="1"/>
            <a:r>
              <a:rPr lang="en-US" altLang="en-US" sz="1800">
                <a:solidFill>
                  <a:schemeClr val="bg1"/>
                </a:solidFill>
              </a:rPr>
              <a:t>Encouraged businesses to regulate themselves by setting a minimum wage and to stop child labor.</a:t>
            </a:r>
          </a:p>
        </p:txBody>
      </p:sp>
      <p:pic>
        <p:nvPicPr>
          <p:cNvPr id="22532" name="Picture 5" descr="NRA">
            <a:extLst>
              <a:ext uri="{FF2B5EF4-FFF2-40B4-BE49-F238E27FC236}">
                <a16:creationId xmlns:a16="http://schemas.microsoft.com/office/drawing/2014/main" id="{A04ADE40-E9D0-45D2-AF21-1B0D462CB9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0088" y="1143000"/>
            <a:ext cx="3668712" cy="462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A507A80-6D2A-4916-BBCC-961553E72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0DBB7A-4D8C-4121-9CAD-E2E355239C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PWA (Public Works Administration)</a:t>
            </a: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Created large public works projects that needed many workers.</a:t>
            </a: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Gave people jobs working on roads, shipyards, hospitals, schools, and libraries.</a:t>
            </a:r>
          </a:p>
        </p:txBody>
      </p:sp>
      <p:pic>
        <p:nvPicPr>
          <p:cNvPr id="23556" name="Picture 7" descr="roads">
            <a:extLst>
              <a:ext uri="{FF2B5EF4-FFF2-40B4-BE49-F238E27FC236}">
                <a16:creationId xmlns:a16="http://schemas.microsoft.com/office/drawing/2014/main" id="{32914332-78DE-4B58-9A5D-AE74A3E064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47EFB281-9447-4254-8958-12756BEFA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PWA</a:t>
            </a:r>
          </a:p>
        </p:txBody>
      </p:sp>
      <p:pic>
        <p:nvPicPr>
          <p:cNvPr id="24579" name="Picture 6" descr="fdrl_pwa_27-0904a">
            <a:extLst>
              <a:ext uri="{FF2B5EF4-FFF2-40B4-BE49-F238E27FC236}">
                <a16:creationId xmlns:a16="http://schemas.microsoft.com/office/drawing/2014/main" id="{B4815B7C-2EF0-45CF-A311-FE72219CB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23950"/>
            <a:ext cx="6705600" cy="560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36AAF149-31CC-4CFE-A817-B4326CAF4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PWA</a:t>
            </a:r>
          </a:p>
        </p:txBody>
      </p:sp>
      <p:pic>
        <p:nvPicPr>
          <p:cNvPr id="25603" name="Picture 6" descr="pwa">
            <a:extLst>
              <a:ext uri="{FF2B5EF4-FFF2-40B4-BE49-F238E27FC236}">
                <a16:creationId xmlns:a16="http://schemas.microsoft.com/office/drawing/2014/main" id="{EA9C9B95-619F-412D-8AF4-D8E77429C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08075"/>
            <a:ext cx="6934200" cy="557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45380C5-0427-4A52-907D-E8414F26D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7828E5D-2DE3-4390-AFD4-6E223AD077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FDIC (Federal Deposit Insurance Corporation)</a:t>
            </a: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Created to protect bank deposits.</a:t>
            </a:r>
          </a:p>
          <a:p>
            <a:pPr marL="1295400" lvl="2" indent="-381000" eaLnBrk="1" hangingPunct="1"/>
            <a:r>
              <a:rPr lang="en-US" altLang="en-US" sz="2000">
                <a:solidFill>
                  <a:schemeClr val="bg1"/>
                </a:solidFill>
              </a:rPr>
              <a:t>Guaranteed that money deposited in a FDIC insured bank would be available if the bank failed. </a:t>
            </a:r>
          </a:p>
        </p:txBody>
      </p:sp>
      <p:pic>
        <p:nvPicPr>
          <p:cNvPr id="26628" name="Picture 7" descr="FFICLogo">
            <a:extLst>
              <a:ext uri="{FF2B5EF4-FFF2-40B4-BE49-F238E27FC236}">
                <a16:creationId xmlns:a16="http://schemas.microsoft.com/office/drawing/2014/main" id="{18CB3E62-AEFD-4479-8EEC-E2B6AE1B9B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08300"/>
            <a:ext cx="4038600" cy="190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dic-cartoon-2-2">
            <a:extLst>
              <a:ext uri="{FF2B5EF4-FFF2-40B4-BE49-F238E27FC236}">
                <a16:creationId xmlns:a16="http://schemas.microsoft.com/office/drawing/2014/main" id="{41F217FA-A0E8-4131-9A40-5BB9842EA0A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33400"/>
            <a:ext cx="70866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9873952-58C6-49CB-BD14-AD079B6EA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4474BA5-BF19-4426-B4F1-8AE322F607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chemeClr val="bg1"/>
                </a:solidFill>
              </a:rPr>
              <a:t>SEC (Securities and Exchange Commission)</a:t>
            </a:r>
          </a:p>
          <a:p>
            <a:pPr marL="1714500" lvl="3" indent="-342900" eaLnBrk="1" hangingPunct="1"/>
            <a:r>
              <a:rPr lang="en-US" altLang="en-US" sz="1800">
                <a:solidFill>
                  <a:schemeClr val="bg1"/>
                </a:solidFill>
              </a:rPr>
              <a:t>Created to monitor and punish dishonest stockbrokers.</a:t>
            </a:r>
          </a:p>
        </p:txBody>
      </p:sp>
      <p:pic>
        <p:nvPicPr>
          <p:cNvPr id="28676" name="Picture 5" descr="sec">
            <a:extLst>
              <a:ext uri="{FF2B5EF4-FFF2-40B4-BE49-F238E27FC236}">
                <a16:creationId xmlns:a16="http://schemas.microsoft.com/office/drawing/2014/main" id="{A6DCB53F-0FA3-46F8-AEED-73C965BC09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495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B361F7E-A495-44E3-8B3E-216AA6BD43B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711200" indent="-711200" eaLnBrk="1" hangingPunct="1"/>
            <a:r>
              <a:rPr lang="en-US" altLang="en-US" sz="2800">
                <a:solidFill>
                  <a:schemeClr val="bg1"/>
                </a:solidFill>
              </a:rPr>
              <a:t>The Second New Deal</a:t>
            </a:r>
          </a:p>
          <a:p>
            <a:pPr marL="1066800" lvl="1" indent="-609600" eaLnBrk="1" hangingPunct="1"/>
            <a:r>
              <a:rPr lang="en-US" altLang="en-US" sz="2400">
                <a:solidFill>
                  <a:schemeClr val="bg1"/>
                </a:solidFill>
              </a:rPr>
              <a:t>The economic situation improved a small amount by the mid-1930’s</a:t>
            </a:r>
          </a:p>
          <a:p>
            <a:pPr marL="1066800" lvl="1" indent="-609600" eaLnBrk="1" hangingPunct="1"/>
            <a:r>
              <a:rPr lang="en-US" altLang="en-US" sz="2400">
                <a:solidFill>
                  <a:schemeClr val="bg1"/>
                </a:solidFill>
              </a:rPr>
              <a:t>FDR took more steps to improve the economy by creating the Second New Deal.</a:t>
            </a:r>
          </a:p>
        </p:txBody>
      </p:sp>
      <p:pic>
        <p:nvPicPr>
          <p:cNvPr id="29699" name="Picture 4" descr="2ndNew Deal">
            <a:extLst>
              <a:ext uri="{FF2B5EF4-FFF2-40B4-BE49-F238E27FC236}">
                <a16:creationId xmlns:a16="http://schemas.microsoft.com/office/drawing/2014/main" id="{8BADE0F7-72CE-418B-B1FC-6EC3D929BA2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76400"/>
            <a:ext cx="4724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B13A545-3711-44B9-B7F2-3D817FD3B5B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>
                <a:solidFill>
                  <a:schemeClr val="bg1"/>
                </a:solidFill>
              </a:rPr>
              <a:t>WPA (Works Progress Administration):</a:t>
            </a:r>
          </a:p>
          <a:p>
            <a:pPr marL="952500" lvl="1" indent="-495300" eaLnBrk="1" hangingPunct="1"/>
            <a:r>
              <a:rPr lang="en-US" altLang="en-US" sz="2400">
                <a:solidFill>
                  <a:schemeClr val="bg1"/>
                </a:solidFill>
              </a:rPr>
              <a:t>Built and fixed airports, public buildings, bridges, and roads.</a:t>
            </a:r>
          </a:p>
          <a:p>
            <a:pPr marL="952500" lvl="1" indent="-495300" eaLnBrk="1" hangingPunct="1"/>
            <a:r>
              <a:rPr lang="en-US" altLang="en-US" sz="2400">
                <a:solidFill>
                  <a:schemeClr val="bg1"/>
                </a:solidFill>
              </a:rPr>
              <a:t>Employed 2 million people</a:t>
            </a:r>
          </a:p>
        </p:txBody>
      </p:sp>
      <p:pic>
        <p:nvPicPr>
          <p:cNvPr id="30723" name="Picture 4" descr="wpa1">
            <a:extLst>
              <a:ext uri="{FF2B5EF4-FFF2-40B4-BE49-F238E27FC236}">
                <a16:creationId xmlns:a16="http://schemas.microsoft.com/office/drawing/2014/main" id="{30C5F8CD-4039-4D14-8A43-28DEAEDFE9C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25575"/>
            <a:ext cx="5029200" cy="480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86E940-212A-4C5A-9B16-ABCACA36A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7443B8-B2C3-4BE9-BDF9-4A13BB986A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>
                <a:solidFill>
                  <a:schemeClr val="bg1"/>
                </a:solidFill>
              </a:rPr>
              <a:t>In his inaugural speech, FDR stated that his main goal was to get people back to work and save the troubled economy.</a:t>
            </a:r>
          </a:p>
        </p:txBody>
      </p:sp>
      <p:pic>
        <p:nvPicPr>
          <p:cNvPr id="4100" name="Picture 5" descr="fdr-first-inaug">
            <a:extLst>
              <a:ext uri="{FF2B5EF4-FFF2-40B4-BE49-F238E27FC236}">
                <a16:creationId xmlns:a16="http://schemas.microsoft.com/office/drawing/2014/main" id="{C6C79305-78D1-4F51-9FEC-3C23A194E6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219200"/>
            <a:ext cx="4386263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FE895EE0-9FF6-4974-81A5-43234898CA3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bg1"/>
                </a:solidFill>
              </a:rPr>
              <a:t>Social Security Act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Created a tax on workers and employers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That money provided monthly pensions for retired people.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It supported others in need of aid.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</a:rPr>
              <a:t>It was the start of the American welfare system.</a:t>
            </a:r>
            <a:r>
              <a:rPr lang="en-US" altLang="en-US"/>
              <a:t> </a:t>
            </a:r>
          </a:p>
        </p:txBody>
      </p:sp>
      <p:pic>
        <p:nvPicPr>
          <p:cNvPr id="31747" name="Picture 4" descr="ss">
            <a:extLst>
              <a:ext uri="{FF2B5EF4-FFF2-40B4-BE49-F238E27FC236}">
                <a16:creationId xmlns:a16="http://schemas.microsoft.com/office/drawing/2014/main" id="{B4E6CB30-DF6F-4986-859D-9C149A60326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850" y="990600"/>
            <a:ext cx="399415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261083B-C18D-479D-8928-CDA45D1DD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FE659E-A39C-4B8D-8117-A9CC8CA24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>
                <a:solidFill>
                  <a:schemeClr val="bg1"/>
                </a:solidFill>
              </a:rPr>
              <a:t>All of these New Deal programs did not end the Depression, but they did improve conditions and provide hope that times would get better. </a:t>
            </a:r>
          </a:p>
        </p:txBody>
      </p:sp>
      <p:pic>
        <p:nvPicPr>
          <p:cNvPr id="32772" name="Picture 6" descr="275px-Alphabet">
            <a:extLst>
              <a:ext uri="{FF2B5EF4-FFF2-40B4-BE49-F238E27FC236}">
                <a16:creationId xmlns:a16="http://schemas.microsoft.com/office/drawing/2014/main" id="{EBA4D806-9797-498E-997C-96087ECA19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1219200"/>
            <a:ext cx="4132262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7EF6A7C9-46ED-4AC5-BFD2-9FC0B15BB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New Deal Bumper Sticker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CEA5BEDF-43A7-449C-8E9D-FD5297701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Create a bumper sticker that is meant to persuade the American people to trust in one of the New Deal programs.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get to pick the program</a:t>
            </a:r>
            <a:endParaRPr lang="en-US" altLang="en-US" sz="2400" dirty="0">
              <a:cs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Include the abbreviation and the full name</a:t>
            </a:r>
            <a:endParaRPr lang="en-US" altLang="en-US" sz="2400" dirty="0">
              <a:cs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must include a colored, catchy drawing</a:t>
            </a:r>
            <a:endParaRPr lang="en-US" altLang="en-US" sz="2400" dirty="0">
              <a:cs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must include 3 bulleted facts about the program</a:t>
            </a:r>
            <a:endParaRPr lang="en-US" altLang="en-US" sz="2400" dirty="0">
              <a:cs typeface="Arial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Find info in your notes and/or textbook (Section2)</a:t>
            </a:r>
            <a:endParaRPr lang="en-US" altLang="en-US" sz="2000" dirty="0">
              <a:cs typeface="Aria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BE CREATIVE!</a:t>
            </a:r>
            <a:endParaRPr lang="en-US" altLang="en-US" dirty="0">
              <a:cs typeface="Arial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There is paper and colored pencils for your use</a:t>
            </a:r>
            <a:endParaRPr lang="en-US" altLang="en-US" sz="2000" dirty="0">
              <a:cs typeface="Arial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Neatness counts</a:t>
            </a:r>
            <a:endParaRPr lang="en-US" altLang="en-US" sz="2000" dirty="0"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AA2E08F-21D2-432F-8021-6CF04D54C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4F1620-90B6-4BDF-9B83-A887252DF0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>
                <a:solidFill>
                  <a:schemeClr val="bg1"/>
                </a:solidFill>
              </a:rPr>
              <a:t>Emergency Banking Relief Act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Immediately after becoming president, FDR closed all U.S. banks for four days.   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He and Congress met for a special session, where they created a system so that banks could reopen and once again be successful.</a:t>
            </a:r>
          </a:p>
        </p:txBody>
      </p:sp>
      <p:pic>
        <p:nvPicPr>
          <p:cNvPr id="5124" name="Picture 7" descr="Congress2">
            <a:extLst>
              <a:ext uri="{FF2B5EF4-FFF2-40B4-BE49-F238E27FC236}">
                <a16:creationId xmlns:a16="http://schemas.microsoft.com/office/drawing/2014/main" id="{C7718F36-5FDA-4F7C-9FE5-BC15F37CFC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724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48A285-11BF-4D0C-B5DA-9C3DBC696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3750C28-E0A1-45BA-A80D-581E4B9E48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Roosevelt assured Americans over the radio that their money would again be safe in American banks.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</a:rPr>
              <a:t>The next day, bank deposits outnumbered withdrawals for the first time in months.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</a:rPr>
              <a:t>The Emergency Banking Relief Act ended the banking crisis in America</a:t>
            </a:r>
            <a:r>
              <a:rPr lang="en-US" altLang="en-US" sz="2000"/>
              <a:t>.</a:t>
            </a:r>
          </a:p>
        </p:txBody>
      </p:sp>
      <p:pic>
        <p:nvPicPr>
          <p:cNvPr id="6148" name="Picture 5" descr="addressingCongress">
            <a:extLst>
              <a:ext uri="{FF2B5EF4-FFF2-40B4-BE49-F238E27FC236}">
                <a16:creationId xmlns:a16="http://schemas.microsoft.com/office/drawing/2014/main" id="{8DB8890A-F884-46DC-9436-88B021125C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1350" y="1447800"/>
            <a:ext cx="4611688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B45270-322E-4CC0-A5CE-68947F477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B6641C1-377B-4DB6-A9B7-42A55CE3CD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>
                <a:solidFill>
                  <a:schemeClr val="bg1"/>
                </a:solidFill>
              </a:rPr>
              <a:t>Fireside Chats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FDR continued his talks over public radio, they became known as the Fireside Chats.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These chats connected Americans to what FDR was trying to do to get the country back on track.</a:t>
            </a:r>
          </a:p>
          <a:p>
            <a:pPr marL="1327150" lvl="2" indent="-412750" eaLnBrk="1" hangingPunct="1"/>
            <a:r>
              <a:rPr lang="en-US" altLang="en-US" sz="1800">
                <a:solidFill>
                  <a:schemeClr val="bg1"/>
                </a:solidFill>
              </a:rPr>
              <a:t>This gained their confidence and trust.</a:t>
            </a:r>
          </a:p>
        </p:txBody>
      </p:sp>
      <p:pic>
        <p:nvPicPr>
          <p:cNvPr id="7172" name="Picture 5" descr="fireside">
            <a:extLst>
              <a:ext uri="{FF2B5EF4-FFF2-40B4-BE49-F238E27FC236}">
                <a16:creationId xmlns:a16="http://schemas.microsoft.com/office/drawing/2014/main" id="{17D7C98F-5853-4DEE-874B-FD983CA21C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72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A4B050-5644-4FA3-9593-A768A30A4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AD0E30-4531-4E6E-AB54-A63D7A0219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>
                <a:solidFill>
                  <a:schemeClr val="bg1"/>
                </a:solidFill>
              </a:rPr>
              <a:t>Hundred Days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Roosevelt kept Congress in a special session for almost 3 months to help him solve America’s problems.</a:t>
            </a:r>
          </a:p>
          <a:p>
            <a:pPr marL="952500" lvl="1" indent="-495300" eaLnBrk="1" hangingPunct="1"/>
            <a:r>
              <a:rPr lang="en-US" altLang="en-US" sz="2000">
                <a:solidFill>
                  <a:schemeClr val="bg1"/>
                </a:solidFill>
              </a:rPr>
              <a:t>Roosevelt gave Congress 15 proposals to fix the nation’s problems.</a:t>
            </a:r>
          </a:p>
          <a:p>
            <a:pPr marL="1327150" lvl="2" indent="-412750" eaLnBrk="1" hangingPunct="1"/>
            <a:r>
              <a:rPr lang="en-US" altLang="en-US" sz="1800">
                <a:solidFill>
                  <a:schemeClr val="bg1"/>
                </a:solidFill>
              </a:rPr>
              <a:t>Congress passed all 15 of them. They didn’t have to pass any!</a:t>
            </a:r>
          </a:p>
        </p:txBody>
      </p:sp>
      <p:pic>
        <p:nvPicPr>
          <p:cNvPr id="8196" name="Picture 5" descr="Congress">
            <a:extLst>
              <a:ext uri="{FF2B5EF4-FFF2-40B4-BE49-F238E27FC236}">
                <a16:creationId xmlns:a16="http://schemas.microsoft.com/office/drawing/2014/main" id="{E8C8D0AE-2CAB-4C61-B7D6-77EDB86CBD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467995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26BC6E-8467-4EB0-A2E6-8F071DB79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4625E9A-5DC1-4C33-A2F0-99C2887FB8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>
                <a:solidFill>
                  <a:schemeClr val="bg1"/>
                </a:solidFill>
              </a:rPr>
              <a:t>New Deal</a:t>
            </a:r>
          </a:p>
          <a:p>
            <a:pPr marL="952500" lvl="1" indent="-495300" eaLnBrk="1" hangingPunct="1"/>
            <a:r>
              <a:rPr lang="en-US" altLang="en-US" sz="2400">
                <a:solidFill>
                  <a:schemeClr val="bg1"/>
                </a:solidFill>
              </a:rPr>
              <a:t>The laws passed during the Hundred Days became known as the New Deal.</a:t>
            </a:r>
          </a:p>
        </p:txBody>
      </p:sp>
      <p:pic>
        <p:nvPicPr>
          <p:cNvPr id="9220" name="Picture 5" descr="coaz4d_im203">
            <a:extLst>
              <a:ext uri="{FF2B5EF4-FFF2-40B4-BE49-F238E27FC236}">
                <a16:creationId xmlns:a16="http://schemas.microsoft.com/office/drawing/2014/main" id="{65E81CEE-F041-46A7-AC71-7B271D7538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800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B47A6A-E771-4ADD-A0A3-58EFB3525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FDR Takes Charge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D4AA20A-62ED-401D-98E9-DC90D70B9E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>
                <a:solidFill>
                  <a:schemeClr val="bg1"/>
                </a:solidFill>
              </a:rPr>
              <a:t>The New Deal created solutions to fix banking, the stock market, industry, agriculture, public works, relief for the poor, and conservation of resources.</a:t>
            </a:r>
          </a:p>
        </p:txBody>
      </p:sp>
      <p:pic>
        <p:nvPicPr>
          <p:cNvPr id="10244" name="Picture 5" descr="FDR">
            <a:extLst>
              <a:ext uri="{FF2B5EF4-FFF2-40B4-BE49-F238E27FC236}">
                <a16:creationId xmlns:a16="http://schemas.microsoft.com/office/drawing/2014/main" id="{EE72E745-1052-4827-8E89-8058A7EEC5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19200"/>
            <a:ext cx="42291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730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Chapter 10.2</vt:lpstr>
      <vt:lpstr>FDR Takes Charge</vt:lpstr>
      <vt:lpstr>FDR Takes Charge</vt:lpstr>
      <vt:lpstr>FDR Takes Charge</vt:lpstr>
      <vt:lpstr>FDR Takes Charge</vt:lpstr>
      <vt:lpstr>FDR Takes Charge</vt:lpstr>
      <vt:lpstr>FDR Takes Charge</vt:lpstr>
      <vt:lpstr>FDR Takes Charge</vt:lpstr>
      <vt:lpstr>FDR Takes Charge</vt:lpstr>
      <vt:lpstr>FDR Takes Charge</vt:lpstr>
      <vt:lpstr>CCC</vt:lpstr>
      <vt:lpstr>CCC</vt:lpstr>
      <vt:lpstr>CCC</vt:lpstr>
      <vt:lpstr>CCC</vt:lpstr>
      <vt:lpstr>CCC</vt:lpstr>
      <vt:lpstr>Channahon, IL</vt:lpstr>
      <vt:lpstr>Starved Rock Bridge</vt:lpstr>
      <vt:lpstr>CCC</vt:lpstr>
      <vt:lpstr>FDR Takes Charge</vt:lpstr>
      <vt:lpstr>FDR Takes Charge</vt:lpstr>
      <vt:lpstr>FDR Takes Charge</vt:lpstr>
      <vt:lpstr>FDR Takes Charge</vt:lpstr>
      <vt:lpstr>PWA</vt:lpstr>
      <vt:lpstr>PWA</vt:lpstr>
      <vt:lpstr>FDR Takes Charge</vt:lpstr>
      <vt:lpstr>PowerPoint Presentation</vt:lpstr>
      <vt:lpstr>FDR Takes Charge</vt:lpstr>
      <vt:lpstr>PowerPoint Presentation</vt:lpstr>
      <vt:lpstr>PowerPoint Presentation</vt:lpstr>
      <vt:lpstr>PowerPoint Presentation</vt:lpstr>
      <vt:lpstr>FDR Takes Charge</vt:lpstr>
      <vt:lpstr>New Deal Bumper Sticker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D. Roosevelt FDR</dc:title>
  <dc:creator>PC User</dc:creator>
  <cp:lastModifiedBy>Roxanne Rodgers</cp:lastModifiedBy>
  <cp:revision>29</cp:revision>
  <cp:lastPrinted>2018-01-18T21:08:40Z</cp:lastPrinted>
  <dcterms:created xsi:type="dcterms:W3CDTF">2008-02-18T23:31:52Z</dcterms:created>
  <dcterms:modified xsi:type="dcterms:W3CDTF">2020-01-23T20:00:45Z</dcterms:modified>
</cp:coreProperties>
</file>