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07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5" r:id="rId44"/>
    <p:sldId id="303" r:id="rId45"/>
    <p:sldId id="304" r:id="rId46"/>
    <p:sldId id="298" r:id="rId47"/>
    <p:sldId id="302" r:id="rId48"/>
    <p:sldId id="306" r:id="rId49"/>
    <p:sldId id="299" r:id="rId50"/>
    <p:sldId id="300" r:id="rId51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1EA56-E1B3-4DB8-B99C-B4300A004AAE}" v="3" dt="2020-02-07T17:11:53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8" autoAdjust="0"/>
    <p:restoredTop sz="94660"/>
  </p:normalViewPr>
  <p:slideViewPr>
    <p:cSldViewPr>
      <p:cViewPr varScale="1">
        <p:scale>
          <a:sx n="62" d="100"/>
          <a:sy n="62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C91FE1-5D97-4412-9C20-FD6B9ECB30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B8DF38-AD8A-4679-9A00-3D9AFD1636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256F0A-95EB-4AFE-A89D-70DA3A9AECC5}" type="datetimeFigureOut">
              <a:rPr lang="en-US"/>
              <a:pPr>
                <a:defRPr/>
              </a:pPr>
              <a:t>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22220-6BD9-45EF-85C8-41685723A7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73C6D-C8EE-4727-971D-DFADC95D7C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A597873-FEEA-46CC-B8B7-3CEF26E5C9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9E96C3-A788-4A09-8745-1AC893700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449474-C8B3-4F52-A568-58CABE56A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6CFF6E-FF9F-413C-B7F5-C754236F7E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1F72D-0301-4FF1-9DC3-F408B30B3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86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04336A-2D96-406C-96E2-4A626F6ADB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764C87-3248-4687-9C98-9A6962BB39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59FF7E-4450-4A49-AF82-637C2FD1B4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B25DA-821C-4B9C-8329-8DC55A83C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43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EE0CBC-2721-47E0-8759-1D5D02D5F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89B0F4-535D-4B0E-B1D0-DADBA60113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C828D5-7911-41A1-9053-4800017B6C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C80E6-7636-4DD9-863A-16CF0D64C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139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FC931-C674-405A-B253-9BE58E03C9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EA9C50-13C4-4BE3-B311-7B86FF4F55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6676C4-DB60-4A82-A997-1B259AC5F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90D83-2CDE-40E6-A74C-07FD769E6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010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C028E2F-91DB-4E88-9901-D95833A3C9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E8F170F-33F5-4090-BC62-6FFC2A67D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27CBBF6-0CDD-49AF-897D-B874EA8FE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3272A-280D-4BCD-8156-5FD7C9C087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90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7C083-DFE6-404B-9EE2-6B068A8E67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35BBA-A3D5-4EC8-8330-00A26278C4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CF78A7-EF29-46CD-9181-C916EAE852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552F4-3174-4A0A-9827-AD49E0B39A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292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F99E6ED-DBB5-4652-8C1D-2A79AE4C82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4828A85-F794-4AE0-B165-A17F43FB0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35A06B-FFF8-4969-9BA4-FFA21CEA6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5B403-CF29-40D5-8DDF-B02AC155D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04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BC883D-2FFB-466A-8E63-A9F89B2E79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C2304A-0E7D-43E1-8547-9FDD8FA107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9D1FC0-0167-4899-9142-BD2FFDA168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17AF2-7E9E-4060-8DED-357935F56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74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C0BF3-5FB8-4F9B-BA89-99B6E4CD8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73449C-251E-40C5-BDD6-2919D8F3D1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BBD193-567B-4309-A929-B81B44676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B58BD-B149-428B-BE8D-A1A721710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54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5D3A65-4F99-4DE2-8C70-9D5A9788D4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8B6214-8BFA-48A9-AD47-54FBF1DB2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D2FE21-22F9-4531-B717-27B523FCE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58F8F-6695-4C35-A9B3-C2F74FE28A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39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66F21D9-317A-456E-A8AF-8FD0A4365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78C653-6E53-47D5-81D3-36C31E1D4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B56C49-BA93-47B4-933F-D068DFD462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ED5211-243B-4154-BDD9-450CF74808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95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965FB5-5A7C-4FA8-AC88-C0C5C384C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A1063E-C880-4BFE-A8C9-D9F410A4CC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3A6872-7762-4AA8-ADC8-A347963CC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E5D3A-6895-49FD-9558-AB8C5F18BE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38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730E920-18EC-4B33-84C9-865BEC67A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DCCB01-55A0-427F-B771-412A1503B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1CA7F2B-058A-4F9A-80D1-670B265B62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F21A9-08E3-4671-A95A-7C6B647F0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00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A8423B-F0E9-4B32-9459-CABAD5B240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1B95DE-9135-4472-8390-DA979DB07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A1A6F6-D05E-42FF-8F39-CDFBFD7AF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66B8B-76B3-4D1C-A90C-E4A89F0F2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42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FE2B21-6B58-4821-B0EA-495EDDB041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0F1928-021C-4DCA-9B78-4467F7063F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63301-156E-4206-A574-209696C54B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8D837-19C4-4C8E-A236-EEE6C04313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86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D3A63D8-F04B-439D-A114-6C57B748D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A428B2D-67CF-4BC3-BC2F-A4FFFA949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5E7080-263C-4CB4-BC6C-D72E2EF0A2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774024-FC1F-4029-B737-5A5ECCF4ECD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84D18B-C851-4A52-9D9D-88706AEED2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E854DEB-F8A6-420B-A56D-D27B25CBA2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E9A13099-2178-4EC8-BC36-10677FC4E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1447800"/>
          </a:xfrm>
        </p:spPr>
        <p:txBody>
          <a:bodyPr/>
          <a:lstStyle/>
          <a:p>
            <a:pPr eaLnBrk="1" hangingPunct="1"/>
            <a:r>
              <a:rPr lang="en-US" altLang="en-US" sz="3600"/>
              <a:t>Chapter 11 Section 1</a:t>
            </a:r>
            <a:br>
              <a:rPr lang="en-US" altLang="en-US" sz="4000"/>
            </a:br>
            <a:r>
              <a:rPr lang="en-US" altLang="en-US" sz="3600"/>
              <a:t>The Road to War: The Rise Of Dictators</a:t>
            </a:r>
          </a:p>
        </p:txBody>
      </p:sp>
      <p:pic>
        <p:nvPicPr>
          <p:cNvPr id="3075" name="Picture 7" descr="Benito_Mussolini_and_Adolf_Hitler%5B1%5D">
            <a:extLst>
              <a:ext uri="{FF2B5EF4-FFF2-40B4-BE49-F238E27FC236}">
                <a16:creationId xmlns:a16="http://schemas.microsoft.com/office/drawing/2014/main" id="{8B1B0FDC-AB48-45A1-9E57-F1F087CE4B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600200"/>
            <a:ext cx="5257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D2D1BA2-79D2-43D3-AFE0-F43A37554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Benito Mussolini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BB48865-EF5E-417A-B056-785FA57E1A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Became popular in Italy after WWI</a:t>
            </a:r>
          </a:p>
          <a:p>
            <a:pPr marL="952500" lvl="1" indent="-495300" eaLnBrk="1" hangingPunct="1"/>
            <a:r>
              <a:rPr lang="en-US" altLang="en-US" sz="2400"/>
              <a:t>Took advantage of the anger and suffering of the citizens in Italy</a:t>
            </a:r>
          </a:p>
          <a:p>
            <a:pPr marL="1743075" lvl="3" indent="-371475" eaLnBrk="1" hangingPunct="1"/>
            <a:r>
              <a:rPr lang="en-US" altLang="en-US" sz="1800"/>
              <a:t>Angry that Italy had not won enough in the Treaty of Versailles.</a:t>
            </a:r>
          </a:p>
          <a:p>
            <a:pPr marL="1743075" lvl="3" indent="-371475" eaLnBrk="1" hangingPunct="1"/>
            <a:r>
              <a:rPr lang="en-US" altLang="en-US" sz="1800"/>
              <a:t>Worldwide depression of the 1930’s</a:t>
            </a:r>
          </a:p>
        </p:txBody>
      </p:sp>
      <p:pic>
        <p:nvPicPr>
          <p:cNvPr id="12292" name="Picture 5" descr="mussolini">
            <a:extLst>
              <a:ext uri="{FF2B5EF4-FFF2-40B4-BE49-F238E27FC236}">
                <a16:creationId xmlns:a16="http://schemas.microsoft.com/office/drawing/2014/main" id="{FFBC9CF5-943D-4257-BBCD-EF34956864D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447800"/>
            <a:ext cx="44196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D2C73BC-7A5A-4144-AFB7-F027807E9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Benito Mussolini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3CCBDC8A-CBBD-429F-AC70-BA52C1D81C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Popularized fascism</a:t>
            </a:r>
          </a:p>
          <a:p>
            <a:pPr marL="914400" lvl="1" indent="-457200" eaLnBrk="1" hangingPunct="1"/>
            <a:r>
              <a:rPr lang="en-US" altLang="en-US" sz="2400"/>
              <a:t>Fascism: A one-party system of government led by a dictator who supports extreme nationalism and racism.</a:t>
            </a:r>
          </a:p>
        </p:txBody>
      </p:sp>
      <p:pic>
        <p:nvPicPr>
          <p:cNvPr id="13316" name="Picture 5" descr="mussolini6">
            <a:extLst>
              <a:ext uri="{FF2B5EF4-FFF2-40B4-BE49-F238E27FC236}">
                <a16:creationId xmlns:a16="http://schemas.microsoft.com/office/drawing/2014/main" id="{C386CA03-6DA7-42E6-BDFC-EBEBFC317D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4550" y="1295400"/>
            <a:ext cx="3989388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4DE9680-CCC7-4A2B-812E-B554CF9E8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Benito Mussolini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F955A43-AF2F-408D-9946-ED10C4BBEC7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Became the country’s leader.  Known as Il Duce (The Leader)</a:t>
            </a:r>
          </a:p>
          <a:p>
            <a:pPr marL="577850" indent="-577850" eaLnBrk="1" hangingPunct="1"/>
            <a:r>
              <a:rPr lang="en-US" altLang="en-US" sz="2800"/>
              <a:t>His Fascist party forced the king of Italy to declare him the leader of the Italian government in 1922</a:t>
            </a:r>
            <a:r>
              <a:rPr lang="en-US" altLang="en-US" sz="2000"/>
              <a:t> </a:t>
            </a:r>
          </a:p>
        </p:txBody>
      </p:sp>
      <p:pic>
        <p:nvPicPr>
          <p:cNvPr id="14340" name="Picture 5" descr="MussoliniSemi-Profile">
            <a:extLst>
              <a:ext uri="{FF2B5EF4-FFF2-40B4-BE49-F238E27FC236}">
                <a16:creationId xmlns:a16="http://schemas.microsoft.com/office/drawing/2014/main" id="{2F37EC4F-C46A-4CD0-AF11-A68E417E78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2950" y="1295400"/>
            <a:ext cx="39243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CDC203B-202F-4E3F-B191-EECB7DDED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Benito Mussolini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3F7EA3F-9246-4AB8-A515-E72E99A523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/>
              <a:t>He banned all political parties except the Fascist Party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/>
              <a:t>Ended democratic rule in Italy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/>
              <a:t>Ended freedom of the press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altLang="en-US" sz="2800"/>
              <a:t>Ended all civil liberties</a:t>
            </a: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ADAF33E8-E91F-4E12-A800-E9553387BFB5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</p:txBody>
      </p:sp>
      <p:pic>
        <p:nvPicPr>
          <p:cNvPr id="15365" name="Picture 6" descr="mussolini2">
            <a:extLst>
              <a:ext uri="{FF2B5EF4-FFF2-40B4-BE49-F238E27FC236}">
                <a16:creationId xmlns:a16="http://schemas.microsoft.com/office/drawing/2014/main" id="{E00719D2-E157-440D-AF82-6D9AD540D38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1300" y="1600200"/>
            <a:ext cx="4864100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8B59FED-88CE-4A54-BA22-EE586F543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Benito Mussolini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65167B-8BB2-4A8F-9D39-24A0E4A5D1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Built up the military</a:t>
            </a:r>
          </a:p>
          <a:p>
            <a:pPr marL="952500" lvl="1" indent="-495300" eaLnBrk="1" hangingPunct="1"/>
            <a:r>
              <a:rPr lang="en-US" altLang="en-US" sz="2400"/>
              <a:t>Wanted Italy to regain the power it had during the ancient Roman times.</a:t>
            </a:r>
          </a:p>
        </p:txBody>
      </p:sp>
      <p:sp>
        <p:nvSpPr>
          <p:cNvPr id="16388" name="Rectangle 5">
            <a:extLst>
              <a:ext uri="{FF2B5EF4-FFF2-40B4-BE49-F238E27FC236}">
                <a16:creationId xmlns:a16="http://schemas.microsoft.com/office/drawing/2014/main" id="{E7EB446F-4814-4EF1-85D2-0266340BAE1B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</p:txBody>
      </p:sp>
      <p:pic>
        <p:nvPicPr>
          <p:cNvPr id="16389" name="Picture 6" descr="italian_army_national_arch">
            <a:extLst>
              <a:ext uri="{FF2B5EF4-FFF2-40B4-BE49-F238E27FC236}">
                <a16:creationId xmlns:a16="http://schemas.microsoft.com/office/drawing/2014/main" id="{00B332C4-1C56-4F7D-A7BB-608E36538A1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114425"/>
            <a:ext cx="4648200" cy="543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D852491-965E-4FBA-9D99-D1DCF7C6B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Benito Mussolini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313F698-0BAC-4F13-AE63-5A09F4A62E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Decided to attack and annex other countries into Italy</a:t>
            </a:r>
          </a:p>
          <a:p>
            <a:pPr marL="914400" lvl="1" indent="-457200" eaLnBrk="1" hangingPunct="1"/>
            <a:r>
              <a:rPr lang="en-US" altLang="en-US" sz="2400"/>
              <a:t>Invaded and annexed Ethiopia</a:t>
            </a:r>
          </a:p>
        </p:txBody>
      </p:sp>
      <p:pic>
        <p:nvPicPr>
          <p:cNvPr id="17412" name="Picture 7" descr="300px-Italians_in_ethiopia_1935">
            <a:extLst>
              <a:ext uri="{FF2B5EF4-FFF2-40B4-BE49-F238E27FC236}">
                <a16:creationId xmlns:a16="http://schemas.microsoft.com/office/drawing/2014/main" id="{AE0067E6-A157-46EE-8116-BDCCE21B3F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09725"/>
            <a:ext cx="4648200" cy="4791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00F6A39-536F-4158-82B0-472BAEBA6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Benito Mussolini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0E6E064-D1B5-4805-85AC-0B19AA8566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Invaded and annexed Albania</a:t>
            </a:r>
          </a:p>
        </p:txBody>
      </p:sp>
      <p:pic>
        <p:nvPicPr>
          <p:cNvPr id="18436" name="Picture 7" descr="300px-Albanian_language_map">
            <a:extLst>
              <a:ext uri="{FF2B5EF4-FFF2-40B4-BE49-F238E27FC236}">
                <a16:creationId xmlns:a16="http://schemas.microsoft.com/office/drawing/2014/main" id="{6DAAAF5F-4A2C-46AA-9337-8BD08CC360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835150"/>
            <a:ext cx="4679950" cy="441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5C48AE4-343D-482F-8E6B-BEF275A8D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Japan</a:t>
            </a:r>
            <a:br>
              <a:rPr lang="en-US" altLang="en-US" sz="4000"/>
            </a:br>
            <a:endParaRPr lang="en-US" altLang="en-US" sz="4000"/>
          </a:p>
        </p:txBody>
      </p:sp>
      <p:pic>
        <p:nvPicPr>
          <p:cNvPr id="19459" name="Picture 7" descr="japanese-WWII-Flagwave2">
            <a:extLst>
              <a:ext uri="{FF2B5EF4-FFF2-40B4-BE49-F238E27FC236}">
                <a16:creationId xmlns:a16="http://schemas.microsoft.com/office/drawing/2014/main" id="{3EBEEC67-58C0-4ADC-9111-299E0FD54968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131888"/>
            <a:ext cx="7239000" cy="508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4711E16-1982-4B86-A8FE-66F741B3A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Japan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CAB1EEF-E1D2-49AB-A9AC-6C594DBA99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Military leaders come to power in Japan</a:t>
            </a:r>
          </a:p>
          <a:p>
            <a:pPr marL="952500" lvl="1" indent="-495300" eaLnBrk="1" hangingPunct="1"/>
            <a:r>
              <a:rPr lang="en-US" altLang="en-US" sz="2400"/>
              <a:t>Leaders believe expanding Japan’s power in Asia would solve its economic problems.</a:t>
            </a:r>
          </a:p>
        </p:txBody>
      </p:sp>
      <p:sp>
        <p:nvSpPr>
          <p:cNvPr id="20484" name="Rectangle 5">
            <a:extLst>
              <a:ext uri="{FF2B5EF4-FFF2-40B4-BE49-F238E27FC236}">
                <a16:creationId xmlns:a16="http://schemas.microsoft.com/office/drawing/2014/main" id="{0B42DE23-50C9-4A6A-8F03-1791911A5E4E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</p:txBody>
      </p:sp>
      <p:pic>
        <p:nvPicPr>
          <p:cNvPr id="20485" name="Picture 6" descr="3372830">
            <a:extLst>
              <a:ext uri="{FF2B5EF4-FFF2-40B4-BE49-F238E27FC236}">
                <a16:creationId xmlns:a16="http://schemas.microsoft.com/office/drawing/2014/main" id="{44910857-E6DB-4FE3-9AAC-F6F9DCEF5BD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084263"/>
            <a:ext cx="4267200" cy="5164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6C0AB5A-14AC-48A0-9427-BA883710A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Japan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7D5C97C6-68BE-437F-88D1-06C01B5DA53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Japan attacks Manchuria (Northeast China) in 1931</a:t>
            </a:r>
          </a:p>
          <a:p>
            <a:pPr marL="533400" indent="-533400" eaLnBrk="1" hangingPunct="1"/>
            <a:r>
              <a:rPr lang="en-US" altLang="en-US" sz="2800"/>
              <a:t>Japan attacks various regions in China until it controlled most of the country by 1937</a:t>
            </a: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A8952803-6BE4-4A90-BA32-FAE4823D9616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</p:txBody>
      </p:sp>
      <p:pic>
        <p:nvPicPr>
          <p:cNvPr id="21509" name="Picture 6" descr="map-japan">
            <a:extLst>
              <a:ext uri="{FF2B5EF4-FFF2-40B4-BE49-F238E27FC236}">
                <a16:creationId xmlns:a16="http://schemas.microsoft.com/office/drawing/2014/main" id="{99E10825-DA1E-4B14-BFBC-CAB36CE2AD7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076325"/>
            <a:ext cx="4724400" cy="532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565EB34E-C04F-4F61-83D7-E34065773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Adolf Hitler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B475CED8-5196-4F92-AB75-5A1BC5333D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952500" lvl="1" indent="-495300" eaLnBrk="1" hangingPunct="1"/>
            <a:r>
              <a:rPr lang="en-US" altLang="en-US" sz="2400"/>
              <a:t>Adolf Hitler</a:t>
            </a:r>
          </a:p>
          <a:p>
            <a:pPr marL="1327150" lvl="2" indent="-412750" eaLnBrk="1" hangingPunct="1"/>
            <a:r>
              <a:rPr lang="en-US" altLang="en-US" sz="2000"/>
              <a:t>Became popular in Germany during the late 1920’s</a:t>
            </a:r>
          </a:p>
          <a:p>
            <a:pPr marL="1743075" lvl="3" indent="-371475" eaLnBrk="1" hangingPunct="1"/>
            <a:r>
              <a:rPr lang="en-US" altLang="en-US" sz="1800"/>
              <a:t>Published his political beliefs in a book called Mein Kampf (My Struggle).</a:t>
            </a:r>
          </a:p>
        </p:txBody>
      </p:sp>
      <p:pic>
        <p:nvPicPr>
          <p:cNvPr id="4100" name="Picture 10" descr="highres_00023142%20copy1">
            <a:extLst>
              <a:ext uri="{FF2B5EF4-FFF2-40B4-BE49-F238E27FC236}">
                <a16:creationId xmlns:a16="http://schemas.microsoft.com/office/drawing/2014/main" id="{BE5BA4F8-90DF-4C8C-8105-3E84A4C06F4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219200"/>
            <a:ext cx="3944938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8D6169D-3AE8-4C5B-80C3-0A1C0EE393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Japan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12A27C2-EF52-477B-B418-19A123C61F6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Leaders form an alliance with Germany and Italy in 1940.</a:t>
            </a:r>
          </a:p>
          <a:p>
            <a:pPr marL="914400" lvl="1" indent="-457200" eaLnBrk="1" hangingPunct="1"/>
            <a:r>
              <a:rPr lang="en-US" altLang="en-US" sz="2400"/>
              <a:t>Known as the “Axis”</a:t>
            </a: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3FC5181C-272C-4E4E-851E-85C816E66D80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</p:txBody>
      </p:sp>
      <p:pic>
        <p:nvPicPr>
          <p:cNvPr id="22533" name="Picture 6" descr="axis%201942">
            <a:extLst>
              <a:ext uri="{FF2B5EF4-FFF2-40B4-BE49-F238E27FC236}">
                <a16:creationId xmlns:a16="http://schemas.microsoft.com/office/drawing/2014/main" id="{B8F72B90-7545-4B89-935B-CCDFB7E6481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143000"/>
            <a:ext cx="4572000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B3196BCD-3226-406B-94CF-FDAC2B02D2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 eaLnBrk="1" hangingPunct="1"/>
            <a:r>
              <a:rPr lang="en-US" altLang="en-US"/>
              <a:t>Soviet Union</a:t>
            </a:r>
          </a:p>
        </p:txBody>
      </p:sp>
      <p:pic>
        <p:nvPicPr>
          <p:cNvPr id="23555" name="Picture 8" descr="sov-f">
            <a:extLst>
              <a:ext uri="{FF2B5EF4-FFF2-40B4-BE49-F238E27FC236}">
                <a16:creationId xmlns:a16="http://schemas.microsoft.com/office/drawing/2014/main" id="{29C40AF5-D5DD-49F4-8115-13231F16DF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0" y="2147888"/>
            <a:ext cx="51435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5AAE583-3199-498D-9FCB-F2A0157DD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Soviet Union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60BA8B9-76F2-468F-BF29-D01478F2B3E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Joseph Stalin</a:t>
            </a:r>
          </a:p>
          <a:p>
            <a:pPr marL="952500" lvl="1" indent="-495300" eaLnBrk="1" hangingPunct="1"/>
            <a:r>
              <a:rPr lang="en-US" altLang="en-US" sz="2400"/>
              <a:t>Leader of Communist Soviet Union (Russia) in the late 1920’s</a:t>
            </a:r>
          </a:p>
          <a:p>
            <a:pPr marL="1327150" lvl="2" indent="-412750" eaLnBrk="1" hangingPunct="1"/>
            <a:r>
              <a:rPr lang="en-US" altLang="en-US" sz="2000"/>
              <a:t>Used force to demand the complete obedience of the people</a:t>
            </a:r>
          </a:p>
          <a:p>
            <a:pPr marL="1327150" lvl="2" indent="-412750" eaLnBrk="1" hangingPunct="1"/>
            <a:r>
              <a:rPr lang="en-US" altLang="en-US" sz="2000"/>
              <a:t>Had his opponents and their supporters killed.</a:t>
            </a:r>
          </a:p>
        </p:txBody>
      </p:sp>
      <p:pic>
        <p:nvPicPr>
          <p:cNvPr id="24580" name="Picture 7" descr="stalin_color555">
            <a:extLst>
              <a:ext uri="{FF2B5EF4-FFF2-40B4-BE49-F238E27FC236}">
                <a16:creationId xmlns:a16="http://schemas.microsoft.com/office/drawing/2014/main" id="{7831EE77-B01E-4E68-928B-58AB756587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46238"/>
            <a:ext cx="4038600" cy="4432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5801186-B92D-4FD7-8204-F84FF12040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Soviet Union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4A1575E-1178-4108-B8E0-4690C28ECF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Sent millions of Russians to labor camps. </a:t>
            </a:r>
          </a:p>
        </p:txBody>
      </p:sp>
      <p:pic>
        <p:nvPicPr>
          <p:cNvPr id="25604" name="Picture 7" descr="us-army_germany_1944-46_p29">
            <a:extLst>
              <a:ext uri="{FF2B5EF4-FFF2-40B4-BE49-F238E27FC236}">
                <a16:creationId xmlns:a16="http://schemas.microsoft.com/office/drawing/2014/main" id="{63F7D92E-BB97-4A93-9E86-DE87050785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882775"/>
            <a:ext cx="5181600" cy="414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38FC873E-88A0-4174-BF82-D54F68F41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Soviet Union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FF793A4-F68E-4025-8428-6CA08B77EE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Reorganized the economy of the Soviet Union by forcing millions to work on farms owned by the government.</a:t>
            </a:r>
          </a:p>
        </p:txBody>
      </p:sp>
      <p:pic>
        <p:nvPicPr>
          <p:cNvPr id="26628" name="Picture 8" descr="Meier_Foster09">
            <a:extLst>
              <a:ext uri="{FF2B5EF4-FFF2-40B4-BE49-F238E27FC236}">
                <a16:creationId xmlns:a16="http://schemas.microsoft.com/office/drawing/2014/main" id="{D4AE66A2-6F9F-437B-9311-27FCF8B422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008188"/>
            <a:ext cx="5181600" cy="3554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A239405-10C5-4454-B62C-2AD4BBCF4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United States</a:t>
            </a:r>
          </a:p>
        </p:txBody>
      </p:sp>
      <p:pic>
        <p:nvPicPr>
          <p:cNvPr id="27651" name="Picture 9" descr="10928cs">
            <a:extLst>
              <a:ext uri="{FF2B5EF4-FFF2-40B4-BE49-F238E27FC236}">
                <a16:creationId xmlns:a16="http://schemas.microsoft.com/office/drawing/2014/main" id="{EC9BE644-B049-4A4B-96D8-4531135E67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7263" y="1600200"/>
            <a:ext cx="4687887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717E950-0062-4393-A506-15323C7CB5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United States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E90F37B-2118-4A7A-BA0F-F220E67C99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Most Americans wanted to stay out of international conflicts.</a:t>
            </a:r>
          </a:p>
          <a:p>
            <a:pPr marL="952500" lvl="1" indent="-495300" eaLnBrk="1" hangingPunct="1"/>
            <a:r>
              <a:rPr lang="en-US" altLang="en-US" sz="2400"/>
              <a:t>Congress passed a series of Neutrality Acts between 1935 and 1937</a:t>
            </a:r>
          </a:p>
        </p:txBody>
      </p:sp>
      <p:pic>
        <p:nvPicPr>
          <p:cNvPr id="28676" name="Picture 5" descr="3317152">
            <a:extLst>
              <a:ext uri="{FF2B5EF4-FFF2-40B4-BE49-F238E27FC236}">
                <a16:creationId xmlns:a16="http://schemas.microsoft.com/office/drawing/2014/main" id="{EEF018D3-0403-4158-8CAB-750B37C8EF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916113"/>
            <a:ext cx="4953000" cy="3892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DA2DEC2-55B7-4F43-B017-1587EFA7F4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United States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05E3816-6C38-4844-84DC-2FD6C18D6D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Banned the sale of weapons to nations at war.</a:t>
            </a:r>
          </a:p>
        </p:txBody>
      </p:sp>
      <p:pic>
        <p:nvPicPr>
          <p:cNvPr id="29700" name="Picture 5" descr="Untitled-39000">
            <a:extLst>
              <a:ext uri="{FF2B5EF4-FFF2-40B4-BE49-F238E27FC236}">
                <a16:creationId xmlns:a16="http://schemas.microsoft.com/office/drawing/2014/main" id="{7B11B2A3-8FEE-4A72-B2BA-4DC95C64AB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208213"/>
            <a:ext cx="4876800" cy="244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D3B8B1F-C882-45C9-9E32-6A08AA6D1B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United States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C076CC0-E44D-4F5A-ABB1-440C421973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Allowed trade only with countries that could pay cash and transport the goods in their own ships.</a:t>
            </a:r>
          </a:p>
        </p:txBody>
      </p:sp>
      <p:pic>
        <p:nvPicPr>
          <p:cNvPr id="30724" name="Picture 5" descr="USS_97_small">
            <a:extLst>
              <a:ext uri="{FF2B5EF4-FFF2-40B4-BE49-F238E27FC236}">
                <a16:creationId xmlns:a16="http://schemas.microsoft.com/office/drawing/2014/main" id="{989BE50B-0276-4322-B70C-DA52B8D692D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600200"/>
            <a:ext cx="4800600" cy="3808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>
            <a:extLst>
              <a:ext uri="{FF2B5EF4-FFF2-40B4-BE49-F238E27FC236}">
                <a16:creationId xmlns:a16="http://schemas.microsoft.com/office/drawing/2014/main" id="{91AC10AB-D9CC-4057-BC3D-55956C096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Germany On The March</a:t>
            </a:r>
          </a:p>
        </p:txBody>
      </p:sp>
      <p:pic>
        <p:nvPicPr>
          <p:cNvPr id="31747" name="Picture 7" descr="ww2-77">
            <a:extLst>
              <a:ext uri="{FF2B5EF4-FFF2-40B4-BE49-F238E27FC236}">
                <a16:creationId xmlns:a16="http://schemas.microsoft.com/office/drawing/2014/main" id="{8BE50F92-9AE5-4744-A26A-E14323E102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179513"/>
            <a:ext cx="7391400" cy="5580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26AD0B9-FCE8-4A56-AF54-219736323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Adolf Hitler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2576B07-92B6-4581-B578-16479134DA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400"/>
              <a:t>Took advantage of the anger and suffering of the citizens in Germany.</a:t>
            </a:r>
          </a:p>
          <a:p>
            <a:pPr marL="952500" lvl="1" indent="-495300" eaLnBrk="1" hangingPunct="1"/>
            <a:r>
              <a:rPr lang="en-US" altLang="en-US" sz="2000"/>
              <a:t>Angry over the terms of the Treaty of Versailles</a:t>
            </a:r>
          </a:p>
          <a:p>
            <a:pPr marL="1327150" lvl="2" indent="-412750" eaLnBrk="1" hangingPunct="1"/>
            <a:r>
              <a:rPr lang="en-US" altLang="en-US" sz="1800"/>
              <a:t>Germany had to give up some of it’s territory</a:t>
            </a:r>
          </a:p>
          <a:p>
            <a:pPr marL="1327150" lvl="2" indent="-412750" eaLnBrk="1" hangingPunct="1"/>
            <a:r>
              <a:rPr lang="en-US" altLang="en-US" sz="1800"/>
              <a:t>Forced Germany to pay back large sums of money for the damages it caused during WWI.</a:t>
            </a:r>
          </a:p>
        </p:txBody>
      </p:sp>
      <p:pic>
        <p:nvPicPr>
          <p:cNvPr id="5124" name="Picture 5" descr="Adolf_Hitler_walking_out_of_Brown_House_after_1930_elections">
            <a:extLst>
              <a:ext uri="{FF2B5EF4-FFF2-40B4-BE49-F238E27FC236}">
                <a16:creationId xmlns:a16="http://schemas.microsoft.com/office/drawing/2014/main" id="{5BBADF6A-1C71-48A2-A46A-92BA3AC8E0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9025" y="1600200"/>
            <a:ext cx="35369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6A2329D-EFD4-4261-9F88-EF2F4861C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Rhineland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073375B-EC30-4544-BD64-A30D788BC9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276600" cy="4525963"/>
          </a:xfrm>
        </p:spPr>
        <p:txBody>
          <a:bodyPr/>
          <a:lstStyle/>
          <a:p>
            <a:pPr marL="577850" indent="-577850" eaLnBrk="1" hangingPunct="1"/>
            <a:r>
              <a:rPr lang="en-US" altLang="en-US" sz="2800"/>
              <a:t>Rhineland</a:t>
            </a:r>
          </a:p>
          <a:p>
            <a:pPr marL="952500" lvl="1" indent="-495300" eaLnBrk="1" hangingPunct="1"/>
            <a:r>
              <a:rPr lang="en-US" altLang="en-US" sz="2400"/>
              <a:t>Hitler ordered his troops into the Rhineland, a German Territory west of the Rhine River</a:t>
            </a:r>
          </a:p>
          <a:p>
            <a:pPr marL="952500" lvl="1" indent="-495300" eaLnBrk="1" hangingPunct="1"/>
            <a:r>
              <a:rPr lang="en-US" altLang="en-US" sz="2400"/>
              <a:t>It is on the border of France.</a:t>
            </a:r>
          </a:p>
        </p:txBody>
      </p:sp>
      <p:pic>
        <p:nvPicPr>
          <p:cNvPr id="32772" name="Picture 5" descr="rhineland">
            <a:extLst>
              <a:ext uri="{FF2B5EF4-FFF2-40B4-BE49-F238E27FC236}">
                <a16:creationId xmlns:a16="http://schemas.microsoft.com/office/drawing/2014/main" id="{DBC667D8-61AF-46AA-8CB7-3CC14D1DB9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371600"/>
            <a:ext cx="5638800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7A76BC2-C3A6-4220-9D95-14077910D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Rhineland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454F941-889E-432F-97EF-320287B41A3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The Rhineland was declared a neutral zone in the Treaty of Versailles.</a:t>
            </a:r>
          </a:p>
          <a:p>
            <a:pPr marL="1327150" lvl="2" indent="-412750" eaLnBrk="1" hangingPunct="1"/>
            <a:r>
              <a:rPr lang="en-US" altLang="en-US" sz="2000"/>
              <a:t>France and Great Britain complained but did nothing to stop Germany.</a:t>
            </a:r>
          </a:p>
        </p:txBody>
      </p:sp>
      <p:pic>
        <p:nvPicPr>
          <p:cNvPr id="33796" name="Picture 5" descr="Image6">
            <a:extLst>
              <a:ext uri="{FF2B5EF4-FFF2-40B4-BE49-F238E27FC236}">
                <a16:creationId xmlns:a16="http://schemas.microsoft.com/office/drawing/2014/main" id="{82463FE5-B961-40D2-8285-345BE14ED1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574800"/>
            <a:ext cx="4572000" cy="4500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C910E4B-DEC9-4F1D-9033-4A77752E7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Austria</a:t>
            </a:r>
          </a:p>
        </p:txBody>
      </p:sp>
      <p:pic>
        <p:nvPicPr>
          <p:cNvPr id="34819" name="Picture 6" descr="austria1">
            <a:extLst>
              <a:ext uri="{FF2B5EF4-FFF2-40B4-BE49-F238E27FC236}">
                <a16:creationId xmlns:a16="http://schemas.microsoft.com/office/drawing/2014/main" id="{61A9FDD5-F131-4EFD-9DE0-939DA20CB1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1219200"/>
            <a:ext cx="4900612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50EC87A-3ACB-449D-A9F9-89B430BF8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Austria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BB5F678-3AA4-4CC3-8DFE-E1E7AE6893E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>
              <a:lnSpc>
                <a:spcPct val="90000"/>
              </a:lnSpc>
            </a:pPr>
            <a:r>
              <a:rPr lang="en-US" altLang="en-US" sz="2800"/>
              <a:t>Hitler marched troops into and annexed Austria.</a:t>
            </a:r>
          </a:p>
          <a:p>
            <a:pPr marL="577850" indent="-577850" eaLnBrk="1" hangingPunct="1">
              <a:lnSpc>
                <a:spcPct val="90000"/>
              </a:lnSpc>
            </a:pPr>
            <a:r>
              <a:rPr lang="en-US" altLang="en-US" sz="2800"/>
              <a:t>There was no battle, in fact, the Nazi’s were cheered as they entered Austria.</a:t>
            </a: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 </a:t>
            </a:r>
          </a:p>
          <a:p>
            <a:pPr marL="577850" indent="-577850" eaLnBrk="1" hangingPunct="1"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35844" name="Picture 5" descr="ww2-77">
            <a:extLst>
              <a:ext uri="{FF2B5EF4-FFF2-40B4-BE49-F238E27FC236}">
                <a16:creationId xmlns:a16="http://schemas.microsoft.com/office/drawing/2014/main" id="{C9D43F6D-648C-484F-800A-57F5966D2FF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336925"/>
            <a:ext cx="6934200" cy="2789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54AD2F2-DD04-4927-9BD1-213B6138A5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Austria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92A7268-3092-458D-BA4F-DE2102FC11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Austria is a German speaking country. Most were in favor of unification of the Germanic peoples.</a:t>
            </a:r>
          </a:p>
        </p:txBody>
      </p:sp>
      <p:pic>
        <p:nvPicPr>
          <p:cNvPr id="36868" name="Picture 6" descr="Grossdeutschland">
            <a:extLst>
              <a:ext uri="{FF2B5EF4-FFF2-40B4-BE49-F238E27FC236}">
                <a16:creationId xmlns:a16="http://schemas.microsoft.com/office/drawing/2014/main" id="{E698689E-8919-4ED2-8A4B-3C22663EFA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2590800"/>
            <a:ext cx="3514725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>
            <a:extLst>
              <a:ext uri="{FF2B5EF4-FFF2-40B4-BE49-F238E27FC236}">
                <a16:creationId xmlns:a16="http://schemas.microsoft.com/office/drawing/2014/main" id="{504E9E63-A94D-44D5-9D63-AC4AA573C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Sudetenland</a:t>
            </a:r>
          </a:p>
        </p:txBody>
      </p:sp>
      <p:pic>
        <p:nvPicPr>
          <p:cNvPr id="37891" name="Picture 10" descr="sudetenland_1938">
            <a:extLst>
              <a:ext uri="{FF2B5EF4-FFF2-40B4-BE49-F238E27FC236}">
                <a16:creationId xmlns:a16="http://schemas.microsoft.com/office/drawing/2014/main" id="{A0300B96-11F2-4C4D-B8B0-D8B1B5BFBC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81150"/>
            <a:ext cx="8305800" cy="4691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AEE0DB7-8182-4BBC-BAE1-402B1A629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Sudetenland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D9A572A-E961-4340-A278-E519604A63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pPr marL="577850" indent="-577850" eaLnBrk="1" hangingPunct="1">
              <a:lnSpc>
                <a:spcPct val="80000"/>
              </a:lnSpc>
            </a:pPr>
            <a:r>
              <a:rPr lang="en-US" altLang="en-US" sz="2400"/>
              <a:t>The Sudetenland is a German-speaking area of Czechoslovakia</a:t>
            </a:r>
          </a:p>
          <a:p>
            <a:pPr marL="577850" indent="-577850" eaLnBrk="1" hangingPunct="1">
              <a:lnSpc>
                <a:spcPct val="80000"/>
              </a:lnSpc>
            </a:pPr>
            <a:r>
              <a:rPr lang="en-US" altLang="en-US" sz="2400"/>
              <a:t>Hitler advanced troops to the Sudetenland and threatened to annex it.</a:t>
            </a:r>
          </a:p>
          <a:p>
            <a:pPr marL="952500" lvl="1" indent="-495300" eaLnBrk="1" hangingPunct="1">
              <a:lnSpc>
                <a:spcPct val="80000"/>
              </a:lnSpc>
            </a:pPr>
            <a:r>
              <a:rPr lang="en-US" altLang="en-US" sz="2000"/>
              <a:t>Hitler falsely claimed the people of the Sudetenland were being mistreated.</a:t>
            </a:r>
            <a:r>
              <a:rPr lang="en-US" altLang="en-US" sz="2400"/>
              <a:t> </a:t>
            </a:r>
          </a:p>
        </p:txBody>
      </p:sp>
      <p:pic>
        <p:nvPicPr>
          <p:cNvPr id="38916" name="Picture 5" descr="sudentenland">
            <a:extLst>
              <a:ext uri="{FF2B5EF4-FFF2-40B4-BE49-F238E27FC236}">
                <a16:creationId xmlns:a16="http://schemas.microsoft.com/office/drawing/2014/main" id="{0828275B-3B1D-47E3-805D-D6AED4DD7A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600200"/>
            <a:ext cx="5410200" cy="4637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B36D299-A1DC-4981-A2F1-6AC68A94C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Sudetenland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CE78419-C312-422F-B619-DD295C6B3F7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In an attempt to avoid war in the region, Britain and France called European leaders together at the Munich Conference to find a peaceful resolution.</a:t>
            </a:r>
          </a:p>
        </p:txBody>
      </p:sp>
      <p:pic>
        <p:nvPicPr>
          <p:cNvPr id="39940" name="Picture 5" descr="250px-Munich_agreement">
            <a:extLst>
              <a:ext uri="{FF2B5EF4-FFF2-40B4-BE49-F238E27FC236}">
                <a16:creationId xmlns:a16="http://schemas.microsoft.com/office/drawing/2014/main" id="{180A8A4B-EF1A-4BF5-8CC1-0D21A74904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00200"/>
            <a:ext cx="47244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3FB0045-60FD-44E3-995E-F935F9645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Sudetenland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99D32A0-FE49-44E6-8882-280266692CC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Britain and France agreed to let Germany have the Sudetenland as long as Germany promised not to invade and take over any more countries.</a:t>
            </a:r>
          </a:p>
        </p:txBody>
      </p:sp>
      <p:pic>
        <p:nvPicPr>
          <p:cNvPr id="40964" name="Picture 5" descr="01552">
            <a:extLst>
              <a:ext uri="{FF2B5EF4-FFF2-40B4-BE49-F238E27FC236}">
                <a16:creationId xmlns:a16="http://schemas.microsoft.com/office/drawing/2014/main" id="{7C1549B9-2279-4B7A-9A0D-0B091503F0D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00200"/>
            <a:ext cx="46482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05DA0A1-3438-4C5F-B000-2DE99514D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Sudetenland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0C0FDCE-2E27-437A-92B9-153002BCBA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Germany broke their promise by taking control of the rest of Czechoslovakia by force in 1939</a:t>
            </a:r>
          </a:p>
        </p:txBody>
      </p:sp>
      <p:pic>
        <p:nvPicPr>
          <p:cNvPr id="41988" name="Picture 7" descr="ecran17">
            <a:extLst>
              <a:ext uri="{FF2B5EF4-FFF2-40B4-BE49-F238E27FC236}">
                <a16:creationId xmlns:a16="http://schemas.microsoft.com/office/drawing/2014/main" id="{506CEC00-F0DC-4C35-8D34-0B9CBB8455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008188"/>
            <a:ext cx="4800600" cy="3594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94CACA6-7254-402D-A422-A8115B59D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Adolf Hitler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8D8B93F-8C89-46B8-BCDA-37969E6B10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Worldwide depression of the 1930’s</a:t>
            </a:r>
          </a:p>
          <a:p>
            <a:pPr marL="952500" lvl="1" indent="-495300" eaLnBrk="1" hangingPunct="1"/>
            <a:r>
              <a:rPr lang="en-US" altLang="en-US" sz="2400"/>
              <a:t>Millions out of work</a:t>
            </a:r>
          </a:p>
          <a:p>
            <a:pPr marL="952500" lvl="1" indent="-495300" eaLnBrk="1" hangingPunct="1"/>
            <a:r>
              <a:rPr lang="en-US" altLang="en-US" sz="2400"/>
              <a:t>Economy close to collapse</a:t>
            </a:r>
          </a:p>
        </p:txBody>
      </p:sp>
      <p:pic>
        <p:nvPicPr>
          <p:cNvPr id="6148" name="Picture 5" descr="Nemci-6">
            <a:extLst>
              <a:ext uri="{FF2B5EF4-FFF2-40B4-BE49-F238E27FC236}">
                <a16:creationId xmlns:a16="http://schemas.microsoft.com/office/drawing/2014/main" id="{525B33F0-8EA7-4230-9635-92667EEEB4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295400"/>
            <a:ext cx="50292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A0F5BCE-215A-484D-B7C7-8A07A0242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Poland</a:t>
            </a:r>
          </a:p>
        </p:txBody>
      </p:sp>
      <p:pic>
        <p:nvPicPr>
          <p:cNvPr id="43011" name="Picture 5" descr="polandwest">
            <a:extLst>
              <a:ext uri="{FF2B5EF4-FFF2-40B4-BE49-F238E27FC236}">
                <a16:creationId xmlns:a16="http://schemas.microsoft.com/office/drawing/2014/main" id="{16AB09C1-9AA6-43CA-80DA-24A1DFC74A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331913"/>
            <a:ext cx="7467600" cy="506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53AF64D6-D36B-4739-A364-0B5B43498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Poland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D68B3117-198E-4011-B677-17EC1D6DD1C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 eaLnBrk="1" hangingPunct="1"/>
            <a:r>
              <a:rPr lang="en-US" altLang="en-US" sz="2800"/>
              <a:t>Hitler wanted to invade Poland, but was afraid Stalin would try to stop him since Poland shares a border with the Soviet Union.</a:t>
            </a:r>
          </a:p>
        </p:txBody>
      </p:sp>
      <p:pic>
        <p:nvPicPr>
          <p:cNvPr id="44036" name="Picture 7" descr="300px-WWII-Poland-1939-communications_and_industry">
            <a:extLst>
              <a:ext uri="{FF2B5EF4-FFF2-40B4-BE49-F238E27FC236}">
                <a16:creationId xmlns:a16="http://schemas.microsoft.com/office/drawing/2014/main" id="{2500F657-FBA4-4DB7-B938-97E1FBA4351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481138"/>
            <a:ext cx="5105400" cy="4462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86D6BBA-8B28-46FA-B1B8-653F73FC9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Poland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501FCDF-6A4C-4845-A17D-A660F35189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Hitler and Stalin, bitter enemies, signed the Soviet-German Non-Aggression Pact in 1939.</a:t>
            </a:r>
          </a:p>
          <a:p>
            <a:pPr lvl="1" eaLnBrk="1" hangingPunct="1"/>
            <a:r>
              <a:rPr lang="en-US" altLang="en-US" sz="2400"/>
              <a:t>The two countries promised not to attack each other’s land </a:t>
            </a:r>
          </a:p>
        </p:txBody>
      </p:sp>
      <p:pic>
        <p:nvPicPr>
          <p:cNvPr id="45060" name="Picture 7" descr="hitler-stalin">
            <a:extLst>
              <a:ext uri="{FF2B5EF4-FFF2-40B4-BE49-F238E27FC236}">
                <a16:creationId xmlns:a16="http://schemas.microsoft.com/office/drawing/2014/main" id="{5D6B2A73-1508-4964-A73F-3A90149272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16188"/>
            <a:ext cx="4038600" cy="269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Roadto2">
            <a:extLst>
              <a:ext uri="{FF2B5EF4-FFF2-40B4-BE49-F238E27FC236}">
                <a16:creationId xmlns:a16="http://schemas.microsoft.com/office/drawing/2014/main" id="{1C7D5DD5-8C6C-4492-B634-A25962B8E8C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876300"/>
            <a:ext cx="7239000" cy="4979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Nazi_Soviet_Pact">
            <a:extLst>
              <a:ext uri="{FF2B5EF4-FFF2-40B4-BE49-F238E27FC236}">
                <a16:creationId xmlns:a16="http://schemas.microsoft.com/office/drawing/2014/main" id="{A6FC0C96-9976-4B12-940B-95973558C75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457200"/>
            <a:ext cx="4983163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Roadto3">
            <a:extLst>
              <a:ext uri="{FF2B5EF4-FFF2-40B4-BE49-F238E27FC236}">
                <a16:creationId xmlns:a16="http://schemas.microsoft.com/office/drawing/2014/main" id="{9475E9D4-C52F-425C-AFEC-B741EA879A68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838200"/>
            <a:ext cx="7391400" cy="460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73B0022-12CD-4914-B3C0-048C49BD4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Poland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3DD7E50-4612-4B12-9788-F5F34FCA47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Hitler was now able to attack Poland without fear of retaliation from the Soviets.</a:t>
            </a:r>
          </a:p>
          <a:p>
            <a:pPr lvl="1" eaLnBrk="1" hangingPunct="1"/>
            <a:r>
              <a:rPr lang="en-US" altLang="en-US" sz="2400"/>
              <a:t>European leaders were shocked by the Nazi-Soviet agreement</a:t>
            </a:r>
          </a:p>
        </p:txBody>
      </p:sp>
      <p:pic>
        <p:nvPicPr>
          <p:cNvPr id="49156" name="Picture 5" descr="_2">
            <a:extLst>
              <a:ext uri="{FF2B5EF4-FFF2-40B4-BE49-F238E27FC236}">
                <a16:creationId xmlns:a16="http://schemas.microsoft.com/office/drawing/2014/main" id="{DB1462A7-5EEE-4480-A0BD-1FBF67A2E8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50" y="1600200"/>
            <a:ext cx="4400550" cy="339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>
            <a:extLst>
              <a:ext uri="{FF2B5EF4-FFF2-40B4-BE49-F238E27FC236}">
                <a16:creationId xmlns:a16="http://schemas.microsoft.com/office/drawing/2014/main" id="{A2436D83-751C-4EC6-ADFA-A7D3F1377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br>
              <a:rPr lang="en-US" altLang="en-US" sz="4000"/>
            </a:br>
            <a:r>
              <a:rPr lang="en-US" altLang="en-US" sz="4000"/>
              <a:t>Blitzkrieg</a:t>
            </a:r>
            <a:br>
              <a:rPr lang="en-US" altLang="en-US" sz="4000"/>
            </a:br>
            <a:r>
              <a:rPr lang="en-US" altLang="en-US" sz="4000"/>
              <a:t>Germany invades Poland</a:t>
            </a:r>
            <a:br>
              <a:rPr lang="en-US" altLang="en-US" sz="4000"/>
            </a:br>
            <a:endParaRPr lang="en-US" altLang="en-US" sz="4000"/>
          </a:p>
        </p:txBody>
      </p:sp>
      <p:pic>
        <p:nvPicPr>
          <p:cNvPr id="50179" name="Picture 5" descr="blitzinpoland">
            <a:extLst>
              <a:ext uri="{FF2B5EF4-FFF2-40B4-BE49-F238E27FC236}">
                <a16:creationId xmlns:a16="http://schemas.microsoft.com/office/drawing/2014/main" id="{B12FC413-C789-408C-A8EF-556278FCE8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417638"/>
            <a:ext cx="6400800" cy="488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>
            <a:extLst>
              <a:ext uri="{FF2B5EF4-FFF2-40B4-BE49-F238E27FC236}">
                <a16:creationId xmlns:a16="http://schemas.microsoft.com/office/drawing/2014/main" id="{36A9A908-871E-405C-AC38-4E1E7D3B3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Blitzkrieg </a:t>
            </a:r>
          </a:p>
        </p:txBody>
      </p:sp>
      <p:pic>
        <p:nvPicPr>
          <p:cNvPr id="51203" name="Picture 5" descr="invasion11">
            <a:extLst>
              <a:ext uri="{FF2B5EF4-FFF2-40B4-BE49-F238E27FC236}">
                <a16:creationId xmlns:a16="http://schemas.microsoft.com/office/drawing/2014/main" id="{B0ED6EB8-F6FC-4ADE-A77E-51D46D5505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944688"/>
            <a:ext cx="6553200" cy="419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90D233A-D92B-46D6-A845-9FAC573A5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 algn="l" eaLnBrk="1" hangingPunct="1"/>
            <a:br>
              <a:rPr lang="en-US" altLang="en-US" sz="2000"/>
            </a:br>
            <a:br>
              <a:rPr lang="en-US" altLang="en-US" sz="2000"/>
            </a:br>
            <a:br>
              <a:rPr lang="en-US" altLang="en-US" sz="2000"/>
            </a:br>
            <a:r>
              <a:rPr lang="en-US" altLang="en-US" sz="2000"/>
              <a:t>Place the name of the areas annexed by Germany before the start of WWII. Next, number the areas in the order in which they became annexed by Germany. #1 being first and #5 being last.</a:t>
            </a:r>
            <a:br>
              <a:rPr lang="en-US" altLang="en-US" sz="4000"/>
            </a:br>
            <a:endParaRPr lang="en-US" altLang="en-US" sz="4000"/>
          </a:p>
        </p:txBody>
      </p:sp>
      <p:pic>
        <p:nvPicPr>
          <p:cNvPr id="52227" name="Picture 9" descr="rhineland">
            <a:extLst>
              <a:ext uri="{FF2B5EF4-FFF2-40B4-BE49-F238E27FC236}">
                <a16:creationId xmlns:a16="http://schemas.microsoft.com/office/drawing/2014/main" id="{71899B9C-D5BA-4BC5-AD68-75C55937E5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00200"/>
            <a:ext cx="7391400" cy="5005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F126B75-1A94-48CC-A31E-9EE65C2C8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Adolf Hitler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37CDB8-5834-45B2-928A-755EF1681D5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Hitler comes to power</a:t>
            </a:r>
          </a:p>
          <a:p>
            <a:pPr marL="952500" lvl="1" indent="-495300" eaLnBrk="1" hangingPunct="1"/>
            <a:r>
              <a:rPr lang="en-US" altLang="en-US" sz="2400"/>
              <a:t>Becomes the chairman of the National Socialist German Workers’ Party (Nazi Party)</a:t>
            </a:r>
          </a:p>
        </p:txBody>
      </p:sp>
      <p:pic>
        <p:nvPicPr>
          <p:cNvPr id="7172" name="Picture 5" descr="Adolph-Hitler-Banner-Standard-Nazi-Third-Reich-Flag-01LG">
            <a:extLst>
              <a:ext uri="{FF2B5EF4-FFF2-40B4-BE49-F238E27FC236}">
                <a16:creationId xmlns:a16="http://schemas.microsoft.com/office/drawing/2014/main" id="{1214960C-61B5-4164-8EFF-71EE96EC9A7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84363"/>
            <a:ext cx="4038600" cy="395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 descr="rhineland">
            <a:extLst>
              <a:ext uri="{FF2B5EF4-FFF2-40B4-BE49-F238E27FC236}">
                <a16:creationId xmlns:a16="http://schemas.microsoft.com/office/drawing/2014/main" id="{2A393F34-A62A-4097-BCD7-4E32E1FD9D5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550863"/>
            <a:ext cx="8001000" cy="587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8899C5A-6C88-4905-896C-7872329CF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Adolf Hitler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709192E-1CAE-40A6-90D8-ABE49B6A3D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400"/>
              <a:t>Nazis’ were extremely racist and believed Germans were better than all other people.</a:t>
            </a:r>
          </a:p>
          <a:p>
            <a:pPr marL="577850" indent="-577850" eaLnBrk="1" hangingPunct="1"/>
            <a:r>
              <a:rPr lang="en-US" altLang="en-US" sz="2400"/>
              <a:t>Nazis’ blamed Jews for Germany’s problems.</a:t>
            </a:r>
          </a:p>
          <a:p>
            <a:pPr marL="952500" lvl="1" indent="-495300" eaLnBrk="1" hangingPunct="1"/>
            <a:r>
              <a:rPr lang="en-US" altLang="en-US" sz="2000"/>
              <a:t>Anti-Semitism: Extreme hatred of Jews</a:t>
            </a:r>
          </a:p>
          <a:p>
            <a:pPr marL="952500" lvl="1" indent="-495300" eaLnBrk="1" hangingPunct="1"/>
            <a:r>
              <a:rPr lang="en-US" altLang="en-US" sz="2000"/>
              <a:t>Led to imprisonment and murder of many German Jews. </a:t>
            </a:r>
          </a:p>
        </p:txBody>
      </p:sp>
      <p:pic>
        <p:nvPicPr>
          <p:cNvPr id="8196" name="Picture 5" descr="527px-Yellow_star_Juif">
            <a:extLst>
              <a:ext uri="{FF2B5EF4-FFF2-40B4-BE49-F238E27FC236}">
                <a16:creationId xmlns:a16="http://schemas.microsoft.com/office/drawing/2014/main" id="{E9107C1D-44ED-490B-8832-5C9BD80654E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6775" y="1600200"/>
            <a:ext cx="39814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F035D80-11C2-4251-BF83-621ECC322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Adolf Hitler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2CFA0A8-DBF5-4B9B-9259-2F748A2C01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/>
            <a:r>
              <a:rPr lang="en-US" altLang="en-US" sz="2800"/>
              <a:t>Becomes the chancellor of Germany in 1933.</a:t>
            </a:r>
          </a:p>
          <a:p>
            <a:pPr marL="952500" lvl="1" indent="-495300" eaLnBrk="1" hangingPunct="1"/>
            <a:r>
              <a:rPr lang="en-US" altLang="en-US" sz="2400"/>
              <a:t>Ends democracy </a:t>
            </a:r>
          </a:p>
          <a:p>
            <a:pPr marL="952500" lvl="1" indent="-495300" eaLnBrk="1" hangingPunct="1"/>
            <a:r>
              <a:rPr lang="en-US" altLang="en-US" sz="2400"/>
              <a:t>Formed a totalitarian government</a:t>
            </a:r>
          </a:p>
          <a:p>
            <a:pPr marL="1327150" lvl="2" indent="-412750" eaLnBrk="1" hangingPunct="1"/>
            <a:r>
              <a:rPr lang="en-US" altLang="en-US" sz="2000"/>
              <a:t>A single party and its leader suppress any opposing views and controls peoples’ lives.</a:t>
            </a:r>
          </a:p>
        </p:txBody>
      </p:sp>
      <p:pic>
        <p:nvPicPr>
          <p:cNvPr id="9220" name="Picture 5" descr="hitler_fuhrer">
            <a:extLst>
              <a:ext uri="{FF2B5EF4-FFF2-40B4-BE49-F238E27FC236}">
                <a16:creationId xmlns:a16="http://schemas.microsoft.com/office/drawing/2014/main" id="{6C5AEF89-C01D-4EDA-AFE0-E2027FC317C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6450" y="1219200"/>
            <a:ext cx="4137025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485A9C2-1119-41BE-B2A8-54F4AD841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Adolf Hitler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9AABCAA-87D7-481F-9AFA-D0E919A16E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altLang="en-US" sz="2800"/>
              <a:t>Builds up Germany’s strength</a:t>
            </a:r>
          </a:p>
          <a:p>
            <a:pPr marL="914400" lvl="1" indent="-457200" eaLnBrk="1" hangingPunct="1"/>
            <a:r>
              <a:rPr lang="en-US" altLang="en-US" sz="2400"/>
              <a:t>Ignored the Treaty of Versailles and built up it’s military.</a:t>
            </a:r>
          </a:p>
          <a:p>
            <a:pPr marL="1295400" lvl="2" indent="-381000" eaLnBrk="1" hangingPunct="1"/>
            <a:r>
              <a:rPr lang="en-US" altLang="en-US" sz="2000"/>
              <a:t>Declared Germany’s right to expand its territory.</a:t>
            </a:r>
          </a:p>
          <a:p>
            <a:pPr marL="1295400" lvl="2" indent="-381000" eaLnBrk="1" hangingPunct="1"/>
            <a:r>
              <a:rPr lang="en-US" altLang="en-US" sz="2000"/>
              <a:t>Formed an alliance with Italy and Mussolini in 1936</a:t>
            </a:r>
          </a:p>
        </p:txBody>
      </p:sp>
      <p:pic>
        <p:nvPicPr>
          <p:cNvPr id="10244" name="Picture 5" descr="2790899840089413999oftMfy_fs">
            <a:extLst>
              <a:ext uri="{FF2B5EF4-FFF2-40B4-BE49-F238E27FC236}">
                <a16:creationId xmlns:a16="http://schemas.microsoft.com/office/drawing/2014/main" id="{FAA2C876-308E-466C-8184-F401714174E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4863" y="1143000"/>
            <a:ext cx="3914775" cy="5715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F06F830-6C87-4FFC-8396-78DF58CB0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altLang="en-US"/>
              <a:t>Benito Mussolini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10BF3F6-0278-4604-B38C-0B81987645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11268" name="Picture 5" descr="Ita-CV33-Mussolini">
            <a:extLst>
              <a:ext uri="{FF2B5EF4-FFF2-40B4-BE49-F238E27FC236}">
                <a16:creationId xmlns:a16="http://schemas.microsoft.com/office/drawing/2014/main" id="{2A005894-60B9-4936-BA43-DBA86119342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114425"/>
            <a:ext cx="8382000" cy="555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926</Words>
  <Application>Microsoft Office PowerPoint</Application>
  <PresentationFormat>On-screen Show (4:3)</PresentationFormat>
  <Paragraphs>123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Arial</vt:lpstr>
      <vt:lpstr>Default Design</vt:lpstr>
      <vt:lpstr>Chapter 11 Section 1 The Road to War: The Rise Of Dictators</vt:lpstr>
      <vt:lpstr>Adolf Hitler</vt:lpstr>
      <vt:lpstr>Adolf Hitler</vt:lpstr>
      <vt:lpstr>Adolf Hitler</vt:lpstr>
      <vt:lpstr>Adolf Hitler</vt:lpstr>
      <vt:lpstr>Adolf Hitler</vt:lpstr>
      <vt:lpstr>Adolf Hitler</vt:lpstr>
      <vt:lpstr>Adolf Hitler</vt:lpstr>
      <vt:lpstr>Benito Mussolini</vt:lpstr>
      <vt:lpstr>Benito Mussolini</vt:lpstr>
      <vt:lpstr>Benito Mussolini</vt:lpstr>
      <vt:lpstr>Benito Mussolini</vt:lpstr>
      <vt:lpstr>Benito Mussolini</vt:lpstr>
      <vt:lpstr>Benito Mussolini</vt:lpstr>
      <vt:lpstr>Benito Mussolini</vt:lpstr>
      <vt:lpstr>Benito Mussolini</vt:lpstr>
      <vt:lpstr>Japan </vt:lpstr>
      <vt:lpstr>Japan </vt:lpstr>
      <vt:lpstr>Japan </vt:lpstr>
      <vt:lpstr>Japan </vt:lpstr>
      <vt:lpstr>Soviet Union</vt:lpstr>
      <vt:lpstr>Soviet Union</vt:lpstr>
      <vt:lpstr>Soviet Union</vt:lpstr>
      <vt:lpstr>Soviet Union</vt:lpstr>
      <vt:lpstr>United States</vt:lpstr>
      <vt:lpstr>United States</vt:lpstr>
      <vt:lpstr>United States</vt:lpstr>
      <vt:lpstr>United States</vt:lpstr>
      <vt:lpstr>Germany On The March</vt:lpstr>
      <vt:lpstr>Rhineland</vt:lpstr>
      <vt:lpstr>Rhineland</vt:lpstr>
      <vt:lpstr>Austria</vt:lpstr>
      <vt:lpstr>Austria</vt:lpstr>
      <vt:lpstr>Austria</vt:lpstr>
      <vt:lpstr>Sudetenland</vt:lpstr>
      <vt:lpstr>Sudetenland</vt:lpstr>
      <vt:lpstr>Sudetenland</vt:lpstr>
      <vt:lpstr>Sudetenland</vt:lpstr>
      <vt:lpstr>Sudetenland</vt:lpstr>
      <vt:lpstr>Poland</vt:lpstr>
      <vt:lpstr>Poland</vt:lpstr>
      <vt:lpstr>Poland</vt:lpstr>
      <vt:lpstr>PowerPoint Presentation</vt:lpstr>
      <vt:lpstr>PowerPoint Presentation</vt:lpstr>
      <vt:lpstr>PowerPoint Presentation</vt:lpstr>
      <vt:lpstr>Poland</vt:lpstr>
      <vt:lpstr> Blitzkrieg Germany invades Poland </vt:lpstr>
      <vt:lpstr>Blitzkrieg </vt:lpstr>
      <vt:lpstr>   Place the name of the areas annexed by Germany before the start of WWII. Next, number the areas in the order in which they became annexed by Germany. #1 being first and #5 being last. </vt:lpstr>
      <vt:lpstr>PowerPoint Presentation</vt:lpstr>
    </vt:vector>
  </TitlesOfParts>
  <Company>SHSD161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User</dc:creator>
  <cp:lastModifiedBy>Roxanne Rodgers</cp:lastModifiedBy>
  <cp:revision>33</cp:revision>
  <cp:lastPrinted>2018-02-05T16:13:10Z</cp:lastPrinted>
  <dcterms:created xsi:type="dcterms:W3CDTF">2008-03-06T13:31:12Z</dcterms:created>
  <dcterms:modified xsi:type="dcterms:W3CDTF">2020-02-07T17:11:53Z</dcterms:modified>
</cp:coreProperties>
</file>