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4"/>
  </p:sldMasterIdLst>
  <p:notesMasterIdLst>
    <p:notesMasterId r:id="rId12"/>
  </p:notesMasterIdLst>
  <p:sldIdLst>
    <p:sldId id="513" r:id="rId5"/>
    <p:sldId id="519" r:id="rId6"/>
    <p:sldId id="514" r:id="rId7"/>
    <p:sldId id="515" r:id="rId8"/>
    <p:sldId id="516" r:id="rId9"/>
    <p:sldId id="517" r:id="rId10"/>
    <p:sldId id="518" r:id="rId11"/>
  </p:sldIdLst>
  <p:sldSz cx="7772400" cy="10058400"/>
  <p:notesSz cx="7019925" cy="9305925"/>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
      <p:font typeface="KG Summer Storm Smooth" panose="020B0604020202020204" charset="0"/>
      <p:regular r:id="rId23"/>
    </p:embeddedFont>
    <p:embeddedFont>
      <p:font typeface="MJAreYouSirius" panose="020B0604020202020204" charset="0"/>
      <p:regular r:id="rId24"/>
    </p:embeddedFont>
    <p:embeddedFont>
      <p:font typeface="MJSleepSweetly" panose="020B0604020202020204"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7BD"/>
    <a:srgbClr val="FAC6E7"/>
    <a:srgbClr val="CDFAFF"/>
    <a:srgbClr val="E6E6E6"/>
    <a:srgbClr val="A9FBBD"/>
    <a:srgbClr val="DDA6F0"/>
    <a:srgbClr val="A1EBFC"/>
    <a:srgbClr val="6AD6F0"/>
    <a:srgbClr val="B6FCE6"/>
    <a:srgbClr val="FDE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6DD6F-EFFB-214B-0892-C34FA0B2F096}" v="16" dt="2020-04-02T19:53:26.041"/>
    <p1510:client id="{392EA840-9886-8B0E-E241-5ACF4DB8DF87}" v="444" dt="2020-04-03T18:30:36.021"/>
    <p1510:client id="{4AB41E1D-ED3D-AC42-ECA3-FD50AA3FF10C}" v="62" dt="2020-04-02T22:50:14.088"/>
    <p1510:client id="{5D9DCB58-0B97-88DD-EC91-AE6ADC32CCC0}" v="167" dt="2020-04-02T19:34:36.751"/>
    <p1510:client id="{88B99783-ED43-352E-EF3B-026C58B4B909}" v="104" dt="2020-04-03T14:56:32.650"/>
    <p1510:client id="{8CDE477C-5D79-2235-EE42-3746F0964666}" v="231" dt="2020-04-02T20:07:53.704"/>
    <p1510:client id="{8DDA8529-F0D2-B121-4647-F76CA9259213}" v="14" dt="2020-04-03T21:10:33.799"/>
    <p1510:client id="{99D6CDA7-9C5B-3F4B-0017-EC1D04095C2D}" v="116" dt="2020-04-03T18:03:25.489"/>
    <p1510:client id="{BA901FCE-8B96-4071-8295-D7468ECED07D}" v="1" dt="2020-04-03T18:42:45.795"/>
    <p1510:client id="{BF404110-8D70-5C26-88B1-4526C89BEB2B}" v="1473" dt="2020-04-03T04:17:48.317"/>
    <p1510:client id="{D085266A-1EF2-E3DB-ECDC-BD5318182F69}" v="531" dt="2020-04-03T18:56:04.172"/>
    <p1510:client id="{E503CC3D-89FC-831B-D2A7-B4BA9594DF19}" v="547" dt="2020-04-02T23:40:46.794"/>
    <p1510:client id="{F3BC749C-0696-43ED-82EF-2D5331270917}" v="4" dt="2020-04-04T13:37:04.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5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1650" cy="466725"/>
          </a:xfrm>
          <a:prstGeom prst="rect">
            <a:avLst/>
          </a:prstGeom>
        </p:spPr>
        <p:txBody>
          <a:bodyPr vert="horz" lIns="91422" tIns="45712" rIns="91422" bIns="45712" rtlCol="0"/>
          <a:lstStyle>
            <a:lvl1pPr algn="l">
              <a:defRPr sz="1200"/>
            </a:lvl1pPr>
          </a:lstStyle>
          <a:p>
            <a:endParaRPr lang="en-US"/>
          </a:p>
        </p:txBody>
      </p:sp>
      <p:sp>
        <p:nvSpPr>
          <p:cNvPr id="3" name="Date Placeholder 2"/>
          <p:cNvSpPr>
            <a:spLocks noGrp="1"/>
          </p:cNvSpPr>
          <p:nvPr>
            <p:ph type="dt" idx="1"/>
          </p:nvPr>
        </p:nvSpPr>
        <p:spPr>
          <a:xfrm>
            <a:off x="3976688" y="4"/>
            <a:ext cx="3041650" cy="466725"/>
          </a:xfrm>
          <a:prstGeom prst="rect">
            <a:avLst/>
          </a:prstGeom>
        </p:spPr>
        <p:txBody>
          <a:bodyPr vert="horz" lIns="91422" tIns="45712" rIns="91422" bIns="45712" rtlCol="0"/>
          <a:lstStyle>
            <a:lvl1pPr algn="r">
              <a:defRPr sz="1200"/>
            </a:lvl1pPr>
          </a:lstStyle>
          <a:p>
            <a:fld id="{D21D472E-BFC0-43A9-8BE0-A499724576B4}" type="datetimeFigureOut">
              <a:rPr lang="en-US" smtClean="0"/>
              <a:t>4/4/2020</a:t>
            </a:fld>
            <a:endParaRPr lang="en-US"/>
          </a:p>
        </p:txBody>
      </p:sp>
      <p:sp>
        <p:nvSpPr>
          <p:cNvPr id="4" name="Slide Image Placeholder 3"/>
          <p:cNvSpPr>
            <a:spLocks noGrp="1" noRot="1" noChangeAspect="1"/>
          </p:cNvSpPr>
          <p:nvPr>
            <p:ph type="sldImg" idx="2"/>
          </p:nvPr>
        </p:nvSpPr>
        <p:spPr>
          <a:xfrm>
            <a:off x="2297113" y="1163638"/>
            <a:ext cx="2425700" cy="3140075"/>
          </a:xfrm>
          <a:prstGeom prst="rect">
            <a:avLst/>
          </a:prstGeom>
          <a:noFill/>
          <a:ln w="12700">
            <a:solidFill>
              <a:prstClr val="black"/>
            </a:solidFill>
          </a:ln>
        </p:spPr>
        <p:txBody>
          <a:bodyPr vert="horz" lIns="91422" tIns="45712" rIns="91422" bIns="45712" rtlCol="0" anchor="ctr"/>
          <a:lstStyle/>
          <a:p>
            <a:endParaRPr lang="en-US"/>
          </a:p>
        </p:txBody>
      </p:sp>
      <p:sp>
        <p:nvSpPr>
          <p:cNvPr id="5" name="Notes Placeholder 4"/>
          <p:cNvSpPr>
            <a:spLocks noGrp="1"/>
          </p:cNvSpPr>
          <p:nvPr>
            <p:ph type="body" sz="quarter" idx="3"/>
          </p:nvPr>
        </p:nvSpPr>
        <p:spPr>
          <a:xfrm>
            <a:off x="701675" y="4478342"/>
            <a:ext cx="5616575" cy="3663950"/>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4"/>
            <a:ext cx="3041650" cy="466725"/>
          </a:xfrm>
          <a:prstGeom prst="rect">
            <a:avLst/>
          </a:prstGeom>
        </p:spPr>
        <p:txBody>
          <a:bodyPr vert="horz" lIns="91422" tIns="45712" rIns="91422"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4"/>
            <a:ext cx="3041650" cy="466725"/>
          </a:xfrm>
          <a:prstGeom prst="rect">
            <a:avLst/>
          </a:prstGeom>
        </p:spPr>
        <p:txBody>
          <a:bodyPr vert="horz" lIns="91422" tIns="45712" rIns="91422" bIns="45712" rtlCol="0" anchor="b"/>
          <a:lstStyle>
            <a:lvl1pPr algn="r">
              <a:defRPr sz="1200"/>
            </a:lvl1pPr>
          </a:lstStyle>
          <a:p>
            <a:fld id="{421384D2-182C-4BB5-BCA1-AA288B120D4E}" type="slidenum">
              <a:rPr lang="en-US" smtClean="0"/>
              <a:t>‹#›</a:t>
            </a:fld>
            <a:endParaRPr lang="en-US"/>
          </a:p>
        </p:txBody>
      </p:sp>
    </p:spTree>
    <p:extLst>
      <p:ext uri="{BB962C8B-B14F-4D97-AF65-F5344CB8AC3E}">
        <p14:creationId xmlns:p14="http://schemas.microsoft.com/office/powerpoint/2010/main" val="40930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E935AC5-6E40-184C-AB62-6900A96D2A49}"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207747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29609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9071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13978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35AC5-6E40-184C-AB62-6900A96D2A49}"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13970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35AC5-6E40-184C-AB62-6900A96D2A49}"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13427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35AC5-6E40-184C-AB62-6900A96D2A49}" type="datetimeFigureOut">
              <a:rPr lang="en-US" smtClean="0"/>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8634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35AC5-6E40-184C-AB62-6900A96D2A49}" type="datetimeFigureOut">
              <a:rPr lang="en-US" smtClean="0"/>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41713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5AC5-6E40-184C-AB62-6900A96D2A49}" type="datetimeFigureOut">
              <a:rPr lang="en-US" smtClean="0"/>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626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1964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21225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935AC5-6E40-184C-AB62-6900A96D2A49}" type="datetimeFigureOut">
              <a:rPr lang="en-US" smtClean="0"/>
              <a:t>4/4/2020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5C9A22D-7F6C-0B4C-A3F4-236D2F539901}" type="slidenum">
              <a:rPr lang="en-US" smtClean="0"/>
              <a:t>‹#›</a:t>
            </a:fld>
            <a:endParaRPr lang="en-US"/>
          </a:p>
        </p:txBody>
      </p:sp>
    </p:spTree>
    <p:extLst>
      <p:ext uri="{BB962C8B-B14F-4D97-AF65-F5344CB8AC3E}">
        <p14:creationId xmlns:p14="http://schemas.microsoft.com/office/powerpoint/2010/main" val="99473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fish@summithill.org" TargetMode="External"/><Relationship Id="rId7" Type="http://schemas.openxmlformats.org/officeDocument/2006/relationships/hyperlink" Target="mailto:Broach@summithill.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Jreno@summithill.org" TargetMode="External"/><Relationship Id="rId5" Type="http://schemas.openxmlformats.org/officeDocument/2006/relationships/hyperlink" Target="mailto:Rmillner@summithill.org" TargetMode="External"/><Relationship Id="rId4" Type="http://schemas.openxmlformats.org/officeDocument/2006/relationships/hyperlink" Target="mailto:Jkane@summithill.or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khanacademy.org" TargetMode="External"/><Relationship Id="rId13" Type="http://schemas.openxmlformats.org/officeDocument/2006/relationships/hyperlink" Target="http://missgoshko.weebly.com/" TargetMode="External"/><Relationship Id="rId3" Type="http://schemas.openxmlformats.org/officeDocument/2006/relationships/hyperlink" Target="https://launchpad.classlink.com/home" TargetMode="External"/><Relationship Id="rId7" Type="http://schemas.openxmlformats.org/officeDocument/2006/relationships/hyperlink" Target="http://www.freckle.com" TargetMode="External"/><Relationship Id="rId12" Type="http://schemas.openxmlformats.org/officeDocument/2006/relationships/hyperlink" Target="http://www.summithill.org/teacherpage?section=home&amp;teacher=340&amp;page=157"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11" Type="http://schemas.openxmlformats.org/officeDocument/2006/relationships/hyperlink" Target="https://www.facebook.com/Ms-Holes-Art-Class-110956643876921/?view_public_for=110956643876921" TargetMode="External"/><Relationship Id="rId5" Type="http://schemas.openxmlformats.org/officeDocument/2006/relationships/hyperlink" Target="mailto:firstname.lastname@shsd161.org" TargetMode="External"/><Relationship Id="rId10" Type="http://schemas.openxmlformats.org/officeDocument/2006/relationships/hyperlink" Target="https://djrpe123.wixsite.com/pepage" TargetMode="External"/><Relationship Id="rId4" Type="http://schemas.openxmlformats.org/officeDocument/2006/relationships/hyperlink" Target="http://www.office.com" TargetMode="External"/><Relationship Id="rId9" Type="http://schemas.openxmlformats.org/officeDocument/2006/relationships/hyperlink" Target="https://www.readworks.org" TargetMode="External"/><Relationship Id="rId14" Type="http://schemas.openxmlformats.org/officeDocument/2006/relationships/hyperlink" Target="http://www.typing.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reckle.com" TargetMode="External"/><Relationship Id="rId7" Type="http://schemas.openxmlformats.org/officeDocument/2006/relationships/hyperlink" Target="https://www.youtube.com/watch?v=oQmtV_ZKUd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readworks.org/" TargetMode="External"/><Relationship Id="rId5" Type="http://schemas.openxmlformats.org/officeDocument/2006/relationships/hyperlink" Target="https://www.khanacademy.org/" TargetMode="External"/><Relationship Id="rId4" Type="http://schemas.openxmlformats.org/officeDocument/2006/relationships/hyperlink" Target="https://www.youtube.com/watch?v=eXjmNRnLcS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screencast-o-matic.com/watch/c2Q3oEecRj" TargetMode="External"/><Relationship Id="rId5" Type="http://schemas.openxmlformats.org/officeDocument/2006/relationships/hyperlink" Target="https://www.readworks.org/" TargetMode="External"/><Relationship Id="rId4" Type="http://schemas.openxmlformats.org/officeDocument/2006/relationships/hyperlink" Target="https://www.khanacademy.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summithillorg-my.sharepoint.com/:b:/g/personal/jkane_summithill_org/EQ82AasyeiZOgCFnN5LiMyMBi7EfPW3zRGKjO3WLYFec3A?e=AnbGA8" TargetMode="External"/><Relationship Id="rId5" Type="http://schemas.openxmlformats.org/officeDocument/2006/relationships/hyperlink" Target="https://www.khanacademy.org/" TargetMode="External"/><Relationship Id="rId4" Type="http://schemas.openxmlformats.org/officeDocument/2006/relationships/hyperlink" Target="https://www-k6.thinkcentral.com/content/hsp/reading/journeys2014/na/gr4/ese_9780547894539_/Build/launch.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5" Type="http://schemas.openxmlformats.org/officeDocument/2006/relationships/hyperlink" Target="https://www.khanacademy.org/" TargetMode="External"/><Relationship Id="rId4" Type="http://schemas.openxmlformats.org/officeDocument/2006/relationships/hyperlink" Target="http://www.spellingcity.com/mlfish"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kids.nationalgeographic.com/explore/books/zeus-the-mighty/games/zeus-game/" TargetMode="External"/><Relationship Id="rId3" Type="http://schemas.openxmlformats.org/officeDocument/2006/relationships/hyperlink" Target="http://www.getepic.com/students" TargetMode="External"/><Relationship Id="rId7" Type="http://schemas.openxmlformats.org/officeDocument/2006/relationships/hyperlink" Target="https://www.childrensuniversity.manchester.ac.uk/learning-activities/history/ancient-greece/ride-the-chario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sso.prodigygame.com/login" TargetMode="External"/><Relationship Id="rId11" Type="http://schemas.openxmlformats.org/officeDocument/2006/relationships/hyperlink" Target="http://www.freckle.com" TargetMode="External"/><Relationship Id="rId5" Type="http://schemas.openxmlformats.org/officeDocument/2006/relationships/hyperlink" Target="https://accounts.explorelearning.com/reflex/student?_ga=2.51209513.1084832598.1585885090-384560664.1585885090" TargetMode="External"/><Relationship Id="rId10" Type="http://schemas.openxmlformats.org/officeDocument/2006/relationships/hyperlink" Target="https://sciencewiz.com/portals/light/" TargetMode="External"/><Relationship Id="rId4" Type="http://schemas.openxmlformats.org/officeDocument/2006/relationships/hyperlink" Target="http://www.xtramath.org" TargetMode="External"/><Relationship Id="rId9" Type="http://schemas.openxmlformats.org/officeDocument/2006/relationships/hyperlink" Target="https://www.childrensuniversity.manchester.ac.uk/learning-activities/history/ancient-greece/catapul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406179" y="999025"/>
            <a:ext cx="8573339" cy="1446550"/>
          </a:xfrm>
          <a:prstGeom prst="rect">
            <a:avLst/>
          </a:prstGeom>
          <a:noFill/>
        </p:spPr>
        <p:txBody>
          <a:bodyPr wrap="square" rtlCol="0" anchor="t">
            <a:spAutoFit/>
          </a:bodyPr>
          <a:lstStyle/>
          <a:p>
            <a:pPr algn="ctr"/>
            <a:r>
              <a:rPr lang="en-US" sz="4400">
                <a:ln>
                  <a:solidFill>
                    <a:sysClr val="windowText" lastClr="000000"/>
                  </a:solidFill>
                </a:ln>
                <a:effectLst>
                  <a:outerShdw blurRad="38100" dist="38100" dir="2700000" algn="tl">
                    <a:srgbClr val="000000">
                      <a:alpha val="43137"/>
                    </a:srgbClr>
                  </a:outerShdw>
                </a:effectLst>
                <a:latin typeface="MJSleepSweetly"/>
                <a:ea typeface="MJSleepSweetly"/>
              </a:rPr>
              <a:t>A Letter to Our </a:t>
            </a:r>
            <a:endParaRPr lang="en-US" sz="44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a:p>
            <a:pPr algn="ctr"/>
            <a:r>
              <a:rPr lang="en-US" sz="4400">
                <a:ln>
                  <a:solidFill>
                    <a:sysClr val="windowText" lastClr="000000"/>
                  </a:solidFill>
                </a:ln>
                <a:effectLst>
                  <a:outerShdw blurRad="38100" dist="38100" dir="2700000" algn="tl">
                    <a:srgbClr val="000000">
                      <a:alpha val="43137"/>
                    </a:srgbClr>
                  </a:outerShdw>
                </a:effectLst>
                <a:latin typeface="MJSleepSweetly"/>
                <a:ea typeface="MJSleepSweetly"/>
              </a:rPr>
              <a:t>Parents and Students: </a:t>
            </a:r>
            <a:endParaRPr lang="en-US" sz="44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graphicFrame>
        <p:nvGraphicFramePr>
          <p:cNvPr id="2" name="Table 8">
            <a:extLst>
              <a:ext uri="{FF2B5EF4-FFF2-40B4-BE49-F238E27FC236}">
                <a16:creationId xmlns:a16="http://schemas.microsoft.com/office/drawing/2014/main" id="{847EB67B-AFF3-4513-9A6E-6B45CE2D8594}"/>
              </a:ext>
            </a:extLst>
          </p:cNvPr>
          <p:cNvGraphicFramePr>
            <a:graphicFrameLocks noGrp="1"/>
          </p:cNvGraphicFramePr>
          <p:nvPr>
            <p:extLst>
              <p:ext uri="{D42A27DB-BD31-4B8C-83A1-F6EECF244321}">
                <p14:modId xmlns:p14="http://schemas.microsoft.com/office/powerpoint/2010/main" val="3312503558"/>
              </p:ext>
            </p:extLst>
          </p:nvPr>
        </p:nvGraphicFramePr>
        <p:xfrm>
          <a:off x="215719" y="2415790"/>
          <a:ext cx="7332418" cy="7333129"/>
        </p:xfrm>
        <a:graphic>
          <a:graphicData uri="http://schemas.openxmlformats.org/drawingml/2006/table">
            <a:tbl>
              <a:tblPr firstRow="1" bandRow="1">
                <a:tableStyleId>{5C22544A-7EE6-4342-B048-85BDC9FD1C3A}</a:tableStyleId>
              </a:tblPr>
              <a:tblGrid>
                <a:gridCol w="7332418">
                  <a:extLst>
                    <a:ext uri="{9D8B030D-6E8A-4147-A177-3AD203B41FA5}">
                      <a16:colId xmlns:a16="http://schemas.microsoft.com/office/drawing/2014/main" val="577556384"/>
                    </a:ext>
                  </a:extLst>
                </a:gridCol>
              </a:tblGrid>
              <a:tr h="7333129">
                <a:tc>
                  <a:txBody>
                    <a:bodyPr/>
                    <a:lstStyle/>
                    <a:p>
                      <a:pPr marL="0" marR="0" lvl="0" indent="0" algn="l" rtl="0" eaLnBrk="1" fontAlgn="auto" latinLnBrk="0" hangingPunct="1">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rPr>
                        <a:t>Dear Parents and Students,</a:t>
                      </a:r>
                    </a:p>
                    <a:p>
                      <a:pPr marL="0" marR="0" lvl="0" indent="0" algn="l">
                        <a:lnSpc>
                          <a:spcPct val="100000"/>
                        </a:lnSpc>
                        <a:spcBef>
                          <a:spcPts val="0"/>
                        </a:spcBef>
                        <a:spcAft>
                          <a:spcPts val="0"/>
                        </a:spcAft>
                        <a:buNone/>
                      </a:pPr>
                      <a:endParaRPr lang="en-US" sz="150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rPr>
                        <a:t>Let us begin by saying how much we miss our students and seeing them every day. We hope this letter finds you and your families well.</a:t>
                      </a:r>
                    </a:p>
                    <a:p>
                      <a:pPr marL="0" marR="0" lvl="0" indent="0" algn="l">
                        <a:lnSpc>
                          <a:spcPct val="100000"/>
                        </a:lnSpc>
                        <a:spcBef>
                          <a:spcPts val="0"/>
                        </a:spcBef>
                        <a:spcAft>
                          <a:spcPts val="0"/>
                        </a:spcAft>
                        <a:buNone/>
                      </a:pPr>
                      <a:endParaRPr lang="en-US" sz="150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rPr>
                        <a:t>We have created a learning plan for you and your child to guide you through the curriculum. It is organized by day and subject. This plan will be posted on our individual teacher pages under 'downloads' each week. </a:t>
                      </a:r>
                      <a:r>
                        <a:rPr lang="en-US" sz="1500" b="0" i="0" u="none" strike="noStrike" kern="1200" cap="none" spc="0" normalizeH="0" baseline="0" noProof="0">
                          <a:ln>
                            <a:noFill/>
                          </a:ln>
                          <a:solidFill>
                            <a:schemeClr val="tx1"/>
                          </a:solidFill>
                          <a:effectLst/>
                          <a:uLnTx/>
                          <a:uFillTx/>
                          <a:latin typeface="Century Gothic"/>
                        </a:rPr>
                        <a:t>There will be a new plan posted on Mondays.</a:t>
                      </a:r>
                      <a:r>
                        <a:rPr lang="en-US" sz="1500" b="0" i="0" u="none" strike="noStrike" kern="1200" cap="none" spc="0" normalizeH="0" baseline="0" noProof="0">
                          <a:ln>
                            <a:noFill/>
                          </a:ln>
                          <a:solidFill>
                            <a:schemeClr val="tx1"/>
                          </a:solidFill>
                          <a:effectLst/>
                          <a:uLnTx/>
                          <a:uFillTx/>
                        </a:rPr>
                        <a:t> </a:t>
                      </a:r>
                      <a:r>
                        <a:rPr lang="en-US" sz="1500" b="0" i="0" u="none" strike="noStrike" kern="1200" cap="none" spc="0" normalizeH="0" baseline="0" noProof="0">
                          <a:ln>
                            <a:noFill/>
                          </a:ln>
                          <a:solidFill>
                            <a:schemeClr val="tx1"/>
                          </a:solidFill>
                          <a:effectLst/>
                          <a:uLnTx/>
                          <a:uFillTx/>
                          <a:latin typeface="Century Gothic"/>
                          <a:ea typeface="MJAreYouSirius"/>
                          <a:cs typeface="+mn-cs"/>
                        </a:rPr>
                        <a:t>The expectation is that students complete all required assignments by the end of the week (Sunday). Feel free to space out assignments to what best meets the needs of your child. Some assignments will be posted on Teams under assignments. If there are issues using Teams, please utilize the 'share' button on Office 365 or follow the links in this PDF to the assignments and email us a picture of the assignment. It is our recommendation that students check the teacher page and Teams on a daily basis.  </a:t>
                      </a:r>
                    </a:p>
                    <a:p>
                      <a:pPr marL="0" marR="0" lvl="0" indent="0" algn="l">
                        <a:lnSpc>
                          <a:spcPct val="100000"/>
                        </a:lnSpc>
                        <a:spcBef>
                          <a:spcPts val="0"/>
                        </a:spcBef>
                        <a:spcAft>
                          <a:spcPts val="0"/>
                        </a:spcAft>
                        <a:buNone/>
                      </a:pPr>
                      <a:endParaRPr lang="en-US" sz="150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rPr>
                        <a:t>We will be available each day on Microsoft Teams and via email. Please do not hesitate to reach out to us with any questions or concerns you have throughout this unprecedented time. We are here to support you in any way we can.</a:t>
                      </a:r>
                    </a:p>
                    <a:p>
                      <a:pPr marL="0" marR="0" lvl="0" indent="0" algn="l">
                        <a:lnSpc>
                          <a:spcPct val="100000"/>
                        </a:lnSpc>
                        <a:spcBef>
                          <a:spcPts val="0"/>
                        </a:spcBef>
                        <a:spcAft>
                          <a:spcPts val="0"/>
                        </a:spcAft>
                        <a:buNone/>
                      </a:pPr>
                      <a:endParaRPr lang="en-US" sz="1500" b="0" i="0" u="none" strike="noStrike" kern="1200" cap="none" spc="0" normalizeH="0" baseline="0" noProof="0">
                        <a:ln>
                          <a:noFill/>
                        </a:ln>
                        <a:solidFill>
                          <a:schemeClr val="tx1"/>
                        </a:solidFill>
                        <a:effectLst/>
                        <a:uLnTx/>
                        <a:uFillTx/>
                        <a:latin typeface="Century Gothic"/>
                        <a:ea typeface="MJAreYouSirius"/>
                        <a:cs typeface="+mn-cs"/>
                      </a:endParaRPr>
                    </a:p>
                    <a:p>
                      <a:pPr lvl="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rPr>
                        <a:t>Take Care,</a:t>
                      </a:r>
                      <a:endParaRPr lang="en-US" sz="1500"/>
                    </a:p>
                    <a:p>
                      <a:pPr marL="0" marR="0" lvl="0" indent="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rPr>
                        <a:t>Fourth Grade Teachers </a:t>
                      </a:r>
                    </a:p>
                    <a:p>
                      <a:pPr marL="0" marR="0" lvl="0" indent="0" algn="l">
                        <a:lnSpc>
                          <a:spcPct val="100000"/>
                        </a:lnSpc>
                        <a:spcBef>
                          <a:spcPts val="0"/>
                        </a:spcBef>
                        <a:spcAft>
                          <a:spcPts val="0"/>
                        </a:spcAft>
                        <a:buNone/>
                      </a:pPr>
                      <a:endParaRPr lang="en-US" sz="150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hlinkClick r:id="rId3"/>
                        </a:rPr>
                        <a:t>mfish@summithill.org</a:t>
                      </a:r>
                      <a:endParaRPr lang="en-US" sz="150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hlinkClick r:id="rId4"/>
                        </a:rPr>
                        <a:t>jkane@summithill.org</a:t>
                      </a:r>
                      <a:r>
                        <a:rPr lang="en-US" sz="1500" b="0" i="0" u="none" strike="noStrike" kern="1200" cap="none" spc="0" normalizeH="0" baseline="0" noProof="0">
                          <a:ln>
                            <a:noFill/>
                          </a:ln>
                          <a:solidFill>
                            <a:schemeClr val="tx1"/>
                          </a:solidFill>
                          <a:effectLst/>
                          <a:uLnTx/>
                          <a:uFillTx/>
                          <a:latin typeface="Century Gothic"/>
                          <a:ea typeface="MJAreYouSirius"/>
                          <a:cs typeface="+mn-cs"/>
                        </a:rPr>
                        <a:t> </a:t>
                      </a:r>
                    </a:p>
                    <a:p>
                      <a:pPr marL="0" marR="0" lvl="0" indent="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hlinkClick r:id="rId5"/>
                        </a:rPr>
                        <a:t>rmillner@summithill.org</a:t>
                      </a:r>
                      <a:r>
                        <a:rPr lang="en-US" sz="1500" b="0" i="0" u="none" strike="noStrike" kern="1200" cap="none" spc="0" normalizeH="0" baseline="0" noProof="0">
                          <a:ln>
                            <a:noFill/>
                          </a:ln>
                          <a:solidFill>
                            <a:schemeClr val="tx1"/>
                          </a:solidFill>
                          <a:effectLst/>
                          <a:uLnTx/>
                          <a:uFillTx/>
                          <a:latin typeface="Century Gothic"/>
                          <a:ea typeface="MJAreYouSirius"/>
                          <a:cs typeface="+mn-cs"/>
                        </a:rPr>
                        <a:t> </a:t>
                      </a:r>
                    </a:p>
                    <a:p>
                      <a:pPr marL="0" marR="0" lvl="0" indent="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hlinkClick r:id="rId6"/>
                        </a:rPr>
                        <a:t>jreno@summithill.org</a:t>
                      </a:r>
                      <a:r>
                        <a:rPr lang="en-US" sz="1500" b="0" i="0" u="none" strike="noStrike" kern="1200" cap="none" spc="0" normalizeH="0" baseline="0" noProof="0">
                          <a:ln>
                            <a:noFill/>
                          </a:ln>
                          <a:solidFill>
                            <a:schemeClr val="tx1"/>
                          </a:solidFill>
                          <a:effectLst/>
                          <a:uLnTx/>
                          <a:uFillTx/>
                          <a:latin typeface="Century Gothic"/>
                          <a:ea typeface="MJAreYouSirius"/>
                          <a:cs typeface="+mn-cs"/>
                        </a:rPr>
                        <a:t> </a:t>
                      </a:r>
                    </a:p>
                    <a:p>
                      <a:pPr marL="0" marR="0" lvl="0" indent="0" algn="l">
                        <a:lnSpc>
                          <a:spcPct val="100000"/>
                        </a:lnSpc>
                        <a:spcBef>
                          <a:spcPts val="0"/>
                        </a:spcBef>
                        <a:spcAft>
                          <a:spcPts val="0"/>
                        </a:spcAft>
                        <a:buNone/>
                      </a:pPr>
                      <a:r>
                        <a:rPr lang="en-US" sz="1500" b="0" i="0" u="none" strike="noStrike" kern="1200" cap="none" spc="0" normalizeH="0" baseline="0" noProof="0">
                          <a:ln>
                            <a:noFill/>
                          </a:ln>
                          <a:solidFill>
                            <a:schemeClr val="tx1"/>
                          </a:solidFill>
                          <a:effectLst/>
                          <a:uLnTx/>
                          <a:uFillTx/>
                          <a:latin typeface="Century Gothic"/>
                          <a:ea typeface="MJAreYouSirius"/>
                          <a:cs typeface="+mn-cs"/>
                          <a:hlinkClick r:id="rId7"/>
                        </a:rPr>
                        <a:t>broach@summithill.org</a:t>
                      </a:r>
                      <a:r>
                        <a:rPr lang="en-US" sz="1500" b="0" i="0" u="none" strike="noStrike" kern="1200" cap="none" spc="0" normalizeH="0" baseline="0" noProof="0">
                          <a:ln>
                            <a:noFill/>
                          </a:ln>
                          <a:solidFill>
                            <a:schemeClr val="tx1"/>
                          </a:solidFill>
                          <a:effectLst/>
                          <a:uLnTx/>
                          <a:uFillTx/>
                          <a:latin typeface="Century Gothic"/>
                          <a:ea typeface="MJAreYouSirius"/>
                          <a:cs typeface="+mn-cs"/>
                        </a:rPr>
                        <a:t> </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bl>
          </a:graphicData>
        </a:graphic>
      </p:graphicFrame>
    </p:spTree>
    <p:extLst>
      <p:ext uri="{BB962C8B-B14F-4D97-AF65-F5344CB8AC3E}">
        <p14:creationId xmlns:p14="http://schemas.microsoft.com/office/powerpoint/2010/main" val="326689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83820" y="873519"/>
            <a:ext cx="8250981" cy="923330"/>
          </a:xfrm>
          <a:prstGeom prst="rect">
            <a:avLst/>
          </a:prstGeom>
          <a:noFill/>
        </p:spPr>
        <p:txBody>
          <a:bodyPr wrap="square" rtlCol="0" anchor="t">
            <a:spAutoFit/>
          </a:bodyPr>
          <a:lstStyle/>
          <a:p>
            <a:pPr algn="ctr"/>
            <a:r>
              <a:rPr lang="en-US" sz="5400">
                <a:ln>
                  <a:solidFill>
                    <a:sysClr val="windowText" lastClr="000000"/>
                  </a:solidFill>
                </a:ln>
                <a:effectLst>
                  <a:outerShdw blurRad="38100" dist="38100" dir="2700000" algn="tl">
                    <a:srgbClr val="000000">
                      <a:alpha val="43137"/>
                    </a:srgbClr>
                  </a:outerShdw>
                </a:effectLst>
                <a:latin typeface="MJSleepSweetly"/>
                <a:ea typeface="MJSleepSweetly"/>
              </a:rPr>
              <a:t>Things to Know: </a:t>
            </a:r>
            <a:endParaRPr lang="en-US" sz="54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1015217250"/>
              </p:ext>
            </p:extLst>
          </p:nvPr>
        </p:nvGraphicFramePr>
        <p:xfrm>
          <a:off x="239340" y="2049062"/>
          <a:ext cx="7293718" cy="7708602"/>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74818070"/>
                    </a:ext>
                  </a:extLst>
                </a:gridCol>
                <a:gridCol w="5617318">
                  <a:extLst>
                    <a:ext uri="{9D8B030D-6E8A-4147-A177-3AD203B41FA5}">
                      <a16:colId xmlns:a16="http://schemas.microsoft.com/office/drawing/2014/main" val="577556384"/>
                    </a:ext>
                  </a:extLst>
                </a:gridCol>
              </a:tblGrid>
              <a:tr h="418623">
                <a:tc gridSpan="2">
                  <a:txBody>
                    <a:bodyPr/>
                    <a:lstStyle/>
                    <a:p>
                      <a:pPr lvl="0" algn="ctr">
                        <a:buNone/>
                      </a:pPr>
                      <a:r>
                        <a:rPr lang="en-US" sz="1600" b="1" i="0" u="sng" strike="noStrike" noProof="0">
                          <a:solidFill>
                            <a:schemeClr val="tx1"/>
                          </a:solidFill>
                          <a:latin typeface="KG Summer Storm Smooth"/>
                        </a:rPr>
                        <a:t>Important Info:</a:t>
                      </a:r>
                      <a:endParaRPr lang="en-US" sz="1600" u="sng">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hMerge="1">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114425">
                <a:tc>
                  <a:txBody>
                    <a:bodyPr/>
                    <a:lstStyle/>
                    <a:p>
                      <a:pPr algn="ctr"/>
                      <a:r>
                        <a:rPr lang="en-US" sz="1400" b="1" u="sng">
                          <a:latin typeface="MJAreYouSirius"/>
                          <a:ea typeface="MJAreYouSirius"/>
                        </a:rPr>
                        <a:t>Websites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3"/>
                        </a:rPr>
                        <a:t>ClassLink Website</a:t>
                      </a:r>
                      <a:r>
                        <a:rPr lang="en-US" sz="1050" b="0" i="0" u="none" strike="noStrike" kern="1200" cap="none" spc="0" normalizeH="0" baseline="0" noProof="0">
                          <a:ln>
                            <a:noFill/>
                          </a:ln>
                          <a:effectLst/>
                          <a:uLnTx/>
                          <a:uFillTx/>
                          <a:latin typeface="Century Gothic"/>
                          <a:ea typeface="MJAreYouSirius"/>
                          <a:cs typeface="+mn-cs"/>
                        </a:rPr>
                        <a:t> (Log in using Microsoft Office 365 Information)</a:t>
                      </a:r>
                      <a:endParaRPr lang="en-US" sz="1050" b="0">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4"/>
                        </a:rPr>
                        <a:t>Office 365</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rPr>
                        <a:t>Office 365/ClassLink Username Example: </a:t>
                      </a:r>
                      <a:r>
                        <a:rPr lang="en-US" sz="1050" b="0" i="0" u="none" strike="noStrike" kern="1200" cap="none" spc="0" normalizeH="0" baseline="0" noProof="0">
                          <a:ln>
                            <a:noFill/>
                          </a:ln>
                          <a:effectLst/>
                          <a:uLnTx/>
                          <a:uFillTx/>
                          <a:latin typeface="Century Gothic"/>
                          <a:hlinkClick r:id="rId5"/>
                        </a:rPr>
                        <a:t>firstname.lastname@shsd161.org</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rPr>
                        <a:t>Office 365/ClassLink Username Password: house address # + Look (Ex: 12345Look)</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6"/>
                        </a:rPr>
                        <a:t>Epic Books</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7"/>
                        </a:rPr>
                        <a:t>Freckle</a:t>
                      </a:r>
                      <a:r>
                        <a:rPr lang="en-US" sz="1050" b="0" i="0" u="none" strike="noStrike" kern="1200" cap="none" spc="0" normalizeH="0" baseline="0" noProof="0">
                          <a:ln>
                            <a:noFill/>
                          </a:ln>
                          <a:effectLst/>
                          <a:uLnTx/>
                          <a:uFillTx/>
                          <a:latin typeface="Century Gothic"/>
                        </a:rPr>
                        <a:t> </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8"/>
                        </a:rPr>
                        <a:t>Khan Academy</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9"/>
                        </a:rPr>
                        <a:t>Read Works</a:t>
                      </a:r>
                      <a:endParaRPr lang="en-US" sz="105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123950">
                <a:tc>
                  <a:txBody>
                    <a:bodyPr/>
                    <a:lstStyle/>
                    <a:p>
                      <a:pPr algn="ctr"/>
                      <a:r>
                        <a:rPr lang="en-US" sz="1400" b="1" u="sng">
                          <a:latin typeface="MJAreYouSirius"/>
                          <a:ea typeface="MJAreYouSirius"/>
                        </a:rPr>
                        <a:t>Spelling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1" i="0" u="sng" strike="noStrike" kern="1200" cap="none" spc="0" normalizeH="0" baseline="0" noProof="0">
                          <a:ln>
                            <a:noFill/>
                          </a:ln>
                          <a:effectLst/>
                          <a:uLnTx/>
                          <a:uFillTx/>
                          <a:latin typeface="Century Gothic"/>
                          <a:ea typeface="MJAreYouSirius"/>
                          <a:cs typeface="+mn-cs"/>
                        </a:rPr>
                        <a:t>This week's words are from the Journeys' story "Hercules' Quest"</a:t>
                      </a:r>
                    </a:p>
                    <a:p>
                      <a:pPr marL="171450" marR="0" lvl="0" indent="-171450" algn="l">
                        <a:lnSpc>
                          <a:spcPct val="100000"/>
                        </a:lnSpc>
                        <a:spcBef>
                          <a:spcPts val="0"/>
                        </a:spcBef>
                        <a:spcAft>
                          <a:spcPts val="0"/>
                        </a:spcAft>
                        <a:buFont typeface="Wingdings" panose="05000000000000000000" pitchFamily="2" charset="2"/>
                        <a:buChar char="q"/>
                      </a:pPr>
                      <a:r>
                        <a:rPr lang="en-US" sz="1100" b="1" i="0" u="none" strike="noStrike" kern="1200" cap="none" spc="0" normalizeH="0" baseline="0" noProof="0">
                          <a:ln>
                            <a:noFill/>
                          </a:ln>
                          <a:effectLst/>
                          <a:uLnTx/>
                          <a:uFillTx/>
                          <a:latin typeface="Century Gothic"/>
                          <a:ea typeface="MJAreYouSirius"/>
                          <a:cs typeface="+mn-cs"/>
                        </a:rPr>
                        <a:t>Prefixes 'un,' 're,' and 'dis' </a:t>
                      </a:r>
                      <a:endParaRPr lang="en-US" sz="1100" b="1" i="0" u="sng" strike="noStrike" kern="1200" cap="none" spc="0" normalizeH="0" baseline="0" noProof="0">
                        <a:ln>
                          <a:noFill/>
                        </a:ln>
                        <a:effectLst/>
                        <a:uLnTx/>
                        <a:uFillTx/>
                        <a:latin typeface="Century Gothic"/>
                        <a:ea typeface="MJAreYouSirius"/>
                        <a:cs typeface="+mn-cs"/>
                      </a:endParaRPr>
                    </a:p>
                    <a:p>
                      <a:pPr marL="0" marR="0" lvl="0" indent="0" algn="l">
                        <a:lnSpc>
                          <a:spcPct val="100000"/>
                        </a:lnSpc>
                        <a:spcBef>
                          <a:spcPts val="0"/>
                        </a:spcBef>
                        <a:spcAft>
                          <a:spcPts val="0"/>
                        </a:spcAft>
                        <a:buNone/>
                      </a:pPr>
                      <a:endParaRPr lang="en-US" sz="1100" b="1" i="0" u="none" strike="noStrike" kern="1200" cap="none" spc="0" normalizeH="0" baseline="0" noProof="0">
                        <a:ln>
                          <a:noFill/>
                        </a:ln>
                        <a:effectLst/>
                        <a:uLnTx/>
                        <a:uFillTx/>
                        <a:latin typeface="Century Gothic"/>
                        <a:ea typeface="MJAreYouSirius"/>
                        <a:cs typeface="+mn-cs"/>
                      </a:endParaRPr>
                    </a:p>
                    <a:p>
                      <a:pPr marL="0" marR="0" lvl="0" indent="0" algn="l">
                        <a:lnSpc>
                          <a:spcPct val="100000"/>
                        </a:lnSpc>
                        <a:spcBef>
                          <a:spcPts val="0"/>
                        </a:spcBef>
                        <a:spcAft>
                          <a:spcPts val="0"/>
                        </a:spcAft>
                        <a:buNone/>
                      </a:pPr>
                      <a:r>
                        <a:rPr lang="en-US" sz="1100" b="0" i="0" u="none" strike="noStrike" kern="1200" cap="none" spc="0" normalizeH="0" baseline="0" noProof="0">
                          <a:ln>
                            <a:noFill/>
                          </a:ln>
                          <a:effectLst/>
                          <a:uLnTx/>
                          <a:uFillTx/>
                          <a:latin typeface="Century Gothic"/>
                        </a:rPr>
                        <a:t>unused   refresh   dislike   replace   unpaid   redo   disorder    unplanned   </a:t>
                      </a:r>
                      <a:endParaRPr lang="en-US" sz="1100" b="1" i="0" u="none" strike="noStrike" kern="1200" cap="none" spc="0" normalizeH="0" baseline="0" noProof="0">
                        <a:ln>
                          <a:noFill/>
                        </a:ln>
                        <a:effectLst/>
                        <a:uLnTx/>
                        <a:uFillTx/>
                        <a:latin typeface="Century Gothic"/>
                        <a:ea typeface="MJAreYouSirius"/>
                        <a:cs typeface="+mn-cs"/>
                      </a:endParaRPr>
                    </a:p>
                    <a:p>
                      <a:pPr marL="0" marR="0" lvl="0" indent="0" algn="l">
                        <a:lnSpc>
                          <a:spcPct val="100000"/>
                        </a:lnSpc>
                        <a:spcBef>
                          <a:spcPts val="0"/>
                        </a:spcBef>
                        <a:spcAft>
                          <a:spcPts val="0"/>
                        </a:spcAft>
                        <a:buNone/>
                      </a:pPr>
                      <a:r>
                        <a:rPr lang="en-US" sz="1100" b="0" i="0" u="none" strike="noStrike" kern="1200" cap="none" spc="0" normalizeH="0" baseline="0" noProof="0">
                          <a:ln>
                            <a:noFill/>
                          </a:ln>
                          <a:effectLst/>
                          <a:uLnTx/>
                          <a:uFillTx/>
                          <a:latin typeface="Century Gothic"/>
                        </a:rPr>
                        <a:t>distrust   rewind   untrue   unload   recall   displease   uneven   rebuild  restart        uncover   untidy   discolor</a:t>
                      </a:r>
                      <a:endParaRPr lang="en-US" sz="1100" b="1"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548409">
                <a:tc>
                  <a:txBody>
                    <a:bodyPr/>
                    <a:lstStyle/>
                    <a:p>
                      <a:pPr lvl="0" algn="ctr">
                        <a:buNone/>
                      </a:pPr>
                      <a:r>
                        <a:rPr lang="en-US" sz="1400" b="1" u="sng">
                          <a:latin typeface="MJAreYouSirius"/>
                          <a:ea typeface="MJAreYouSirius"/>
                        </a:rPr>
                        <a:t>PE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0"/>
                        </a:rPr>
                        <a:t>Mr. Mena &amp; Mr. Schereck's Webpage</a:t>
                      </a:r>
                      <a:r>
                        <a:rPr lang="en-US" sz="1100" b="0" i="0" u="none" strike="noStrike" kern="1200" cap="none" spc="0" normalizeH="0" baseline="0" noProof="0">
                          <a:ln>
                            <a:noFill/>
                          </a:ln>
                          <a:effectLst/>
                          <a:uLnTx/>
                          <a:uFillTx/>
                          <a:latin typeface="Century Gothic"/>
                        </a:rPr>
                        <a:t> </a:t>
                      </a:r>
                      <a:endParaRPr kumimoji="0" lang="en-US" sz="11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635536"/>
                  </a:ext>
                </a:extLst>
              </a:tr>
              <a:tr h="428625">
                <a:tc>
                  <a:txBody>
                    <a:bodyPr/>
                    <a:lstStyle/>
                    <a:p>
                      <a:pPr lvl="0" algn="ctr">
                        <a:buNone/>
                      </a:pPr>
                      <a:r>
                        <a:rPr lang="en-US" sz="1400" b="1" u="sng">
                          <a:latin typeface="MJAreYouSirius"/>
                          <a:ea typeface="MJAreYouSirius"/>
                        </a:rPr>
                        <a:t>Art</a:t>
                      </a:r>
                      <a:endParaRPr lang="en-US" b="1" u="sng"/>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1"/>
                        </a:rPr>
                        <a:t>Ms. Hole's Art Webpage</a:t>
                      </a:r>
                      <a:r>
                        <a:rPr lang="en-US" sz="1100" b="0" i="0" u="none" strike="noStrike" kern="1200" cap="none" spc="0" normalizeH="0" baseline="0" noProof="0">
                          <a:ln>
                            <a:noFill/>
                          </a:ln>
                          <a:effectLst/>
                          <a:uLnTx/>
                          <a:uFillTx/>
                          <a:latin typeface="Century Gothic"/>
                        </a:rPr>
                        <a:t> </a:t>
                      </a:r>
                      <a:endParaRPr kumimoji="0" lang="en-US" sz="11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34444"/>
                  </a:ext>
                </a:extLst>
              </a:tr>
              <a:tr h="591704">
                <a:tc>
                  <a:txBody>
                    <a:bodyPr/>
                    <a:lstStyle/>
                    <a:p>
                      <a:pPr lvl="0" algn="ctr">
                        <a:buNone/>
                      </a:pPr>
                      <a:r>
                        <a:rPr lang="en-US" sz="1400" b="1" u="sng">
                          <a:latin typeface="MJAreYouSirius"/>
                          <a:ea typeface="MJAreYouSirius"/>
                        </a:rPr>
                        <a:t>Music</a:t>
                      </a:r>
                      <a:endParaRPr lang="en-US" b="1" u="sng"/>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2"/>
                        </a:rPr>
                        <a:t>Ms. Turek's Webpage</a:t>
                      </a:r>
                    </a:p>
                    <a:p>
                      <a:pPr marL="171450" lvl="0" indent="-171450" algn="l">
                        <a:lnSpc>
                          <a:spcPct val="100000"/>
                        </a:lnSpc>
                        <a:spcBef>
                          <a:spcPts val="0"/>
                        </a:spcBef>
                        <a:spcAft>
                          <a:spcPts val="0"/>
                        </a:spcAft>
                        <a:buFont typeface="Wingdings"/>
                        <a:buChar char="q"/>
                      </a:pPr>
                      <a:r>
                        <a:rPr lang="en-US" sz="1100" b="1" i="0" u="none" strike="noStrike" kern="1200" cap="none" spc="0" normalizeH="0" baseline="0" noProof="0">
                          <a:ln>
                            <a:noFill/>
                          </a:ln>
                          <a:effectLst/>
                          <a:uLnTx/>
                          <a:uFillTx/>
                          <a:latin typeface="Century Gothic"/>
                        </a:rPr>
                        <a:t>Assignment 1: Music Mission Impossible</a:t>
                      </a:r>
                      <a:r>
                        <a:rPr lang="en-US" sz="1100" b="0" i="0" u="none" strike="noStrike" kern="1200" cap="none" spc="0" normalizeH="0" baseline="0" noProof="0">
                          <a:ln>
                            <a:noFill/>
                          </a:ln>
                          <a:effectLst/>
                          <a:uLnTx/>
                          <a:uFillTx/>
                          <a:latin typeface="Century Gothic"/>
                        </a:rPr>
                        <a:t> </a:t>
                      </a:r>
                      <a:br>
                        <a:rPr lang="en-US" sz="1100" b="0" i="0" u="none" strike="noStrike" kern="1200" cap="none" spc="0" normalizeH="0" baseline="0" noProof="0">
                          <a:ln>
                            <a:noFill/>
                          </a:ln>
                          <a:effectLst/>
                          <a:uLnTx/>
                          <a:uFillTx/>
                          <a:latin typeface="Century Gothic"/>
                        </a:rPr>
                      </a:br>
                      <a:r>
                        <a:rPr lang="en-US" sz="1100" b="0" i="0" u="none" strike="noStrike" kern="1200" cap="none" spc="0" normalizeH="0" baseline="0" noProof="0">
                          <a:ln>
                            <a:noFill/>
                          </a:ln>
                          <a:effectLst/>
                          <a:uLnTx/>
                          <a:uFillTx/>
                          <a:latin typeface="Century Gothic"/>
                        </a:rPr>
                        <a:t>Fourth grade students should use the </a:t>
                      </a:r>
                      <a:r>
                        <a:rPr lang="en-US" sz="1100" b="1" i="0" u="none" strike="noStrike" kern="1200" cap="none" spc="0" normalizeH="0" baseline="0" noProof="0">
                          <a:ln>
                            <a:noFill/>
                          </a:ln>
                          <a:effectLst/>
                          <a:uLnTx/>
                          <a:uFillTx/>
                          <a:latin typeface="Century Gothic"/>
                        </a:rPr>
                        <a:t>Music Mission Impossible</a:t>
                      </a:r>
                      <a:r>
                        <a:rPr lang="en-US" sz="1100" b="0" i="0" u="none" strike="noStrike" kern="1200" cap="none" spc="0" normalizeH="0" baseline="0" noProof="0">
                          <a:ln>
                            <a:noFill/>
                          </a:ln>
                          <a:effectLst/>
                          <a:uLnTx/>
                          <a:uFillTx/>
                          <a:latin typeface="Century Gothic"/>
                        </a:rPr>
                        <a:t>.  Your mission is to find a song that matches the requirement in the box. Complete at least five tasks and return the document on Teams.  Please make sure that all music is appropriate for school.  Have fun finding some new music. </a:t>
                      </a:r>
                    </a:p>
                    <a:p>
                      <a:pPr marL="171450" lvl="0" indent="-171450" algn="l">
                        <a:lnSpc>
                          <a:spcPct val="100000"/>
                        </a:lnSpc>
                        <a:spcBef>
                          <a:spcPts val="0"/>
                        </a:spcBef>
                        <a:spcAft>
                          <a:spcPts val="0"/>
                        </a:spcAft>
                        <a:buFont typeface="Wingdings"/>
                        <a:buChar char="q"/>
                      </a:pPr>
                      <a:r>
                        <a:rPr lang="en-US" sz="1100" b="1" i="0" u="none" strike="noStrike" kern="1200" cap="none" spc="0" normalizeH="0" baseline="0" noProof="0">
                          <a:ln>
                            <a:noFill/>
                          </a:ln>
                          <a:effectLst/>
                          <a:uLnTx/>
                          <a:uFillTx/>
                          <a:latin typeface="Century Gothic"/>
                        </a:rPr>
                        <a:t>Assignment 2: Recorder Karate</a:t>
                      </a:r>
                      <a:r>
                        <a:rPr lang="en-US" sz="1100" b="0" i="0" u="none" strike="noStrike" kern="1200" cap="none" spc="0" normalizeH="0" baseline="0" noProof="0">
                          <a:ln>
                            <a:noFill/>
                          </a:ln>
                          <a:effectLst/>
                          <a:uLnTx/>
                          <a:uFillTx/>
                          <a:latin typeface="Century Gothic"/>
                        </a:rPr>
                        <a:t> </a:t>
                      </a:r>
                      <a:br>
                        <a:rPr lang="en-US" sz="1100" b="0" i="0" u="none" strike="noStrike" kern="1200" cap="none" spc="0" normalizeH="0" baseline="0" noProof="0">
                          <a:ln>
                            <a:noFill/>
                          </a:ln>
                          <a:effectLst/>
                          <a:uLnTx/>
                          <a:uFillTx/>
                          <a:latin typeface="Century Gothic"/>
                        </a:rPr>
                      </a:br>
                      <a:r>
                        <a:rPr lang="en-US" sz="1100" b="0" i="0" u="none" strike="noStrike" kern="1200" cap="none" spc="0" normalizeH="0" baseline="0" noProof="0">
                          <a:ln>
                            <a:noFill/>
                          </a:ln>
                          <a:effectLst/>
                          <a:uLnTx/>
                          <a:uFillTx/>
                          <a:latin typeface="Century Gothic"/>
                        </a:rPr>
                        <a:t>Use One Note to continue with Recorder Karate.  If you have any questions or if you have tested for a belt, please message Ms. Turek on Teams. I will respond back to you on One Note. </a:t>
                      </a:r>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406912"/>
                  </a:ext>
                </a:extLst>
              </a:tr>
              <a:tr h="1009650">
                <a:tc>
                  <a:txBody>
                    <a:bodyPr/>
                    <a:lstStyle/>
                    <a:p>
                      <a:pPr lvl="0" algn="ctr">
                        <a:buNone/>
                      </a:pPr>
                      <a:r>
                        <a:rPr lang="en-US" sz="1400" b="1" u="sng">
                          <a:latin typeface="MJAreYouSirius"/>
                          <a:ea typeface="MJAreYouSirius"/>
                        </a:rPr>
                        <a:t>Tech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3"/>
                        </a:rPr>
                        <a:t>Ms. Goshko's Weebly</a:t>
                      </a:r>
                      <a:endParaRPr lang="en-US" sz="1100" b="0" i="0" u="none" strike="noStrike" kern="1200" cap="none" spc="0" normalizeH="0" baseline="0" noProof="0">
                        <a:ln>
                          <a:noFill/>
                        </a:ln>
                        <a:effectLst/>
                        <a:uLnTx/>
                        <a:uFillTx/>
                        <a:latin typeface="Century Gothic"/>
                        <a:ea typeface="MJAreYouSirius"/>
                        <a:cs typeface="+mn-cs"/>
                        <a:hlinkClick r:id="rId13"/>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4"/>
                        </a:rPr>
                        <a:t>www.typing.com</a:t>
                      </a:r>
                      <a:r>
                        <a:rPr lang="en-US" sz="1100" b="0" i="0" u="none" strike="noStrike" kern="1200" cap="none" spc="0" normalizeH="0" baseline="0" noProof="0">
                          <a:ln>
                            <a:noFill/>
                          </a:ln>
                          <a:effectLst/>
                          <a:uLnTx/>
                          <a:uFillTx/>
                          <a:latin typeface="Century Gothic"/>
                        </a:rPr>
                        <a:t> </a:t>
                      </a: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a:ln>
                          <a:noFill/>
                        </a:ln>
                        <a:effectLst/>
                        <a:uLnTx/>
                        <a:uFillTx/>
                        <a:latin typeface="Century Gothic"/>
                      </a:endParaRP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a:ln>
                          <a:noFill/>
                        </a:ln>
                        <a:effectLst/>
                        <a:uLnTx/>
                        <a:uFillTx/>
                        <a:latin typeface="Century Gothic"/>
                      </a:endParaRPr>
                    </a:p>
                    <a:p>
                      <a:pPr marL="0" lvl="0" indent="0" algn="l">
                        <a:lnSpc>
                          <a:spcPct val="100000"/>
                        </a:lnSpc>
                        <a:spcBef>
                          <a:spcPts val="0"/>
                        </a:spcBef>
                        <a:spcAft>
                          <a:spcPts val="0"/>
                        </a:spcAft>
                        <a:buNone/>
                      </a:pPr>
                      <a:endParaRPr lang="en-US" sz="1100" b="0" i="0" u="none" strike="noStrike" kern="1200" cap="none" spc="0" normalizeH="0" baseline="0" noProof="0">
                        <a:ln>
                          <a:noFill/>
                        </a:ln>
                        <a:effectLst/>
                        <a:uLnTx/>
                        <a:uFillTx/>
                        <a:latin typeface="Century Gothic"/>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152812"/>
                  </a:ext>
                </a:extLst>
              </a:tr>
              <a:tr h="1039905">
                <a:tc>
                  <a:txBody>
                    <a:bodyPr/>
                    <a:lstStyle/>
                    <a:p>
                      <a:pPr lvl="0" algn="ctr">
                        <a:buNone/>
                      </a:pPr>
                      <a:r>
                        <a:rPr lang="en-US" sz="1400" b="1" u="sng">
                          <a:latin typeface="MJAreYouSirius"/>
                          <a:ea typeface="MJAreYouSirius"/>
                        </a:rPr>
                        <a:t>Social Emotional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Try creating a daily/weekly schedule to help with routine</a:t>
                      </a:r>
                      <a:endParaRPr lang="en-US">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Take breaks, eat a snack, and/or try movement breaks</a:t>
                      </a: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75069"/>
                  </a:ext>
                </a:extLst>
              </a:tr>
            </a:tbl>
          </a:graphicData>
        </a:graphic>
      </p:graphicFrame>
    </p:spTree>
    <p:extLst>
      <p:ext uri="{BB962C8B-B14F-4D97-AF65-F5344CB8AC3E}">
        <p14:creationId xmlns:p14="http://schemas.microsoft.com/office/powerpoint/2010/main" val="388619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910099708"/>
              </p:ext>
            </p:extLst>
          </p:nvPr>
        </p:nvGraphicFramePr>
        <p:xfrm>
          <a:off x="239340" y="1740376"/>
          <a:ext cx="7293720" cy="8159184"/>
        </p:xfrm>
        <a:graphic>
          <a:graphicData uri="http://schemas.openxmlformats.org/drawingml/2006/table">
            <a:tbl>
              <a:tblPr firstRow="1" bandRow="1">
                <a:tableStyleId>{5C22544A-7EE6-4342-B048-85BDC9FD1C3A}</a:tableStyleId>
              </a:tblPr>
              <a:tblGrid>
                <a:gridCol w="2522593">
                  <a:extLst>
                    <a:ext uri="{9D8B030D-6E8A-4147-A177-3AD203B41FA5}">
                      <a16:colId xmlns:a16="http://schemas.microsoft.com/office/drawing/2014/main" val="1574818070"/>
                    </a:ext>
                  </a:extLst>
                </a:gridCol>
                <a:gridCol w="4771127">
                  <a:extLst>
                    <a:ext uri="{9D8B030D-6E8A-4147-A177-3AD203B41FA5}">
                      <a16:colId xmlns:a16="http://schemas.microsoft.com/office/drawing/2014/main" val="577556384"/>
                    </a:ext>
                  </a:extLst>
                </a:gridCol>
              </a:tblGrid>
              <a:tr h="543528">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117893">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3"/>
                        </a:rPr>
                        <a:t>Freckle ELA</a:t>
                      </a:r>
                      <a:r>
                        <a:rPr lang="en-US" sz="1400" b="0" i="0" u="none" strike="noStrike" kern="1200" cap="none" spc="0" normalizeH="0" baseline="0" noProof="0">
                          <a:ln>
                            <a:noFill/>
                          </a:ln>
                          <a:effectLst/>
                          <a:uLnTx/>
                          <a:uFillTx/>
                          <a:latin typeface="Century Gothic"/>
                        </a:rPr>
                        <a:t> (10 minutes)</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Listen to the story "Hercules' Quest"</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4"/>
                        </a:rPr>
                        <a:t>Click here to listen to "Hercules' Quest</a:t>
                      </a:r>
                      <a:r>
                        <a:rPr lang="en-US">
                          <a:latin typeface="Century Gothic"/>
                        </a:rPr>
                        <a:t>"</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Type your spelling words 3 times each as an Assignment on Teams (remember to turn this in)</a:t>
                      </a:r>
                    </a:p>
                    <a:p>
                      <a:pPr marL="0" marR="0" lvl="0" indent="0" algn="l">
                        <a:lnSpc>
                          <a:spcPct val="100000"/>
                        </a:lnSpc>
                        <a:spcBef>
                          <a:spcPts val="0"/>
                        </a:spcBef>
                        <a:spcAft>
                          <a:spcPts val="0"/>
                        </a:spcAft>
                        <a:buNone/>
                      </a:pPr>
                      <a:endParaRPr lang="en-US" sz="1400" b="0" i="0" u="none" strike="noStrike" kern="1200" cap="none" spc="0" normalizeH="0" baseline="0" noProof="0">
                        <a:ln>
                          <a:noFill/>
                        </a:ln>
                        <a:effectLst/>
                        <a:uLnTx/>
                        <a:uFillTx/>
                      </a:endParaRPr>
                    </a:p>
                    <a:p>
                      <a:pPr marL="0" marR="0" lvl="0" indent="0" algn="l">
                        <a:lnSpc>
                          <a:spcPct val="100000"/>
                        </a:lnSpc>
                        <a:spcBef>
                          <a:spcPts val="0"/>
                        </a:spcBef>
                        <a:spcAft>
                          <a:spcPts val="0"/>
                        </a:spcAft>
                        <a:buNone/>
                      </a:pPr>
                      <a:endParaRPr lang="en-US" sz="1400" b="0" i="0" u="none" strike="noStrike" kern="1200" cap="none" spc="0" normalizeH="0" baseline="0" noProof="0">
                        <a:ln>
                          <a:noFill/>
                        </a:ln>
                        <a:effectLst/>
                        <a:uLnTx/>
                        <a:uFillTx/>
                      </a:endParaRPr>
                    </a:p>
                    <a:p>
                      <a:pPr marL="0" marR="0" lvl="0" indent="0" algn="l">
                        <a:lnSpc>
                          <a:spcPct val="100000"/>
                        </a:lnSpc>
                        <a:spcBef>
                          <a:spcPts val="0"/>
                        </a:spcBef>
                        <a:spcAft>
                          <a:spcPts val="0"/>
                        </a:spcAft>
                        <a:buNone/>
                      </a:pPr>
                      <a:endParaRPr lang="en-US" sz="1400" b="0" i="0" u="none" strike="noStrike" kern="1200" cap="none" spc="0" normalizeH="0" baseline="0" noProof="0">
                        <a:ln>
                          <a:noFill/>
                        </a:ln>
                        <a:effectLst/>
                        <a:uLnTx/>
                        <a:uFillTx/>
                      </a:endParaRPr>
                    </a:p>
                    <a:p>
                      <a:pPr marL="0" marR="0" lvl="0" indent="0" algn="l">
                        <a:lnSpc>
                          <a:spcPct val="100000"/>
                        </a:lnSpc>
                        <a:spcBef>
                          <a:spcPts val="0"/>
                        </a:spcBef>
                        <a:spcAft>
                          <a:spcPts val="0"/>
                        </a:spcAft>
                        <a:buNone/>
                      </a:pPr>
                      <a:endParaRPr lang="en-US" sz="1400" b="0" i="0" u="none" strike="noStrike" kern="1200" cap="none" spc="0" normalizeH="0" baseline="0" noProof="0">
                        <a:ln>
                          <a:noFill/>
                        </a:ln>
                        <a:effectLst/>
                        <a:uLnTx/>
                        <a:uFillTx/>
                        <a:latin typeface="Calibri"/>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508760">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3"/>
                        </a:rPr>
                        <a:t>Freckle Math</a:t>
                      </a:r>
                      <a:r>
                        <a:rPr lang="en-US" sz="1400" b="0" i="0" u="none" strike="noStrike" kern="1200" cap="none" spc="0" normalizeH="0" baseline="0" noProof="0">
                          <a:ln>
                            <a:noFill/>
                          </a:ln>
                          <a:effectLst/>
                          <a:uLnTx/>
                          <a:uFillTx/>
                          <a:latin typeface="Century Gothic"/>
                          <a:ea typeface="MJAreYouSirius"/>
                          <a:cs typeface="+mn-cs"/>
                        </a:rPr>
                        <a:t> (10 minutes)</a:t>
                      </a:r>
                      <a:endParaRPr lang="en-US" sz="1400" b="0" i="0" u="none" strike="noStrike" kern="1200" cap="none" spc="0" normalizeH="0" baseline="0" noProof="0">
                        <a:ln>
                          <a:noFill/>
                        </a:ln>
                        <a:solidFill>
                          <a:prstClr val="black"/>
                        </a:solidFill>
                        <a:effectLst/>
                        <a:uLnTx/>
                        <a:uFillTx/>
                        <a:latin typeface="Century Gothic" panose="020B0502020202020204" pitchFamily="34" charset="0"/>
                        <a:ea typeface="MJAreYouSirius" panose="02000603000000000000" pitchFamily="2" charset="0"/>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Go on </a:t>
                      </a:r>
                      <a:r>
                        <a:rPr lang="en-US" sz="1400" b="0" i="0" u="none" strike="noStrike" kern="1200" cap="none" spc="0" normalizeH="0" baseline="0" noProof="0">
                          <a:ln>
                            <a:noFill/>
                          </a:ln>
                          <a:effectLst/>
                          <a:uLnTx/>
                          <a:uFillTx/>
                          <a:latin typeface="Century Gothic"/>
                          <a:ea typeface="MJAreYouSirius"/>
                          <a:cs typeface="+mn-cs"/>
                          <a:hlinkClick r:id="rId5"/>
                        </a:rPr>
                        <a:t>Khan Academy</a:t>
                      </a:r>
                      <a:r>
                        <a:rPr lang="en-US" sz="1400" b="0" i="0" u="none" strike="noStrike" kern="1200" cap="none" spc="0" normalizeH="0" baseline="0" noProof="0">
                          <a:ln>
                            <a:noFill/>
                          </a:ln>
                          <a:effectLst/>
                          <a:uLnTx/>
                          <a:uFillTx/>
                          <a:latin typeface="Century Gothic"/>
                          <a:ea typeface="MJAreYouSirius"/>
                          <a:cs typeface="+mn-cs"/>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Complete the lesson called "Decimal Fractions"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Watch the videos and complete the 2 exercises that follow</a:t>
                      </a:r>
                      <a:endParaRPr lang="en-US" sz="14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977323">
                <a:tc>
                  <a:txBody>
                    <a:bodyPr/>
                    <a:lstStyle/>
                    <a:p>
                      <a:pPr algn="ctr"/>
                      <a:r>
                        <a:rPr lang="en-US" sz="1800">
                          <a:latin typeface="KG Summer Storm Smooth"/>
                          <a:ea typeface="MJAreYouSirius"/>
                        </a:rPr>
                        <a:t>Social </a:t>
                      </a:r>
                      <a:endParaRPr lang="en-US" sz="1800" b="0" i="0" u="none" strike="noStrike" kern="1200" cap="none" spc="0" normalizeH="0" baseline="0" noProof="0">
                        <a:ln>
                          <a:noFill/>
                        </a:ln>
                        <a:solidFill>
                          <a:prstClr val="black"/>
                        </a:solidFill>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a:ln>
                            <a:noFill/>
                          </a:ln>
                          <a:effectLst/>
                          <a:uLnTx/>
                          <a:uFillTx/>
                          <a:latin typeface="Century Gothic"/>
                          <a:hlinkClick r:id="rId6"/>
                        </a:rPr>
                        <a:t>Read Works</a:t>
                      </a:r>
                      <a:r>
                        <a:rPr lang="en-US" sz="1400" b="0" i="0" u="none" strike="noStrike" kern="1200" cap="none" spc="0" normalizeH="0" baseline="0" noProof="0">
                          <a:ln>
                            <a:noFill/>
                          </a:ln>
                          <a:effectLst/>
                          <a:uLnTx/>
                          <a:uFillTx/>
                          <a:latin typeface="Century Gothic"/>
                        </a:rPr>
                        <a:t> and log in</a:t>
                      </a:r>
                      <a:endParaRPr lang="en-US"/>
                    </a:p>
                    <a:p>
                      <a:pPr marL="285750" lvl="0" indent="-285750" algn="l">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Read the assigned article and complete the questions on Read Works called: Greek Geography and Ancient Greek City-States</a:t>
                      </a:r>
                    </a:p>
                    <a:p>
                      <a:pPr marL="285750" lvl="0" indent="-285750" algn="l">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Watch the video clip: "Ancient Greece: 5 Things You Should Know" </a:t>
                      </a:r>
                      <a:endParaRPr lang="en-US"/>
                    </a:p>
                    <a:p>
                      <a:pPr marL="285750" lvl="0" indent="-285750" algn="l">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7"/>
                        </a:rPr>
                        <a:t>Click here to watch the video on YouTube</a:t>
                      </a:r>
                      <a:r>
                        <a:rPr lang="en-US" sz="1400" b="0" i="0" u="none" strike="noStrike" kern="1200" cap="none" spc="0" normalizeH="0" baseline="0" noProof="0">
                          <a:ln>
                            <a:noFill/>
                          </a:ln>
                          <a:effectLst/>
                          <a:uLnTx/>
                          <a:uFillTx/>
                          <a:latin typeface="Century Gothic"/>
                        </a:rPr>
                        <a:t> (5 minutes)</a:t>
                      </a:r>
                      <a:endParaRPr lang="en-US"/>
                    </a:p>
                    <a:p>
                      <a:pPr marL="0" lvl="0" indent="0" algn="l">
                        <a:lnSpc>
                          <a:spcPct val="100000"/>
                        </a:lnSpc>
                        <a:spcBef>
                          <a:spcPts val="0"/>
                        </a:spcBef>
                        <a:spcAft>
                          <a:spcPts val="0"/>
                        </a:spcAft>
                        <a:buNone/>
                      </a:pP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977323">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No science today</a:t>
                      </a:r>
                      <a:endParaRPr kumimoji="0" lang="en-US" sz="18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rPr>
              <a:t>Monday 4/6/20 </a:t>
            </a:r>
          </a:p>
        </p:txBody>
      </p:sp>
    </p:spTree>
    <p:extLst>
      <p:ext uri="{BB962C8B-B14F-4D97-AF65-F5344CB8AC3E}">
        <p14:creationId xmlns:p14="http://schemas.microsoft.com/office/powerpoint/2010/main" val="383091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2731554541"/>
              </p:ext>
            </p:extLst>
          </p:nvPr>
        </p:nvGraphicFramePr>
        <p:xfrm>
          <a:off x="239340" y="1740376"/>
          <a:ext cx="7293720" cy="8018447"/>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548905">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790700">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ea typeface="MJAreYouSirius"/>
                          <a:cs typeface="+mn-cs"/>
                          <a:hlinkClick r:id="rId3"/>
                        </a:rPr>
                        <a:t>Freckle ELA</a:t>
                      </a:r>
                      <a:r>
                        <a:rPr lang="en-US" sz="1400" b="0" i="0" u="none" strike="noStrike" kern="1200" cap="none" spc="0" normalizeH="0" baseline="0" noProof="0">
                          <a:ln>
                            <a:noFill/>
                          </a:ln>
                          <a:effectLst/>
                          <a:uLnTx/>
                          <a:uFillTx/>
                          <a:latin typeface="Century Gothic"/>
                          <a:ea typeface="MJAreYouSirius"/>
                          <a:cs typeface="+mn-cs"/>
                        </a:rPr>
                        <a:t> (10 minutes)</a:t>
                      </a: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ea typeface="MJAreYouSirius"/>
                          <a:cs typeface="+mn-cs"/>
                        </a:rPr>
                        <a:t>Complete "Hercules' Quest" Comprehension Questions as an assignment on Teams (remember to turn this in) </a:t>
                      </a:r>
                    </a:p>
                    <a:p>
                      <a:pPr marL="285750" marR="0" lvl="0" indent="-285750" algn="l">
                        <a:lnSpc>
                          <a:spcPct val="100000"/>
                        </a:lnSpc>
                        <a:spcBef>
                          <a:spcPts val="0"/>
                        </a:spcBef>
                        <a:spcAft>
                          <a:spcPts val="0"/>
                        </a:spcAft>
                        <a:buFont typeface="Wingdings" panose="05000000000000000000" pitchFamily="2" charset="2"/>
                        <a:buChar char="q"/>
                      </a:pPr>
                      <a:endParaRPr lang="en-US" sz="1400" b="0" i="0" u="none" strike="noStrike" kern="1200" cap="none" spc="0" normalizeH="0" baseline="0" noProof="0">
                        <a:ln>
                          <a:noFill/>
                        </a:ln>
                        <a:effectLst/>
                        <a:highlight>
                          <a:srgbClr val="FFFF00"/>
                        </a:highlight>
                        <a:uLnTx/>
                        <a:uFillTx/>
                        <a:latin typeface="Century Gothic"/>
                        <a:ea typeface="MJAreYouSirius"/>
                        <a:cs typeface="+mn-cs"/>
                      </a:endParaRPr>
                    </a:p>
                    <a:p>
                      <a:pPr marL="0" marR="0" lvl="0" indent="0" algn="l">
                        <a:lnSpc>
                          <a:spcPct val="100000"/>
                        </a:lnSpc>
                        <a:spcBef>
                          <a:spcPts val="0"/>
                        </a:spcBef>
                        <a:spcAft>
                          <a:spcPts val="0"/>
                        </a:spcAft>
                        <a:buNone/>
                      </a:pPr>
                      <a:endParaRPr lang="en-US" sz="1200" b="0" i="0" u="none" strike="noStrike" kern="1200" cap="none" spc="0" normalizeH="0" baseline="0" noProof="0">
                        <a:ln>
                          <a:noFill/>
                        </a:ln>
                        <a:effectLst/>
                        <a:uLnTx/>
                        <a:uFillTx/>
                        <a:latin typeface="Calibri"/>
                      </a:endParaRPr>
                    </a:p>
                    <a:p>
                      <a:pPr marL="0" marR="0" lvl="0" indent="0" algn="l">
                        <a:lnSpc>
                          <a:spcPct val="100000"/>
                        </a:lnSpc>
                        <a:spcBef>
                          <a:spcPts val="0"/>
                        </a:spcBef>
                        <a:spcAft>
                          <a:spcPts val="0"/>
                        </a:spcAft>
                        <a:buNone/>
                      </a:pPr>
                      <a:endParaRPr lang="en-US" sz="1200" b="0" i="0" u="none" strike="noStrike" kern="1200" cap="none" spc="0" normalizeH="0" baseline="0" noProof="0">
                        <a:ln>
                          <a:noFill/>
                        </a:ln>
                        <a:effectLst/>
                        <a:uLnTx/>
                        <a:uFillTx/>
                        <a:latin typeface="Calibri"/>
                      </a:endParaRPr>
                    </a:p>
                    <a:p>
                      <a:pPr marL="0" marR="0" lvl="0" indent="0" algn="l">
                        <a:lnSpc>
                          <a:spcPct val="100000"/>
                        </a:lnSpc>
                        <a:spcBef>
                          <a:spcPts val="0"/>
                        </a:spcBef>
                        <a:spcAft>
                          <a:spcPts val="0"/>
                        </a:spcAft>
                        <a:buNone/>
                      </a:pPr>
                      <a:endParaRPr lang="en-US" sz="1800" b="0" i="0" u="none" strike="noStrike" kern="1200" cap="none" spc="0" normalizeH="0" baseline="0" noProof="0">
                        <a:ln>
                          <a:noFill/>
                        </a:ln>
                        <a:effectLs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573530">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3"/>
                        </a:rPr>
                        <a:t>Freckle Math</a:t>
                      </a:r>
                      <a:r>
                        <a:rPr lang="en-US" sz="1400" b="0" i="0" u="none" strike="noStrike" kern="1200" cap="none" spc="0" normalizeH="0" baseline="0" noProof="0">
                          <a:ln>
                            <a:noFill/>
                          </a:ln>
                          <a:effectLst/>
                          <a:uLnTx/>
                          <a:uFillTx/>
                          <a:latin typeface="Century Gothic"/>
                        </a:rPr>
                        <a:t> (10 minutes)</a:t>
                      </a:r>
                      <a:endParaRPr lang="en-US" sz="1400" b="0" i="0" u="none" strike="noStrike" kern="1200" cap="none" spc="0" normalizeH="0" baseline="0" noProof="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a:ln>
                            <a:noFill/>
                          </a:ln>
                          <a:effectLst/>
                          <a:uLnTx/>
                          <a:uFillTx/>
                          <a:latin typeface="Century Gothic"/>
                          <a:hlinkClick r:id="rId4"/>
                        </a:rPr>
                        <a:t>Khan Academy</a:t>
                      </a:r>
                      <a:r>
                        <a:rPr lang="en-US" sz="1400" b="0" i="0" u="none" strike="noStrike" kern="1200" cap="none" spc="0" normalizeH="0" baseline="0" noProof="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Complete the lesson called " Decimal Fractions Greater Than 1" </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Watch the two videos and complete the two exercises that follow</a:t>
                      </a:r>
                      <a:endParaRPr kumimoji="0" lang="en-US" sz="1400" b="0" i="0" u="none" strike="noStrike" kern="1200" cap="none" spc="0" normalizeH="0" baseline="0" noProof="0">
                        <a:ln>
                          <a:noFill/>
                        </a:ln>
                        <a:effectLst/>
                        <a:uLnTx/>
                        <a:uFillTx/>
                        <a:latin typeface="Century Gothic"/>
                      </a:endParaRPr>
                    </a:p>
                    <a:p>
                      <a:pPr marL="0" marR="0" lvl="0" indent="0" algn="l">
                        <a:lnSpc>
                          <a:spcPct val="100000"/>
                        </a:lnSpc>
                        <a:spcBef>
                          <a:spcPts val="0"/>
                        </a:spcBef>
                        <a:spcAft>
                          <a:spcPts val="0"/>
                        </a:spcAft>
                        <a:buNone/>
                      </a:pPr>
                      <a:endParaRPr lang="en-US" sz="18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2012651">
                <a:tc>
                  <a:txBody>
                    <a:bodyPr/>
                    <a:lstStyle/>
                    <a:p>
                      <a:pPr algn="ctr"/>
                      <a:r>
                        <a:rPr lang="en-US" sz="1800">
                          <a:latin typeface="KG Summer Storm Smooth"/>
                          <a:ea typeface="MJAreYouSirius"/>
                        </a:rPr>
                        <a:t>Social </a:t>
                      </a:r>
                      <a:endParaRPr lang="en-US" sz="1800" b="0" i="0" u="none" strike="noStrike" kern="1200" cap="none" spc="0" normalizeH="0" baseline="0" noProof="0">
                        <a:ln>
                          <a:noFill/>
                        </a:ln>
                        <a:solidFill>
                          <a:prstClr val="black"/>
                        </a:solidFill>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a:ln>
                            <a:noFill/>
                          </a:ln>
                          <a:effectLst/>
                          <a:uLnTx/>
                          <a:uFillTx/>
                          <a:latin typeface="Century Gothic"/>
                          <a:hlinkClick r:id="rId5"/>
                        </a:rPr>
                        <a:t>Read Works</a:t>
                      </a:r>
                      <a:r>
                        <a:rPr lang="en-US" sz="1400" b="0" i="0" u="none" strike="noStrike" kern="1200" cap="none" spc="0" normalizeH="0" baseline="0" noProof="0">
                          <a:ln>
                            <a:noFill/>
                          </a:ln>
                          <a:effectLst/>
                          <a:uLnTx/>
                          <a:uFillTx/>
                          <a:latin typeface="Century Gothic"/>
                        </a:rPr>
                        <a:t> and log in </a:t>
                      </a:r>
                      <a:endParaRPr lang="en-US" sz="1400">
                        <a:latin typeface="Century Gothic"/>
                      </a:endParaRP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rPr>
                        <a:t>Read the assigned article and complete the questions on Read Works called: </a:t>
                      </a:r>
                      <a:r>
                        <a:rPr lang="en-US" sz="1400" b="0" i="0" u="none" strike="noStrike" kern="1200" cap="none" spc="0" normalizeH="0" baseline="0" noProof="0">
                          <a:ln>
                            <a:noFill/>
                          </a:ln>
                          <a:effectLst/>
                          <a:uLnTx/>
                          <a:uFillTx/>
                          <a:latin typeface="Century Gothic"/>
                          <a:hlinkClick r:id="rId5"/>
                        </a:rPr>
                        <a:t>Ancient Greek - Greek Mythology</a:t>
                      </a:r>
                      <a:endParaRPr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rPr>
                        <a:t>Watch the video clip: Greek Gods</a:t>
                      </a:r>
                      <a:endParaRPr lang="en-US" sz="1400" b="0" i="0" u="none" strike="noStrike" kern="1200" cap="none" spc="0" normalizeH="0" baseline="0" noProof="0">
                        <a:ln>
                          <a:noFill/>
                        </a:ln>
                        <a:effectLst/>
                        <a:uLnTx/>
                        <a:uFillTx/>
                        <a:latin typeface="Century Gothic"/>
                        <a:hlinkClick r:id="" action="ppaction://noaction"/>
                      </a:endParaRPr>
                    </a:p>
                    <a:p>
                      <a:pPr marL="28575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hlinkClick r:id="rId6"/>
                        </a:rPr>
                        <a:t>Click here to watch the video on Brain Pop</a:t>
                      </a:r>
                      <a:r>
                        <a:rPr lang="en-US" sz="1400">
                          <a:latin typeface="Century Gothic"/>
                        </a:rPr>
                        <a:t> (3 minutes)</a:t>
                      </a:r>
                    </a:p>
                    <a:p>
                      <a:pPr marL="0" marR="0" lvl="0" indent="0" algn="l">
                        <a:lnSpc>
                          <a:spcPct val="100000"/>
                        </a:lnSpc>
                        <a:spcBef>
                          <a:spcPts val="0"/>
                        </a:spcBef>
                        <a:spcAft>
                          <a:spcPts val="0"/>
                        </a:spcAft>
                        <a:buNone/>
                      </a:pPr>
                      <a:endParaRPr kumimoji="0"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2012651">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No science today</a:t>
                      </a:r>
                      <a:endParaRPr kumimoji="0"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a:ea typeface="MJSleepSweetly"/>
              </a:rPr>
              <a:t>Tuesday 4/7/20 </a:t>
            </a:r>
            <a:endPar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35796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052177166"/>
              </p:ext>
            </p:extLst>
          </p:nvPr>
        </p:nvGraphicFramePr>
        <p:xfrm>
          <a:off x="239340" y="1740376"/>
          <a:ext cx="7293719" cy="7547958"/>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1574818070"/>
                    </a:ext>
                  </a:extLst>
                </a:gridCol>
                <a:gridCol w="5150594">
                  <a:extLst>
                    <a:ext uri="{9D8B030D-6E8A-4147-A177-3AD203B41FA5}">
                      <a16:colId xmlns:a16="http://schemas.microsoft.com/office/drawing/2014/main" val="577556384"/>
                    </a:ext>
                  </a:extLst>
                </a:gridCol>
              </a:tblGrid>
              <a:tr h="573322">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730757">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3"/>
                        </a:rPr>
                        <a:t>Freckle ELA</a:t>
                      </a:r>
                      <a:r>
                        <a:rPr lang="en-US" sz="1400" b="0" i="0" u="none" strike="noStrike" kern="1200" cap="none" spc="0" normalizeH="0" baseline="0" noProof="0">
                          <a:ln>
                            <a:noFill/>
                          </a:ln>
                          <a:effectLst/>
                          <a:uLnTx/>
                          <a:uFillTx/>
                          <a:latin typeface="Century Gothic"/>
                          <a:ea typeface="MJAreYouSirius"/>
                          <a:cs typeface="+mn-cs"/>
                        </a:rPr>
                        <a:t> (10 minutes)</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Read </a:t>
                      </a:r>
                      <a:r>
                        <a:rPr lang="en-US" sz="1400" b="0" i="0" u="sng" strike="noStrike" kern="1200" cap="none" spc="0" normalizeH="0" baseline="0" noProof="0">
                          <a:ln>
                            <a:noFill/>
                          </a:ln>
                          <a:effectLst/>
                          <a:uLnTx/>
                          <a:uFillTx/>
                          <a:latin typeface="Century Gothic"/>
                          <a:ea typeface="MJAreYouSirius"/>
                          <a:cs typeface="+mn-cs"/>
                        </a:rPr>
                        <a:t>"Hercules' Quest"</a:t>
                      </a:r>
                      <a:r>
                        <a:rPr lang="en-US" sz="1400" b="0" i="0" u="none" strike="noStrike" kern="1200" cap="none" spc="0" normalizeH="0" baseline="0" noProof="0">
                          <a:ln>
                            <a:noFill/>
                          </a:ln>
                          <a:effectLst/>
                          <a:uLnTx/>
                          <a:uFillTx/>
                          <a:latin typeface="Century Gothic"/>
                          <a:ea typeface="MJAreYouSirius"/>
                          <a:cs typeface="+mn-cs"/>
                        </a:rPr>
                        <a:t> aloud to a family member, pet, or stuffed animal </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4"/>
                        </a:rPr>
                        <a:t>Click Here to Access Journeys Textbook- "Hercules' Quest"</a:t>
                      </a:r>
                      <a:r>
                        <a:rPr lang="en-US" sz="1400" b="0" i="0" u="none" strike="noStrike" kern="1200" cap="none" spc="0" normalizeH="0" baseline="0" noProof="0">
                          <a:ln>
                            <a:noFill/>
                          </a:ln>
                          <a:effectLst/>
                          <a:uLnTx/>
                          <a:uFillTx/>
                          <a:latin typeface="Century Gothic"/>
                          <a:ea typeface="MJAreYouSirius"/>
                          <a:cs typeface="+mn-cs"/>
                        </a:rPr>
                        <a:t>  (story can be found on pages 528 – 537)</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Type your spelling words in ABC order as an assignment on Teams (remember to turn this in)</a:t>
                      </a:r>
                      <a:endParaRPr lang="en-US" sz="1400" b="0" i="0" u="none" strike="noStrike" kern="1200" cap="none" spc="0" normalizeH="0" baseline="0" noProof="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591173">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3"/>
                        </a:rPr>
                        <a:t>Freckle Math</a:t>
                      </a:r>
                      <a:r>
                        <a:rPr lang="en-US" sz="1400" b="0" i="0" u="none" strike="noStrike" kern="1200" cap="none" spc="0" normalizeH="0" baseline="0" noProof="0">
                          <a:ln>
                            <a:noFill/>
                          </a:ln>
                          <a:effectLst/>
                          <a:uLnTx/>
                          <a:uFillTx/>
                          <a:latin typeface="Century Gothic"/>
                          <a:ea typeface="MJAreYouSirius"/>
                          <a:cs typeface="+mn-cs"/>
                        </a:rPr>
                        <a:t> (10 minutes)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a:ln>
                            <a:noFill/>
                          </a:ln>
                          <a:effectLst/>
                          <a:uLnTx/>
                          <a:uFillTx/>
                          <a:latin typeface="Century Gothic"/>
                          <a:hlinkClick r:id="rId5"/>
                        </a:rPr>
                        <a:t>Khan Academy</a:t>
                      </a:r>
                      <a:r>
                        <a:rPr lang="en-US" sz="1400" b="0" i="0" u="none" strike="noStrike" kern="1200" cap="none" spc="0" normalizeH="0" baseline="0" noProof="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Complete the lesson called "Writing Fractions as Decimals"  </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Watch the video and complete the exercise that follows</a:t>
                      </a:r>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485900">
                <a:tc>
                  <a:txBody>
                    <a:bodyPr/>
                    <a:lstStyle/>
                    <a:p>
                      <a:pPr algn="ctr"/>
                      <a:r>
                        <a:rPr lang="en-US" sz="1800">
                          <a:latin typeface="KG Summer Storm Smooth"/>
                          <a:ea typeface="MJAreYouSirius"/>
                        </a:rPr>
                        <a:t>Social </a:t>
                      </a:r>
                      <a:endParaRPr lang="en-US" sz="1800" b="0" i="0" u="none" strike="noStrike" kern="1200" cap="none" spc="0" normalizeH="0" baseline="0" noProof="0">
                        <a:ln>
                          <a:noFill/>
                        </a:ln>
                        <a:solidFill>
                          <a:prstClr val="black"/>
                        </a:solidFill>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No social studies today</a:t>
                      </a:r>
                      <a:endParaRPr kumimoji="0" lang="en-US" sz="14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2099243">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View the "Introduction to Light" PowerPoint Presentation </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6"/>
                        </a:rPr>
                        <a:t>Click here to view the PowerPoint</a:t>
                      </a:r>
                      <a:endParaRPr lang="en-US" sz="1400" b="0" i="0" u="none" strike="noStrike" kern="1200" cap="none" spc="0" normalizeH="0" baseline="0" noProof="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Complete the Explore Light activity found in Assignments on Teams (remember to turn this in)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a:ea typeface="MJSleepSweetly"/>
              </a:rPr>
              <a:t>Wednesday 4/8/20 </a:t>
            </a:r>
            <a:endPar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416428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361136607"/>
              </p:ext>
            </p:extLst>
          </p:nvPr>
        </p:nvGraphicFramePr>
        <p:xfrm>
          <a:off x="239340" y="1740376"/>
          <a:ext cx="7293719" cy="7532718"/>
        </p:xfrm>
        <a:graphic>
          <a:graphicData uri="http://schemas.openxmlformats.org/drawingml/2006/table">
            <a:tbl>
              <a:tblPr firstRow="1" bandRow="1">
                <a:tableStyleId>{5C22544A-7EE6-4342-B048-85BDC9FD1C3A}</a:tableStyleId>
              </a:tblPr>
              <a:tblGrid>
                <a:gridCol w="2333624">
                  <a:extLst>
                    <a:ext uri="{9D8B030D-6E8A-4147-A177-3AD203B41FA5}">
                      <a16:colId xmlns:a16="http://schemas.microsoft.com/office/drawing/2014/main" val="1574818070"/>
                    </a:ext>
                  </a:extLst>
                </a:gridCol>
                <a:gridCol w="4960095">
                  <a:extLst>
                    <a:ext uri="{9D8B030D-6E8A-4147-A177-3AD203B41FA5}">
                      <a16:colId xmlns:a16="http://schemas.microsoft.com/office/drawing/2014/main" val="577556384"/>
                    </a:ext>
                  </a:extLst>
                </a:gridCol>
              </a:tblGrid>
              <a:tr h="573322">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730757">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ELA</a:t>
                      </a:r>
                      <a:r>
                        <a:rPr lang="en-US" sz="1400" b="0" i="0" u="none" strike="noStrike" kern="1200" cap="none" spc="0" normalizeH="0" baseline="0" noProof="0">
                          <a:ln>
                            <a:noFill/>
                          </a:ln>
                          <a:effectLst/>
                          <a:uLnTx/>
                          <a:uFillTx/>
                          <a:latin typeface="Century Gothic"/>
                          <a:ea typeface="MJAreYouSirius"/>
                          <a:cs typeface="+mn-cs"/>
                        </a:rPr>
                        <a:t> (10 minutes)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Complete "Hercules' Quest" Sequencing Events in your assignments on Teams (remember to turn this in)</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4"/>
                        </a:rPr>
                        <a:t>Spelling City</a:t>
                      </a:r>
                      <a:r>
                        <a:rPr lang="en-US" sz="1400" b="0" i="0" u="none" strike="noStrike" kern="1200" cap="none" spc="0" normalizeH="0" baseline="0" noProof="0">
                          <a:ln>
                            <a:noFill/>
                          </a:ln>
                          <a:effectLst/>
                          <a:uLnTx/>
                          <a:uFillTx/>
                          <a:latin typeface="Century Gothic"/>
                        </a:rPr>
                        <a:t>; click on "Hercules' Quest" spelling words to play a game with your spelling words  </a:t>
                      </a:r>
                    </a:p>
                    <a:p>
                      <a:pPr marL="0" marR="0" lvl="0" indent="0" algn="l">
                        <a:lnSpc>
                          <a:spcPct val="100000"/>
                        </a:lnSpc>
                        <a:spcBef>
                          <a:spcPts val="0"/>
                        </a:spcBef>
                        <a:spcAft>
                          <a:spcPts val="0"/>
                        </a:spcAft>
                        <a:buNone/>
                      </a:pPr>
                      <a:endParaRPr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a:ln>
                          <a:noFill/>
                        </a:ln>
                        <a:effectLst/>
                        <a:highlight>
                          <a:srgbClr val="FFFF00"/>
                        </a:highligh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591173">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Math</a:t>
                      </a:r>
                      <a:r>
                        <a:rPr lang="en-US" sz="1400" b="0" i="0" u="none" strike="noStrike" kern="1200" cap="none" spc="0" normalizeH="0" baseline="0" noProof="0">
                          <a:ln>
                            <a:noFill/>
                          </a:ln>
                          <a:effectLst/>
                          <a:uLnTx/>
                          <a:uFillTx/>
                          <a:latin typeface="Century Gothic"/>
                          <a:ea typeface="MJAreYouSirius"/>
                          <a:cs typeface="+mn-cs"/>
                        </a:rPr>
                        <a:t> (10 minutes)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Khan Academy</a:t>
                      </a:r>
                      <a:r>
                        <a:rPr lang="en-US" sz="1400" b="0" i="0" u="none" strike="noStrike" kern="1200" cap="none" spc="0" normalizeH="0" baseline="0" noProof="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Complete Quiz 1 called "Understand Decimals: Quiz 1"</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257300">
                <a:tc>
                  <a:txBody>
                    <a:bodyPr/>
                    <a:lstStyle/>
                    <a:p>
                      <a:pPr algn="ctr"/>
                      <a:r>
                        <a:rPr lang="en-US" sz="1800">
                          <a:latin typeface="KG Summer Storm Smooth"/>
                          <a:ea typeface="MJAreYouSirius"/>
                        </a:rPr>
                        <a:t>Social </a:t>
                      </a:r>
                      <a:endParaRPr lang="en-US" sz="1800" b="0" i="0" u="none" strike="noStrike" kern="1200" cap="none" spc="0" normalizeH="0" baseline="0" noProof="0">
                        <a:ln>
                          <a:noFill/>
                        </a:ln>
                        <a:solidFill>
                          <a:prstClr val="black"/>
                        </a:solidFill>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No social studies today</a:t>
                      </a: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MJAreYouSirius" panose="02000603000000000000" pitchFamily="2" charset="0"/>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2099243">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Log into </a:t>
                      </a:r>
                      <a:r>
                        <a:rPr lang="en-US" sz="1400" b="0" i="0" u="none" strike="noStrike" kern="1200" cap="none" spc="0" normalizeH="0" baseline="0" noProof="0" dirty="0">
                          <a:ln>
                            <a:noFill/>
                          </a:ln>
                          <a:effectLst/>
                          <a:uLnTx/>
                          <a:uFillTx/>
                          <a:latin typeface="Century Gothic"/>
                          <a:ea typeface="MJAreYouSirius"/>
                          <a:cs typeface="+mn-cs"/>
                          <a:hlinkClick r:id="rId6"/>
                        </a:rPr>
                        <a:t>Epic!</a:t>
                      </a:r>
                      <a:r>
                        <a:rPr lang="en-US" sz="1400" b="0" i="0" u="none" strike="noStrike" kern="1200" cap="none" spc="0" normalizeH="0" baseline="0" noProof="0">
                          <a:ln>
                            <a:noFill/>
                          </a:ln>
                          <a:effectLst/>
                          <a:uLnTx/>
                          <a:uFillTx/>
                          <a:latin typeface="Century Gothic"/>
                          <a:ea typeface="MJAreYouSirius"/>
                          <a:cs typeface="+mn-cs"/>
                        </a:rPr>
                        <a:t> and go to your assignments </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Read 2 books:</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1. </a:t>
                      </a:r>
                      <a:r>
                        <a:rPr lang="en-US" sz="1400" b="0" i="1" u="none" strike="noStrike" kern="1200" cap="none" spc="0" normalizeH="0" baseline="0" noProof="0">
                          <a:ln>
                            <a:noFill/>
                          </a:ln>
                          <a:effectLst/>
                          <a:uLnTx/>
                          <a:uFillTx/>
                          <a:latin typeface="Century Gothic"/>
                          <a:ea typeface="MJAreYouSirius"/>
                          <a:cs typeface="+mn-cs"/>
                        </a:rPr>
                        <a:t>The Energy We See </a:t>
                      </a:r>
                      <a:r>
                        <a:rPr lang="en-US" sz="1400" b="0" i="0" u="none" strike="noStrike" kern="1200" cap="none" spc="0" normalizeH="0" baseline="0" noProof="0">
                          <a:ln>
                            <a:noFill/>
                          </a:ln>
                          <a:effectLst/>
                          <a:uLnTx/>
                          <a:uFillTx/>
                          <a:latin typeface="Century Gothic"/>
                          <a:ea typeface="MJAreYouSirius"/>
                          <a:cs typeface="+mn-cs"/>
                        </a:rPr>
                        <a:t>by Jennifer Boothroyd</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2. </a:t>
                      </a:r>
                      <a:r>
                        <a:rPr lang="en-US" sz="1400" b="0" i="1" u="none" strike="noStrike" kern="1200" cap="none" spc="0" normalizeH="0" baseline="0" noProof="0">
                          <a:ln>
                            <a:noFill/>
                          </a:ln>
                          <a:effectLst/>
                          <a:uLnTx/>
                          <a:uFillTx/>
                          <a:latin typeface="Century Gothic"/>
                          <a:ea typeface="MJAreYouSirius"/>
                          <a:cs typeface="+mn-cs"/>
                        </a:rPr>
                        <a:t>Light </a:t>
                      </a:r>
                      <a:r>
                        <a:rPr lang="en-US" sz="1400" b="0" i="0" u="none" strike="noStrike" kern="1200" cap="none" spc="0" normalizeH="0" baseline="0" noProof="0">
                          <a:ln>
                            <a:noFill/>
                          </a:ln>
                          <a:effectLst/>
                          <a:uLnTx/>
                          <a:uFillTx/>
                          <a:latin typeface="Century Gothic"/>
                          <a:ea typeface="MJAreYouSirius"/>
                          <a:cs typeface="+mn-cs"/>
                        </a:rPr>
                        <a:t>by Ellen Lawrence</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Complete </a:t>
                      </a:r>
                      <a:r>
                        <a:rPr lang="en-US" sz="1400" b="1" i="0" u="none" strike="noStrike" kern="1200" cap="none" spc="0" normalizeH="0" baseline="0" noProof="0">
                          <a:ln>
                            <a:noFill/>
                          </a:ln>
                          <a:effectLst/>
                          <a:uLnTx/>
                          <a:uFillTx/>
                          <a:latin typeface="Century Gothic"/>
                          <a:ea typeface="MJAreYouSirius"/>
                          <a:cs typeface="+mn-cs"/>
                        </a:rPr>
                        <a:t>Light Travels!</a:t>
                      </a:r>
                      <a:r>
                        <a:rPr lang="en-US" sz="1400" b="0" i="0" u="none" strike="noStrike" kern="1200" cap="none" spc="0" normalizeH="0" baseline="0" noProof="0">
                          <a:ln>
                            <a:noFill/>
                          </a:ln>
                          <a:effectLst/>
                          <a:uLnTx/>
                          <a:uFillTx/>
                          <a:latin typeface="Century Gothic"/>
                          <a:ea typeface="MJAreYouSirius"/>
                          <a:cs typeface="+mn-cs"/>
                        </a:rPr>
                        <a:t> experiments found in assignments on Teams. You'll need the book</a:t>
                      </a:r>
                      <a:r>
                        <a:rPr lang="en-US" sz="1400" b="0" i="1" u="none" strike="noStrike" kern="1200" cap="none" spc="0" normalizeH="0" baseline="0" noProof="0" dirty="0">
                          <a:ln>
                            <a:noFill/>
                          </a:ln>
                          <a:solidFill>
                            <a:srgbClr val="FFFF00"/>
                          </a:solidFill>
                          <a:effectLst/>
                          <a:uLnTx/>
                          <a:uFillTx/>
                          <a:latin typeface="Century Gothic"/>
                          <a:ea typeface="MJAreYouSirius"/>
                          <a:cs typeface="+mn-cs"/>
                        </a:rPr>
                        <a:t> </a:t>
                      </a:r>
                      <a:r>
                        <a:rPr lang="en-US" sz="1400" b="0" i="1"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Light</a:t>
                      </a:r>
                      <a:r>
                        <a:rPr lang="en-US" sz="1400" b="0" i="1" u="none" strike="noStrike" kern="1200" cap="none" spc="0" normalizeH="0" baseline="0" noProof="0" dirty="0">
                          <a:ln>
                            <a:noFill/>
                          </a:ln>
                          <a:solidFill>
                            <a:schemeClr val="tx1"/>
                          </a:solidFill>
                          <a:effectLst/>
                          <a:uLnTx/>
                          <a:uFillTx/>
                          <a:latin typeface="Century Gothic"/>
                          <a:ea typeface="MJAreYouSirius"/>
                          <a:cs typeface="+mn-cs"/>
                        </a:rPr>
                        <a:t> </a:t>
                      </a:r>
                      <a:r>
                        <a:rPr lang="en-US" sz="1400" b="0" i="0" u="none" strike="noStrike" kern="1200" cap="none" spc="0" normalizeH="0" baseline="0" noProof="0">
                          <a:ln>
                            <a:noFill/>
                          </a:ln>
                          <a:effectLst/>
                          <a:uLnTx/>
                          <a:uFillTx/>
                          <a:latin typeface="Century Gothic"/>
                          <a:ea typeface="MJAreYouSirius"/>
                          <a:cs typeface="+mn-cs"/>
                        </a:rPr>
                        <a:t>to find the steps to the activities. (remember to turn this in)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a:ea typeface="MJSleepSweetly"/>
              </a:rPr>
              <a:t>Thursday 4/9/20 </a:t>
            </a:r>
            <a:endPar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8534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374771483"/>
              </p:ext>
            </p:extLst>
          </p:nvPr>
        </p:nvGraphicFramePr>
        <p:xfrm>
          <a:off x="239340" y="2397601"/>
          <a:ext cx="7293717" cy="6229349"/>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1574818070"/>
                    </a:ext>
                  </a:extLst>
                </a:gridCol>
                <a:gridCol w="4931518">
                  <a:extLst>
                    <a:ext uri="{9D8B030D-6E8A-4147-A177-3AD203B41FA5}">
                      <a16:colId xmlns:a16="http://schemas.microsoft.com/office/drawing/2014/main" val="577556384"/>
                    </a:ext>
                  </a:extLst>
                </a:gridCol>
              </a:tblGrid>
              <a:tr h="433387">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971550">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Read from a book of your choice! Use a book you have at home or </a:t>
                      </a:r>
                      <a:r>
                        <a:rPr lang="en-US" sz="1400" b="0" i="0" u="none" strike="noStrike" kern="1200" cap="none" spc="0" normalizeH="0" baseline="0" noProof="0">
                          <a:ln>
                            <a:noFill/>
                          </a:ln>
                          <a:effectLst/>
                          <a:uLnTx/>
                          <a:uFillTx/>
                          <a:latin typeface="Century Gothic"/>
                          <a:ea typeface="MJAreYouSirius"/>
                          <a:cs typeface="+mn-cs"/>
                          <a:hlinkClick r:id="rId3"/>
                        </a:rPr>
                        <a:t>Epic!</a:t>
                      </a:r>
                      <a:endParaRPr lang="en-US" sz="140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847725">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Go on </a:t>
                      </a:r>
                      <a:r>
                        <a:rPr lang="en-US" sz="1400" b="0" i="0" u="none" strike="noStrike" kern="1200" cap="none" spc="0" normalizeH="0" baseline="0" noProof="0">
                          <a:ln>
                            <a:noFill/>
                          </a:ln>
                          <a:effectLst/>
                          <a:uLnTx/>
                          <a:uFillTx/>
                          <a:latin typeface="Century Gothic"/>
                          <a:ea typeface="MJAreYouSirius"/>
                          <a:cs typeface="+mn-cs"/>
                          <a:hlinkClick r:id="rId4"/>
                        </a:rPr>
                        <a:t>XtraMath</a:t>
                      </a:r>
                      <a:r>
                        <a:rPr lang="en-US" sz="1400" b="0" i="0" u="none" strike="noStrike" kern="1200" cap="none" spc="0" normalizeH="0" baseline="0" noProof="0">
                          <a:ln>
                            <a:noFill/>
                          </a:ln>
                          <a:effectLst/>
                          <a:uLnTx/>
                          <a:uFillTx/>
                          <a:latin typeface="Century Gothic"/>
                          <a:ea typeface="MJAreYouSirius"/>
                          <a:cs typeface="+mn-cs"/>
                        </a:rPr>
                        <a:t>, </a:t>
                      </a:r>
                      <a:r>
                        <a:rPr lang="en-US" sz="1400" b="0" i="0" u="none" strike="noStrike" kern="1200" cap="none" spc="0" normalizeH="0" baseline="0" noProof="0">
                          <a:ln>
                            <a:noFill/>
                          </a:ln>
                          <a:effectLst/>
                          <a:uLnTx/>
                          <a:uFillTx/>
                          <a:latin typeface="Century Gothic"/>
                          <a:ea typeface="MJAreYouSirius"/>
                          <a:cs typeface="+mn-cs"/>
                          <a:hlinkClick r:id="rId5"/>
                        </a:rPr>
                        <a:t>Reflex</a:t>
                      </a:r>
                      <a:r>
                        <a:rPr lang="en-US" sz="1400" b="0" i="0" u="none" strike="noStrike" kern="1200" cap="none" spc="0" normalizeH="0" baseline="0" noProof="0">
                          <a:ln>
                            <a:noFill/>
                          </a:ln>
                          <a:effectLst/>
                          <a:uLnTx/>
                          <a:uFillTx/>
                          <a:latin typeface="Century Gothic"/>
                          <a:ea typeface="MJAreYouSirius"/>
                          <a:cs typeface="+mn-cs"/>
                        </a:rPr>
                        <a:t>, and/or </a:t>
                      </a:r>
                      <a:r>
                        <a:rPr lang="en-US" sz="1400" b="0" i="0" u="none" strike="noStrike" kern="1200" cap="none" spc="0" normalizeH="0" baseline="0" noProof="0">
                          <a:ln>
                            <a:noFill/>
                          </a:ln>
                          <a:effectLst/>
                          <a:uLnTx/>
                          <a:uFillTx/>
                          <a:latin typeface="Century Gothic"/>
                          <a:ea typeface="MJAreYouSirius"/>
                          <a:cs typeface="+mn-cs"/>
                          <a:hlinkClick r:id="rId6"/>
                        </a:rPr>
                        <a:t>Prodigy</a:t>
                      </a:r>
                      <a:r>
                        <a:rPr lang="en-US" sz="1400" b="0" i="0" u="none" strike="noStrike" kern="1200" cap="none" spc="0" normalizeH="0" baseline="0" noProof="0">
                          <a:ln>
                            <a:noFill/>
                          </a:ln>
                          <a:effectLst/>
                          <a:uLnTx/>
                          <a:uFillTx/>
                          <a:latin typeface="Century Gothic"/>
                          <a:ea typeface="MJAreYouSirius"/>
                          <a:cs typeface="+mn-cs"/>
                        </a:rPr>
                        <a:t> to practice your math facts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438275">
                <a:tc>
                  <a:txBody>
                    <a:bodyPr/>
                    <a:lstStyle/>
                    <a:p>
                      <a:pPr algn="ctr"/>
                      <a:r>
                        <a:rPr lang="en-US" sz="1800">
                          <a:latin typeface="KG Summer Storm Smooth"/>
                          <a:ea typeface="MJAreYouSirius"/>
                        </a:rPr>
                        <a:t>Social </a:t>
                      </a:r>
                      <a:endParaRPr lang="en-US" sz="1800" b="0" i="0" u="none" strike="noStrike" kern="1200" cap="none" spc="0" normalizeH="0" baseline="0" noProof="0">
                        <a:ln>
                          <a:noFill/>
                        </a:ln>
                        <a:solidFill>
                          <a:prstClr val="black"/>
                        </a:solidFill>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Play these interactive games:</a:t>
                      </a:r>
                      <a:endParaRPr lang="en-US" sz="1400">
                        <a:latin typeface="Century Gothic"/>
                      </a:endParaRP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7"/>
                        </a:rPr>
                        <a:t>Click to play: A Chariot Race</a:t>
                      </a:r>
                      <a:endParaRPr lang="en-US" sz="1400">
                        <a:latin typeface="Century Gothic"/>
                      </a:endParaRP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8"/>
                        </a:rPr>
                        <a:t>Click to play: Zeus the Mighty</a:t>
                      </a:r>
                      <a:endParaRPr lang="en-US" sz="1400">
                        <a:latin typeface="Century Gothic"/>
                      </a:endParaRP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9"/>
                        </a:rPr>
                        <a:t>Click to play: Catapult</a:t>
                      </a:r>
                      <a:endParaRPr lang="en-US" sz="1400">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972912">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Try these interactive science games on light</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10"/>
                        </a:rPr>
                        <a:t>Click to play: ScienceWiz Games</a:t>
                      </a: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r h="1565500">
                <a:tc>
                  <a:txBody>
                    <a:bodyPr/>
                    <a:lstStyle/>
                    <a:p>
                      <a:pPr lvl="0" algn="ctr">
                        <a:buNone/>
                      </a:pPr>
                      <a:r>
                        <a:rPr lang="en-US" sz="1800">
                          <a:latin typeface="KG Summer Storm Smooth"/>
                          <a:ea typeface="MJAreYouSirius"/>
                        </a:rPr>
                        <a:t>Other</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Free Choice </a:t>
                      </a:r>
                      <a:r>
                        <a:rPr lang="en-US" sz="1400" b="0" i="0" u="none" strike="noStrike" kern="1200" cap="none" spc="0" normalizeH="0" baseline="0" noProof="0">
                          <a:ln>
                            <a:noFill/>
                          </a:ln>
                          <a:effectLst/>
                          <a:uLnTx/>
                          <a:uFillTx/>
                          <a:latin typeface="Century Gothic"/>
                          <a:ea typeface="MJAreYouSirius"/>
                          <a:cs typeface="+mn-cs"/>
                          <a:hlinkClick r:id="rId11"/>
                        </a:rPr>
                        <a:t>Freckle</a:t>
                      </a:r>
                      <a:r>
                        <a:rPr lang="en-US" sz="1400" b="0" i="0" u="none" strike="noStrike" kern="1200" cap="none" spc="0" normalizeH="0" baseline="0" noProof="0">
                          <a:ln>
                            <a:noFill/>
                          </a:ln>
                          <a:effectLst/>
                          <a:uLnTx/>
                          <a:uFillTx/>
                          <a:latin typeface="Century Gothic"/>
                          <a:ea typeface="MJAreYouSirius"/>
                          <a:cs typeface="+mn-cs"/>
                        </a:rPr>
                        <a:t> Friday</a:t>
                      </a: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err="1">
                          <a:ln>
                            <a:noFill/>
                          </a:ln>
                          <a:effectLst/>
                          <a:uLnTx/>
                          <a:uFillTx/>
                          <a:latin typeface="Century Gothic"/>
                          <a:ea typeface="MJAreYouSirius"/>
                          <a:cs typeface="+mn-cs"/>
                        </a:rPr>
                        <a:t>FlipGrid</a:t>
                      </a:r>
                      <a:r>
                        <a:rPr lang="en-US" sz="1400" b="0" i="0" u="none" strike="noStrike" kern="1200" cap="none" spc="0" normalizeH="0" baseline="0" noProof="0">
                          <a:ln>
                            <a:noFill/>
                          </a:ln>
                          <a:effectLst/>
                          <a:uLnTx/>
                          <a:uFillTx/>
                          <a:latin typeface="Century Gothic"/>
                          <a:ea typeface="MJAreYouSirius"/>
                          <a:cs typeface="+mn-cs"/>
                        </a:rPr>
                        <a:t> Friday: See your </a:t>
                      </a:r>
                      <a:r>
                        <a:rPr lang="en-US" sz="1400" b="0" i="0" u="none" strike="noStrike" kern="1200" cap="none" spc="0" normalizeH="0" baseline="0" noProof="0" err="1">
                          <a:ln>
                            <a:noFill/>
                          </a:ln>
                          <a:effectLst/>
                          <a:uLnTx/>
                          <a:uFillTx/>
                          <a:latin typeface="Century Gothic"/>
                          <a:ea typeface="MJAreYouSirius"/>
                          <a:cs typeface="+mn-cs"/>
                        </a:rPr>
                        <a:t>FlipGrid</a:t>
                      </a:r>
                      <a:r>
                        <a:rPr lang="en-US" sz="1400" b="0" i="0" u="none" strike="noStrike" kern="1200" cap="none" spc="0" normalizeH="0" baseline="0" noProof="0">
                          <a:ln>
                            <a:noFill/>
                          </a:ln>
                          <a:effectLst/>
                          <a:uLnTx/>
                          <a:uFillTx/>
                          <a:latin typeface="Century Gothic"/>
                          <a:ea typeface="MJAreYouSirius"/>
                          <a:cs typeface="+mn-cs"/>
                        </a:rPr>
                        <a:t> in Teams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2551052"/>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a:ea typeface="MJSleepSweetly"/>
              </a:rPr>
              <a:t>Friday 4/10/20 </a:t>
            </a:r>
            <a:endPar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7390922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CC34133A6064DB1169B7B7BCFAE20" ma:contentTypeVersion="7" ma:contentTypeDescription="Create a new document." ma:contentTypeScope="" ma:versionID="ef7a82da2b839346434278996e341694">
  <xsd:schema xmlns:xsd="http://www.w3.org/2001/XMLSchema" xmlns:xs="http://www.w3.org/2001/XMLSchema" xmlns:p="http://schemas.microsoft.com/office/2006/metadata/properties" xmlns:ns3="727d841d-a27f-427a-9314-2b89be38c001" xmlns:ns4="9f0e3378-eb90-47cf-ba12-f9dc9fffb997" targetNamespace="http://schemas.microsoft.com/office/2006/metadata/properties" ma:root="true" ma:fieldsID="3511edbfbfd9b46490e751b97db1d87a" ns3:_="" ns4:_="">
    <xsd:import namespace="727d841d-a27f-427a-9314-2b89be38c001"/>
    <xsd:import namespace="9f0e3378-eb90-47cf-ba12-f9dc9fffb9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d841d-a27f-427a-9314-2b89be38c00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e3378-eb90-47cf-ba12-f9dc9fffb9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698019-0041-4C61-9AB9-E881033A7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7d841d-a27f-427a-9314-2b89be38c001"/>
    <ds:schemaRef ds:uri="9f0e3378-eb90-47cf-ba12-f9dc9fffb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DB38D7-CEEE-4594-88EE-7C74F2F3CC7A}">
  <ds:schemaRefs>
    <ds:schemaRef ds:uri="http://schemas.microsoft.com/sharepoint/v3/contenttype/forms"/>
  </ds:schemaRefs>
</ds:datastoreItem>
</file>

<file path=customXml/itemProps3.xml><?xml version="1.0" encoding="utf-8"?>
<ds:datastoreItem xmlns:ds="http://schemas.openxmlformats.org/officeDocument/2006/customXml" ds:itemID="{61EE9E72-A181-4C52-9075-312ECF0A9F10}">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9f0e3378-eb90-47cf-ba12-f9dc9fffb997"/>
    <ds:schemaRef ds:uri="727d841d-a27f-427a-9314-2b89be38c00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1179</Words>
  <Application>Microsoft Office PowerPoint</Application>
  <PresentationFormat>Custom</PresentationFormat>
  <Paragraphs>153</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MJAreYouSirius</vt:lpstr>
      <vt:lpstr>MJSleepSweetly</vt:lpstr>
      <vt:lpstr>Century Gothic</vt:lpstr>
      <vt:lpstr>KG Summer Storm Smooth</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Ellsworth</dc:creator>
  <cp:lastModifiedBy>Joy Reno</cp:lastModifiedBy>
  <cp:revision>4</cp:revision>
  <cp:lastPrinted>2020-02-28T20:48:54Z</cp:lastPrinted>
  <dcterms:created xsi:type="dcterms:W3CDTF">2016-06-16T06:24:03Z</dcterms:created>
  <dcterms:modified xsi:type="dcterms:W3CDTF">2020-04-04T13:37:04Z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0x010100EDDCC34133A6064DB1169B7B7BCFAE20</vt:lpwstr>
  </property>
</Properties>
</file>