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7" r:id="rId3"/>
    <p:sldId id="268" r:id="rId4"/>
    <p:sldId id="257" r:id="rId5"/>
    <p:sldId id="259" r:id="rId6"/>
    <p:sldId id="279" r:id="rId7"/>
    <p:sldId id="282" r:id="rId8"/>
    <p:sldId id="281" r:id="rId9"/>
    <p:sldId id="271" r:id="rId10"/>
    <p:sldId id="275" r:id="rId11"/>
    <p:sldId id="276" r:id="rId12"/>
    <p:sldId id="272" r:id="rId13"/>
    <p:sldId id="273" r:id="rId14"/>
    <p:sldId id="274" r:id="rId15"/>
    <p:sldId id="277" r:id="rId16"/>
    <p:sldId id="278" r:id="rId17"/>
    <p:sldId id="260" r:id="rId18"/>
    <p:sldId id="261" r:id="rId19"/>
    <p:sldId id="269" r:id="rId20"/>
    <p:sldId id="266"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728" autoAdjust="0"/>
  </p:normalViewPr>
  <p:slideViewPr>
    <p:cSldViewPr>
      <p:cViewPr varScale="1">
        <p:scale>
          <a:sx n="67" d="100"/>
          <a:sy n="67" d="100"/>
        </p:scale>
        <p:origin x="14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85A0208-E35B-41FD-AC01-A90240D217B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5363" name="Rectangle 3">
            <a:extLst>
              <a:ext uri="{FF2B5EF4-FFF2-40B4-BE49-F238E27FC236}">
                <a16:creationId xmlns:a16="http://schemas.microsoft.com/office/drawing/2014/main" id="{4B477748-5634-40A7-A973-F67819B5A37B}"/>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a:extLst>
              <a:ext uri="{FF2B5EF4-FFF2-40B4-BE49-F238E27FC236}">
                <a16:creationId xmlns:a16="http://schemas.microsoft.com/office/drawing/2014/main" id="{4F2EF244-C804-481E-BADF-F619C50A02AD}"/>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365" name="Rectangle 5">
            <a:extLst>
              <a:ext uri="{FF2B5EF4-FFF2-40B4-BE49-F238E27FC236}">
                <a16:creationId xmlns:a16="http://schemas.microsoft.com/office/drawing/2014/main" id="{C3D524B5-0ED6-4C42-9A1A-17930F4842DA}"/>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2425636-14FB-43AE-9DA3-6AC0A15AE84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FF7D80-2E2C-4E35-9374-BA03077F49A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B5B87E39-DE6E-4378-8B93-495802BAA74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DEC8D7E-BDFD-40DD-A7B3-6059084C6123}" type="datetimeFigureOut">
              <a:rPr lang="en-US"/>
              <a:pPr>
                <a:defRPr/>
              </a:pPr>
              <a:t>8/27/2020</a:t>
            </a:fld>
            <a:endParaRPr lang="en-US"/>
          </a:p>
        </p:txBody>
      </p:sp>
      <p:sp>
        <p:nvSpPr>
          <p:cNvPr id="4" name="Slide Image Placeholder 3">
            <a:extLst>
              <a:ext uri="{FF2B5EF4-FFF2-40B4-BE49-F238E27FC236}">
                <a16:creationId xmlns:a16="http://schemas.microsoft.com/office/drawing/2014/main" id="{FA39DA55-1AE6-4A2C-A356-D328F00CA8D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9EC8728-6C26-4E01-AD70-94AAB28D1FB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A62A624-D9BE-48BC-B2F0-441A38DF053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775A489-C1A7-43A3-B2C8-DCEA0AD72EA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79E15C8-CC14-4DA3-8957-09024EA41A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DEE8805-5571-453D-AC35-157E934D6F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4E57658-AB5A-444E-94A4-287E6FD9E3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124" name="Slide Number Placeholder 3">
            <a:extLst>
              <a:ext uri="{FF2B5EF4-FFF2-40B4-BE49-F238E27FC236}">
                <a16:creationId xmlns:a16="http://schemas.microsoft.com/office/drawing/2014/main" id="{9814823F-1794-4FFB-BD59-2043E8291D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71E2CF-7844-4FFC-96C7-E10A838C811D}"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9CD95B4F-8BA3-40ED-8E6C-1C3D734300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61175C6-91EA-4FF8-9340-411BAB24DB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9220" name="Slide Number Placeholder 3">
            <a:extLst>
              <a:ext uri="{FF2B5EF4-FFF2-40B4-BE49-F238E27FC236}">
                <a16:creationId xmlns:a16="http://schemas.microsoft.com/office/drawing/2014/main" id="{7CAEB7E1-9CB2-4D1E-A9BB-700712E2FA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83C3DC-A724-46B3-9910-A98A3373F3C4}"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C9E325F-762D-474C-B2F6-17DF177A98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566442B-B992-4711-AC3D-71BF50C9C0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268" name="Slide Number Placeholder 3">
            <a:extLst>
              <a:ext uri="{FF2B5EF4-FFF2-40B4-BE49-F238E27FC236}">
                <a16:creationId xmlns:a16="http://schemas.microsoft.com/office/drawing/2014/main" id="{4FB0778D-8853-482E-9A9A-F6C0C06BFA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BC63E7-C4BC-4D9A-8132-DB9FBF0E9236}" type="slidenum">
              <a:rPr lang="en-US" altLang="en-US" smtClean="0"/>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327265E-02DD-4BA8-A867-C1F135255F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CD4BB3F-C9CB-4ACD-B698-1A91949E63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1508" name="Slide Number Placeholder 3">
            <a:extLst>
              <a:ext uri="{FF2B5EF4-FFF2-40B4-BE49-F238E27FC236}">
                <a16:creationId xmlns:a16="http://schemas.microsoft.com/office/drawing/2014/main" id="{7F0180A1-0D53-4CF3-986F-5AF7C71935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07CA3D-E30D-4484-A510-E0188CBA77FC}" type="slidenum">
              <a:rPr lang="en-US" altLang="en-US" smtClean="0"/>
              <a:pPr/>
              <a:t>17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17C1831-9B95-43E8-802F-545191FBD9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CC49969-3F7A-4F72-9AEF-246037D69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3556" name="Slide Number Placeholder 3">
            <a:extLst>
              <a:ext uri="{FF2B5EF4-FFF2-40B4-BE49-F238E27FC236}">
                <a16:creationId xmlns:a16="http://schemas.microsoft.com/office/drawing/2014/main" id="{F05DFC2E-9FDE-4335-B1D7-FB4117D41D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E99375-AE10-44CE-B601-FA61EE55CF21}" type="slidenum">
              <a:rPr lang="en-US" altLang="en-US" smtClean="0"/>
              <a:pPr/>
              <a:t>18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758E457-A5D0-4C42-B0DC-F145E62135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5C93D85-30C4-4AA2-A2E4-39CFE4E27E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8676" name="Slide Number Placeholder 3">
            <a:extLst>
              <a:ext uri="{FF2B5EF4-FFF2-40B4-BE49-F238E27FC236}">
                <a16:creationId xmlns:a16="http://schemas.microsoft.com/office/drawing/2014/main" id="{E838958E-DCBC-4737-B36A-E1A967955F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4B0EBF-1C2B-4F96-AA24-E1D1F9695C6F}" type="slidenum">
              <a:rPr lang="en-US" altLang="en-US" smtClean="0"/>
              <a:pPr/>
              <a:t>20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F3AB0C1-CBED-4FCA-A71D-9484F6EB9C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2B0023-5C44-4903-9CB3-99AC0C0FFC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6259E5-7894-4056-95BC-3E634C42BC9A}"/>
              </a:ext>
            </a:extLst>
          </p:cNvPr>
          <p:cNvSpPr>
            <a:spLocks noGrp="1" noChangeArrowheads="1"/>
          </p:cNvSpPr>
          <p:nvPr>
            <p:ph type="sldNum" sz="quarter" idx="12"/>
          </p:nvPr>
        </p:nvSpPr>
        <p:spPr>
          <a:ln/>
        </p:spPr>
        <p:txBody>
          <a:bodyPr/>
          <a:lstStyle>
            <a:lvl1pPr>
              <a:defRPr/>
            </a:lvl1pPr>
          </a:lstStyle>
          <a:p>
            <a:pPr>
              <a:defRPr/>
            </a:pPr>
            <a:fld id="{0D2FC215-2008-4CEA-9C45-A689B23A91BD}" type="slidenum">
              <a:rPr lang="en-US" altLang="en-US"/>
              <a:pPr>
                <a:defRPr/>
              </a:pPr>
              <a:t>‹#›</a:t>
            </a:fld>
            <a:endParaRPr lang="en-US" altLang="en-US"/>
          </a:p>
        </p:txBody>
      </p:sp>
    </p:spTree>
    <p:extLst>
      <p:ext uri="{BB962C8B-B14F-4D97-AF65-F5344CB8AC3E}">
        <p14:creationId xmlns:p14="http://schemas.microsoft.com/office/powerpoint/2010/main" val="225870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D8A12D-FB3F-4129-B349-66456DAA81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A8AACD-5B73-4796-8F87-E926340BE3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25FBBC-AC5C-4161-88EE-8C7C0F3AF740}"/>
              </a:ext>
            </a:extLst>
          </p:cNvPr>
          <p:cNvSpPr>
            <a:spLocks noGrp="1" noChangeArrowheads="1"/>
          </p:cNvSpPr>
          <p:nvPr>
            <p:ph type="sldNum" sz="quarter" idx="12"/>
          </p:nvPr>
        </p:nvSpPr>
        <p:spPr>
          <a:ln/>
        </p:spPr>
        <p:txBody>
          <a:bodyPr/>
          <a:lstStyle>
            <a:lvl1pPr>
              <a:defRPr/>
            </a:lvl1pPr>
          </a:lstStyle>
          <a:p>
            <a:pPr>
              <a:defRPr/>
            </a:pPr>
            <a:fld id="{8229AF71-1933-4FA2-98AA-71670F8BA7AD}" type="slidenum">
              <a:rPr lang="en-US" altLang="en-US"/>
              <a:pPr>
                <a:defRPr/>
              </a:pPr>
              <a:t>‹#›</a:t>
            </a:fld>
            <a:endParaRPr lang="en-US" altLang="en-US"/>
          </a:p>
        </p:txBody>
      </p:sp>
    </p:spTree>
    <p:extLst>
      <p:ext uri="{BB962C8B-B14F-4D97-AF65-F5344CB8AC3E}">
        <p14:creationId xmlns:p14="http://schemas.microsoft.com/office/powerpoint/2010/main" val="304782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42098D-3494-4422-9CE0-8B5CBC22BA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50123A-04B9-4B34-BE77-64E97FC325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756A04-CE62-426F-9E9A-DBBB2958CFE1}"/>
              </a:ext>
            </a:extLst>
          </p:cNvPr>
          <p:cNvSpPr>
            <a:spLocks noGrp="1" noChangeArrowheads="1"/>
          </p:cNvSpPr>
          <p:nvPr>
            <p:ph type="sldNum" sz="quarter" idx="12"/>
          </p:nvPr>
        </p:nvSpPr>
        <p:spPr>
          <a:ln/>
        </p:spPr>
        <p:txBody>
          <a:bodyPr/>
          <a:lstStyle>
            <a:lvl1pPr>
              <a:defRPr/>
            </a:lvl1pPr>
          </a:lstStyle>
          <a:p>
            <a:pPr>
              <a:defRPr/>
            </a:pPr>
            <a:fld id="{3F1D943F-9639-42EF-97DF-9E7A9401CB20}" type="slidenum">
              <a:rPr lang="en-US" altLang="en-US"/>
              <a:pPr>
                <a:defRPr/>
              </a:pPr>
              <a:t>‹#›</a:t>
            </a:fld>
            <a:endParaRPr lang="en-US" altLang="en-US"/>
          </a:p>
        </p:txBody>
      </p:sp>
    </p:spTree>
    <p:extLst>
      <p:ext uri="{BB962C8B-B14F-4D97-AF65-F5344CB8AC3E}">
        <p14:creationId xmlns:p14="http://schemas.microsoft.com/office/powerpoint/2010/main" val="402764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68EC96-AB50-4366-948B-08E51DB09E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1B47ED-B2F2-4045-85FA-1403189F0A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E510A0-DDA4-42F1-A4FC-7DC1AFC4953B}"/>
              </a:ext>
            </a:extLst>
          </p:cNvPr>
          <p:cNvSpPr>
            <a:spLocks noGrp="1" noChangeArrowheads="1"/>
          </p:cNvSpPr>
          <p:nvPr>
            <p:ph type="sldNum" sz="quarter" idx="12"/>
          </p:nvPr>
        </p:nvSpPr>
        <p:spPr>
          <a:ln/>
        </p:spPr>
        <p:txBody>
          <a:bodyPr/>
          <a:lstStyle>
            <a:lvl1pPr>
              <a:defRPr/>
            </a:lvl1pPr>
          </a:lstStyle>
          <a:p>
            <a:pPr>
              <a:defRPr/>
            </a:pPr>
            <a:fld id="{10E5D43E-9D17-4F7C-B139-745DB8B110E2}" type="slidenum">
              <a:rPr lang="en-US" altLang="en-US"/>
              <a:pPr>
                <a:defRPr/>
              </a:pPr>
              <a:t>‹#›</a:t>
            </a:fld>
            <a:endParaRPr lang="en-US" altLang="en-US"/>
          </a:p>
        </p:txBody>
      </p:sp>
    </p:spTree>
    <p:extLst>
      <p:ext uri="{BB962C8B-B14F-4D97-AF65-F5344CB8AC3E}">
        <p14:creationId xmlns:p14="http://schemas.microsoft.com/office/powerpoint/2010/main" val="130421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1424DE-6B08-420D-A649-845179ED04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1688C6-22A3-46D1-A6EF-C31CB4A7E6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F682C3-36C0-4295-98F3-3A33D53BF545}"/>
              </a:ext>
            </a:extLst>
          </p:cNvPr>
          <p:cNvSpPr>
            <a:spLocks noGrp="1" noChangeArrowheads="1"/>
          </p:cNvSpPr>
          <p:nvPr>
            <p:ph type="sldNum" sz="quarter" idx="12"/>
          </p:nvPr>
        </p:nvSpPr>
        <p:spPr>
          <a:ln/>
        </p:spPr>
        <p:txBody>
          <a:bodyPr/>
          <a:lstStyle>
            <a:lvl1pPr>
              <a:defRPr/>
            </a:lvl1pPr>
          </a:lstStyle>
          <a:p>
            <a:pPr>
              <a:defRPr/>
            </a:pPr>
            <a:fld id="{2EC84835-0524-4A69-B4FC-70F75120AEEC}" type="slidenum">
              <a:rPr lang="en-US" altLang="en-US"/>
              <a:pPr>
                <a:defRPr/>
              </a:pPr>
              <a:t>‹#›</a:t>
            </a:fld>
            <a:endParaRPr lang="en-US" altLang="en-US"/>
          </a:p>
        </p:txBody>
      </p:sp>
    </p:spTree>
    <p:extLst>
      <p:ext uri="{BB962C8B-B14F-4D97-AF65-F5344CB8AC3E}">
        <p14:creationId xmlns:p14="http://schemas.microsoft.com/office/powerpoint/2010/main" val="289100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44F6E6-FE36-4538-A1A7-E06D37CDB8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9F26E7-D0E2-4F15-8A34-5470F471C7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D7E01E-A904-4565-88E6-E7E15ADE5F30}"/>
              </a:ext>
            </a:extLst>
          </p:cNvPr>
          <p:cNvSpPr>
            <a:spLocks noGrp="1" noChangeArrowheads="1"/>
          </p:cNvSpPr>
          <p:nvPr>
            <p:ph type="sldNum" sz="quarter" idx="12"/>
          </p:nvPr>
        </p:nvSpPr>
        <p:spPr>
          <a:ln/>
        </p:spPr>
        <p:txBody>
          <a:bodyPr/>
          <a:lstStyle>
            <a:lvl1pPr>
              <a:defRPr/>
            </a:lvl1pPr>
          </a:lstStyle>
          <a:p>
            <a:pPr>
              <a:defRPr/>
            </a:pPr>
            <a:fld id="{319A2839-27DE-4245-84D2-7DE37BEE1C6B}" type="slidenum">
              <a:rPr lang="en-US" altLang="en-US"/>
              <a:pPr>
                <a:defRPr/>
              </a:pPr>
              <a:t>‹#›</a:t>
            </a:fld>
            <a:endParaRPr lang="en-US" altLang="en-US"/>
          </a:p>
        </p:txBody>
      </p:sp>
    </p:spTree>
    <p:extLst>
      <p:ext uri="{BB962C8B-B14F-4D97-AF65-F5344CB8AC3E}">
        <p14:creationId xmlns:p14="http://schemas.microsoft.com/office/powerpoint/2010/main" val="21761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7F69128-8D7E-46BC-B2B8-D08C525D5E9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BB93D0D-3CE8-4527-BAF8-05DCFD9AC9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16D9649-5D8C-4A89-9CFB-EBBE52BB5194}"/>
              </a:ext>
            </a:extLst>
          </p:cNvPr>
          <p:cNvSpPr>
            <a:spLocks noGrp="1" noChangeArrowheads="1"/>
          </p:cNvSpPr>
          <p:nvPr>
            <p:ph type="sldNum" sz="quarter" idx="12"/>
          </p:nvPr>
        </p:nvSpPr>
        <p:spPr>
          <a:ln/>
        </p:spPr>
        <p:txBody>
          <a:bodyPr/>
          <a:lstStyle>
            <a:lvl1pPr>
              <a:defRPr/>
            </a:lvl1pPr>
          </a:lstStyle>
          <a:p>
            <a:pPr>
              <a:defRPr/>
            </a:pPr>
            <a:fld id="{3515F038-0638-43B6-B6F1-1D69AAB887F6}" type="slidenum">
              <a:rPr lang="en-US" altLang="en-US"/>
              <a:pPr>
                <a:defRPr/>
              </a:pPr>
              <a:t>‹#›</a:t>
            </a:fld>
            <a:endParaRPr lang="en-US" altLang="en-US"/>
          </a:p>
        </p:txBody>
      </p:sp>
    </p:spTree>
    <p:extLst>
      <p:ext uri="{BB962C8B-B14F-4D97-AF65-F5344CB8AC3E}">
        <p14:creationId xmlns:p14="http://schemas.microsoft.com/office/powerpoint/2010/main" val="292100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004D6D8-4A8D-4646-9A55-DA1B23E3AF6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B9F6F84-E189-436E-BDBC-CE84655735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C863200-3D81-4C5D-BBCA-F3EE018A2E51}"/>
              </a:ext>
            </a:extLst>
          </p:cNvPr>
          <p:cNvSpPr>
            <a:spLocks noGrp="1" noChangeArrowheads="1"/>
          </p:cNvSpPr>
          <p:nvPr>
            <p:ph type="sldNum" sz="quarter" idx="12"/>
          </p:nvPr>
        </p:nvSpPr>
        <p:spPr>
          <a:ln/>
        </p:spPr>
        <p:txBody>
          <a:bodyPr/>
          <a:lstStyle>
            <a:lvl1pPr>
              <a:defRPr/>
            </a:lvl1pPr>
          </a:lstStyle>
          <a:p>
            <a:pPr>
              <a:defRPr/>
            </a:pPr>
            <a:fld id="{B729931C-F216-4F0B-BE69-0500A238421B}" type="slidenum">
              <a:rPr lang="en-US" altLang="en-US"/>
              <a:pPr>
                <a:defRPr/>
              </a:pPr>
              <a:t>‹#›</a:t>
            </a:fld>
            <a:endParaRPr lang="en-US" altLang="en-US"/>
          </a:p>
        </p:txBody>
      </p:sp>
    </p:spTree>
    <p:extLst>
      <p:ext uri="{BB962C8B-B14F-4D97-AF65-F5344CB8AC3E}">
        <p14:creationId xmlns:p14="http://schemas.microsoft.com/office/powerpoint/2010/main" val="269247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A5C43C-2984-4DB1-9825-235D93F93DB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4D5EF58-5AFC-45FA-97A8-D7682E71B4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6D7207A-17B7-4A90-BC16-A3C8975BA3A9}"/>
              </a:ext>
            </a:extLst>
          </p:cNvPr>
          <p:cNvSpPr>
            <a:spLocks noGrp="1" noChangeArrowheads="1"/>
          </p:cNvSpPr>
          <p:nvPr>
            <p:ph type="sldNum" sz="quarter" idx="12"/>
          </p:nvPr>
        </p:nvSpPr>
        <p:spPr>
          <a:ln/>
        </p:spPr>
        <p:txBody>
          <a:bodyPr/>
          <a:lstStyle>
            <a:lvl1pPr>
              <a:defRPr/>
            </a:lvl1pPr>
          </a:lstStyle>
          <a:p>
            <a:pPr>
              <a:defRPr/>
            </a:pPr>
            <a:fld id="{9A589EB6-5C55-442A-A173-1D719D6D345A}" type="slidenum">
              <a:rPr lang="en-US" altLang="en-US"/>
              <a:pPr>
                <a:defRPr/>
              </a:pPr>
              <a:t>‹#›</a:t>
            </a:fld>
            <a:endParaRPr lang="en-US" altLang="en-US"/>
          </a:p>
        </p:txBody>
      </p:sp>
    </p:spTree>
    <p:extLst>
      <p:ext uri="{BB962C8B-B14F-4D97-AF65-F5344CB8AC3E}">
        <p14:creationId xmlns:p14="http://schemas.microsoft.com/office/powerpoint/2010/main" val="156539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8632AAD-8CA3-4FBF-81D7-036C473AE1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65A959-D5A1-4B06-B91C-9D434688BE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064E98-4F20-46DE-A8B1-15E88D629078}"/>
              </a:ext>
            </a:extLst>
          </p:cNvPr>
          <p:cNvSpPr>
            <a:spLocks noGrp="1" noChangeArrowheads="1"/>
          </p:cNvSpPr>
          <p:nvPr>
            <p:ph type="sldNum" sz="quarter" idx="12"/>
          </p:nvPr>
        </p:nvSpPr>
        <p:spPr>
          <a:ln/>
        </p:spPr>
        <p:txBody>
          <a:bodyPr/>
          <a:lstStyle>
            <a:lvl1pPr>
              <a:defRPr/>
            </a:lvl1pPr>
          </a:lstStyle>
          <a:p>
            <a:pPr>
              <a:defRPr/>
            </a:pPr>
            <a:fld id="{265A08F6-850E-4419-87E9-E9A84B76D426}" type="slidenum">
              <a:rPr lang="en-US" altLang="en-US"/>
              <a:pPr>
                <a:defRPr/>
              </a:pPr>
              <a:t>‹#›</a:t>
            </a:fld>
            <a:endParaRPr lang="en-US" altLang="en-US"/>
          </a:p>
        </p:txBody>
      </p:sp>
    </p:spTree>
    <p:extLst>
      <p:ext uri="{BB962C8B-B14F-4D97-AF65-F5344CB8AC3E}">
        <p14:creationId xmlns:p14="http://schemas.microsoft.com/office/powerpoint/2010/main" val="68972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9E6D2B-425B-4AB5-95C7-0BEE38445A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8EA33B-170E-4BA7-9640-5D0F40AA07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9EF6A0-CC18-4149-BD19-B1445E010A26}"/>
              </a:ext>
            </a:extLst>
          </p:cNvPr>
          <p:cNvSpPr>
            <a:spLocks noGrp="1" noChangeArrowheads="1"/>
          </p:cNvSpPr>
          <p:nvPr>
            <p:ph type="sldNum" sz="quarter" idx="12"/>
          </p:nvPr>
        </p:nvSpPr>
        <p:spPr>
          <a:ln/>
        </p:spPr>
        <p:txBody>
          <a:bodyPr/>
          <a:lstStyle>
            <a:lvl1pPr>
              <a:defRPr/>
            </a:lvl1pPr>
          </a:lstStyle>
          <a:p>
            <a:pPr>
              <a:defRPr/>
            </a:pPr>
            <a:fld id="{565AA728-76F8-4364-BE43-AD92B2DBC13D}" type="slidenum">
              <a:rPr lang="en-US" altLang="en-US"/>
              <a:pPr>
                <a:defRPr/>
              </a:pPr>
              <a:t>‹#›</a:t>
            </a:fld>
            <a:endParaRPr lang="en-US" altLang="en-US"/>
          </a:p>
        </p:txBody>
      </p:sp>
    </p:spTree>
    <p:extLst>
      <p:ext uri="{BB962C8B-B14F-4D97-AF65-F5344CB8AC3E}">
        <p14:creationId xmlns:p14="http://schemas.microsoft.com/office/powerpoint/2010/main" val="237038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29A14AA-8ADA-4B6D-9490-A25F88DAD6F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5FC4F22-36B7-46FD-B0E1-E6468C76691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5D4F1EE-834A-4695-B3FC-03349497882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E6397590-5682-46F0-A3EB-E21C6B0F55A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F0E0C859-D90E-47C9-AF8C-53F1CC49A54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65BC8C8-9F47-4501-BAB6-B02C005D7A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fr.wikibooks.org/wiki/cycle_vie_durable_des_p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karataylorkt.wordpress.com/2017/10/17/blogging-about-blogs/" TargetMode="External"/><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31A3EAF-1FF8-41A5-B680-6F34005DB5B3}"/>
              </a:ext>
            </a:extLst>
          </p:cNvPr>
          <p:cNvSpPr>
            <a:spLocks noGrp="1" noChangeArrowheads="1"/>
          </p:cNvSpPr>
          <p:nvPr>
            <p:ph type="ctrTitle"/>
          </p:nvPr>
        </p:nvSpPr>
        <p:spPr>
          <a:xfrm>
            <a:off x="685800" y="533400"/>
            <a:ext cx="7772400" cy="2819400"/>
          </a:xfrm>
        </p:spPr>
        <p:txBody>
          <a:bodyPr/>
          <a:lstStyle/>
          <a:p>
            <a:pPr eaLnBrk="1" hangingPunct="1"/>
            <a:r>
              <a:rPr lang="en-US" altLang="en-US" sz="6600">
                <a:latin typeface="Comic Sans MS" panose="030F0702030302020204" pitchFamily="66" charset="0"/>
              </a:rPr>
              <a:t>Welcome </a:t>
            </a:r>
            <a:br>
              <a:rPr lang="en-US" altLang="en-US" sz="6600">
                <a:latin typeface="Comic Sans MS" panose="030F0702030302020204" pitchFamily="66" charset="0"/>
              </a:rPr>
            </a:br>
            <a:r>
              <a:rPr lang="en-US" altLang="en-US" sz="6600">
                <a:latin typeface="Comic Sans MS" panose="030F0702030302020204" pitchFamily="66" charset="0"/>
              </a:rPr>
              <a:t>to </a:t>
            </a:r>
            <a:br>
              <a:rPr lang="en-US" altLang="en-US" sz="6600">
                <a:latin typeface="Comic Sans MS" panose="030F0702030302020204" pitchFamily="66" charset="0"/>
              </a:rPr>
            </a:br>
            <a:r>
              <a:rPr lang="en-US" altLang="en-US" sz="6600">
                <a:latin typeface="Comic Sans MS" panose="030F0702030302020204" pitchFamily="66" charset="0"/>
              </a:rPr>
              <a:t>1</a:t>
            </a:r>
            <a:r>
              <a:rPr lang="en-US" altLang="en-US" sz="6600" baseline="30000">
                <a:latin typeface="Comic Sans MS" panose="030F0702030302020204" pitchFamily="66" charset="0"/>
              </a:rPr>
              <a:t>st</a:t>
            </a:r>
            <a:r>
              <a:rPr lang="en-US" altLang="en-US" sz="6600">
                <a:latin typeface="Comic Sans MS" panose="030F0702030302020204" pitchFamily="66" charset="0"/>
              </a:rPr>
              <a:t> Grade!</a:t>
            </a:r>
          </a:p>
        </p:txBody>
      </p:sp>
      <p:sp>
        <p:nvSpPr>
          <p:cNvPr id="4099" name="Rectangle 3">
            <a:extLst>
              <a:ext uri="{FF2B5EF4-FFF2-40B4-BE49-F238E27FC236}">
                <a16:creationId xmlns:a16="http://schemas.microsoft.com/office/drawing/2014/main" id="{2E2D33CD-19E2-443A-B701-58B4133A557E}"/>
              </a:ext>
            </a:extLst>
          </p:cNvPr>
          <p:cNvSpPr>
            <a:spLocks noGrp="1" noChangeArrowheads="1"/>
          </p:cNvSpPr>
          <p:nvPr>
            <p:ph type="subTitle" idx="1"/>
          </p:nvPr>
        </p:nvSpPr>
        <p:spPr>
          <a:xfrm>
            <a:off x="1447800" y="3352800"/>
            <a:ext cx="6400800" cy="3200400"/>
          </a:xfrm>
        </p:spPr>
        <p:txBody>
          <a:bodyPr/>
          <a:lstStyle/>
          <a:p>
            <a:pPr eaLnBrk="1" hangingPunct="1">
              <a:lnSpc>
                <a:spcPct val="90000"/>
              </a:lnSpc>
            </a:pPr>
            <a:r>
              <a:rPr lang="en-US" altLang="en-US">
                <a:latin typeface="Comic Sans MS" panose="030F0702030302020204" pitchFamily="66" charset="0"/>
              </a:rPr>
              <a:t>Mrs. Balta</a:t>
            </a:r>
          </a:p>
          <a:p>
            <a:pPr eaLnBrk="1" hangingPunct="1">
              <a:lnSpc>
                <a:spcPct val="90000"/>
              </a:lnSpc>
            </a:pPr>
            <a:endParaRPr lang="en-US" altLang="en-US">
              <a:latin typeface="Comic Sans MS" panose="030F0702030302020204" pitchFamily="66" charset="0"/>
            </a:endParaRPr>
          </a:p>
          <a:p>
            <a:pPr eaLnBrk="1" hangingPunct="1">
              <a:lnSpc>
                <a:spcPct val="90000"/>
              </a:lnSpc>
            </a:pPr>
            <a:r>
              <a:rPr lang="en-US" altLang="en-US" sz="1600">
                <a:latin typeface="Comic Sans MS" panose="030F0702030302020204" pitchFamily="66" charset="0"/>
              </a:rPr>
              <a:t>“Why can’t you see I’m a kid?” said the kid.</a:t>
            </a:r>
          </a:p>
          <a:p>
            <a:pPr eaLnBrk="1" hangingPunct="1">
              <a:lnSpc>
                <a:spcPct val="90000"/>
              </a:lnSpc>
            </a:pPr>
            <a:r>
              <a:rPr lang="en-US" altLang="en-US" sz="1600">
                <a:latin typeface="Comic Sans MS" panose="030F0702030302020204" pitchFamily="66" charset="0"/>
              </a:rPr>
              <a:t>“Why try to make me like you?</a:t>
            </a:r>
          </a:p>
          <a:p>
            <a:pPr eaLnBrk="1" hangingPunct="1">
              <a:lnSpc>
                <a:spcPct val="90000"/>
              </a:lnSpc>
            </a:pPr>
            <a:r>
              <a:rPr lang="en-US" altLang="en-US" sz="1600">
                <a:latin typeface="Comic Sans MS" panose="030F0702030302020204" pitchFamily="66" charset="0"/>
              </a:rPr>
              <a:t>Why are you hurt when I don’t want to cuddle?</a:t>
            </a:r>
          </a:p>
          <a:p>
            <a:pPr eaLnBrk="1" hangingPunct="1">
              <a:lnSpc>
                <a:spcPct val="90000"/>
              </a:lnSpc>
            </a:pPr>
            <a:r>
              <a:rPr lang="en-US" altLang="en-US" sz="1600">
                <a:latin typeface="Comic Sans MS" panose="030F0702030302020204" pitchFamily="66" charset="0"/>
              </a:rPr>
              <a:t>Why do you sigh when I splash through a puddle?</a:t>
            </a:r>
          </a:p>
          <a:p>
            <a:pPr eaLnBrk="1" hangingPunct="1">
              <a:lnSpc>
                <a:spcPct val="90000"/>
              </a:lnSpc>
            </a:pPr>
            <a:r>
              <a:rPr lang="en-US" altLang="en-US" sz="1600">
                <a:latin typeface="Comic Sans MS" panose="030F0702030302020204" pitchFamily="66" charset="0"/>
              </a:rPr>
              <a:t>Why do you scream when I do what I did?</a:t>
            </a:r>
          </a:p>
          <a:p>
            <a:pPr eaLnBrk="1" hangingPunct="1">
              <a:lnSpc>
                <a:spcPct val="90000"/>
              </a:lnSpc>
            </a:pPr>
            <a:r>
              <a:rPr lang="en-US" altLang="en-US" sz="1600">
                <a:latin typeface="Comic Sans MS" panose="030F0702030302020204" pitchFamily="66" charset="0"/>
              </a:rPr>
              <a:t>I’m a kid!”</a:t>
            </a:r>
          </a:p>
          <a:p>
            <a:pPr eaLnBrk="1" hangingPunct="1">
              <a:lnSpc>
                <a:spcPct val="90000"/>
              </a:lnSpc>
            </a:pPr>
            <a:r>
              <a:rPr lang="en-US" altLang="en-US" sz="1600">
                <a:latin typeface="Comic Sans MS" panose="030F0702030302020204" pitchFamily="66" charset="0"/>
              </a:rPr>
              <a:t>                                                 -Shel Silverstein</a:t>
            </a:r>
          </a:p>
        </p:txBody>
      </p:sp>
      <p:pic>
        <p:nvPicPr>
          <p:cNvPr id="4100" name="Picture 4" descr="MC900232760[1]">
            <a:extLst>
              <a:ext uri="{FF2B5EF4-FFF2-40B4-BE49-F238E27FC236}">
                <a16:creationId xmlns:a16="http://schemas.microsoft.com/office/drawing/2014/main" id="{CC4454E8-05B2-435C-8F7E-57DCCEC7F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85800"/>
            <a:ext cx="14922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MC900232760[1]">
            <a:extLst>
              <a:ext uri="{FF2B5EF4-FFF2-40B4-BE49-F238E27FC236}">
                <a16:creationId xmlns:a16="http://schemas.microsoft.com/office/drawing/2014/main" id="{512AAA20-EEAD-4966-9531-B8E490982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14922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C97AED6-5D2E-4F34-AB97-C078A7C97092}"/>
              </a:ext>
            </a:extLst>
          </p:cNvPr>
          <p:cNvSpPr>
            <a:spLocks noGrp="1" noChangeArrowheads="1"/>
          </p:cNvSpPr>
          <p:nvPr>
            <p:ph type="title"/>
          </p:nvPr>
        </p:nvSpPr>
        <p:spPr/>
        <p:txBody>
          <a:bodyPr/>
          <a:lstStyle/>
          <a:p>
            <a:r>
              <a:rPr lang="en-US" altLang="en-US" b="1">
                <a:latin typeface="Comic Sans MS" panose="030F0702030302020204" pitchFamily="66" charset="0"/>
              </a:rPr>
              <a:t>Spelling</a:t>
            </a:r>
          </a:p>
        </p:txBody>
      </p:sp>
      <p:sp>
        <p:nvSpPr>
          <p:cNvPr id="13315" name="Content Placeholder 2">
            <a:extLst>
              <a:ext uri="{FF2B5EF4-FFF2-40B4-BE49-F238E27FC236}">
                <a16:creationId xmlns:a16="http://schemas.microsoft.com/office/drawing/2014/main" id="{1B3DDB70-6DFD-475E-88FC-F161082437F7}"/>
              </a:ext>
            </a:extLst>
          </p:cNvPr>
          <p:cNvSpPr>
            <a:spLocks noGrp="1"/>
          </p:cNvSpPr>
          <p:nvPr>
            <p:ph idx="1"/>
          </p:nvPr>
        </p:nvSpPr>
        <p:spPr>
          <a:xfrm>
            <a:off x="457200" y="1600200"/>
            <a:ext cx="8229600" cy="5257800"/>
          </a:xfrm>
        </p:spPr>
        <p:txBody>
          <a:bodyPr/>
          <a:lstStyle/>
          <a:p>
            <a:pPr algn="ctr" eaLnBrk="1" hangingPunct="1">
              <a:defRPr/>
            </a:pPr>
            <a:r>
              <a:rPr lang="en-US" altLang="en-US" sz="2400" dirty="0">
                <a:latin typeface="Comic Sans MS"/>
              </a:rPr>
              <a:t>Short Vowels, long vowels, blends, </a:t>
            </a:r>
            <a:r>
              <a:rPr lang="en-US" altLang="en-US" sz="2400" dirty="0" err="1">
                <a:latin typeface="Comic Sans MS"/>
              </a:rPr>
              <a:t>etc</a:t>
            </a:r>
            <a:r>
              <a:rPr lang="en-US" altLang="en-US" sz="2400" dirty="0">
                <a:latin typeface="Comic Sans MS"/>
              </a:rPr>
              <a:t>…</a:t>
            </a:r>
          </a:p>
          <a:p>
            <a:pPr algn="ctr" eaLnBrk="1" hangingPunct="1">
              <a:defRPr/>
            </a:pPr>
            <a:r>
              <a:rPr lang="en-US" altLang="en-US" sz="2400" dirty="0">
                <a:latin typeface="Comic Sans MS"/>
              </a:rPr>
              <a:t>Friday Spelling Tests During ELA-If your child is unable to attend the live session of ELA, we will work something else out. </a:t>
            </a:r>
          </a:p>
          <a:p>
            <a:pPr algn="ctr" eaLnBrk="1" hangingPunct="1">
              <a:defRPr/>
            </a:pPr>
            <a:r>
              <a:rPr lang="en-US" altLang="en-US" sz="2400" dirty="0">
                <a:latin typeface="Comic Sans MS" panose="030F0702030302020204" pitchFamily="66" charset="0"/>
              </a:rPr>
              <a:t>Weekly practice</a:t>
            </a:r>
          </a:p>
          <a:p>
            <a:pPr algn="ctr" eaLnBrk="1" hangingPunct="1">
              <a:defRPr/>
            </a:pPr>
            <a:r>
              <a:rPr lang="en-US" altLang="en-US" sz="2400" dirty="0">
                <a:latin typeface="Comic Sans MS"/>
              </a:rPr>
              <a:t>Challenge Words-We do have challenge words that the kids will be exposed to, but not tested over while we are remote.  They will begin with the story </a:t>
            </a:r>
            <a:r>
              <a:rPr lang="en-US" altLang="en-US" sz="2400" u="sng" dirty="0">
                <a:latin typeface="Comic Sans MS"/>
              </a:rPr>
              <a:t>Lucia’s Neighborhood</a:t>
            </a:r>
            <a:r>
              <a:rPr lang="en-US" altLang="en-US" sz="2400" dirty="0">
                <a:latin typeface="Comic Sans MS"/>
              </a:rPr>
              <a:t>.</a:t>
            </a:r>
            <a:endParaRPr lang="en-US" altLang="en-US" sz="2400" dirty="0">
              <a:latin typeface="Comic Sans MS" panose="030F0702030302020204" pitchFamily="66" charset="0"/>
            </a:endParaRPr>
          </a:p>
          <a:p>
            <a:pPr marL="0" indent="0">
              <a:buFontTx/>
              <a:buNone/>
              <a:defRPr/>
            </a:pPr>
            <a:endParaRPr lang="en-US" altLang="en-US" dirty="0"/>
          </a:p>
        </p:txBody>
      </p:sp>
      <p:pic>
        <p:nvPicPr>
          <p:cNvPr id="13316" name="Picture 8" descr="ANd9GcQb4jGGEX9Qr3H2PtDd4CSLYwTSUnvYfQlRxNPFJgi-2B80fWcpZA">
            <a:extLst>
              <a:ext uri="{FF2B5EF4-FFF2-40B4-BE49-F238E27FC236}">
                <a16:creationId xmlns:a16="http://schemas.microsoft.com/office/drawing/2014/main" id="{186A5CBD-25BD-41FE-B193-4EB963AD3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7013"/>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0156-0903-2803-0528_TN">
            <a:extLst>
              <a:ext uri="{FF2B5EF4-FFF2-40B4-BE49-F238E27FC236}">
                <a16:creationId xmlns:a16="http://schemas.microsoft.com/office/drawing/2014/main" id="{ED5FAB8A-7A63-483B-8115-4F6A00E45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463"/>
            <a:ext cx="19812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MC900290673[1]">
            <a:extLst>
              <a:ext uri="{FF2B5EF4-FFF2-40B4-BE49-F238E27FC236}">
                <a16:creationId xmlns:a16="http://schemas.microsoft.com/office/drawing/2014/main" id="{1A5AA703-1185-48CC-B366-7DD04D30C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281612"/>
            <a:ext cx="24907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4338" name="Title 1">
            <a:extLst>
              <a:ext uri="{FF2B5EF4-FFF2-40B4-BE49-F238E27FC236}">
                <a16:creationId xmlns:a16="http://schemas.microsoft.com/office/drawing/2014/main" id="{C97DF6E7-713B-46E3-9427-824FBFC89EA3}"/>
              </a:ext>
            </a:extLst>
          </p:cNvPr>
          <p:cNvSpPr>
            <a:spLocks noGrp="1" noChangeArrowheads="1"/>
          </p:cNvSpPr>
          <p:nvPr>
            <p:ph type="title"/>
          </p:nvPr>
        </p:nvSpPr>
        <p:spPr>
          <a:xfrm>
            <a:off x="601005" y="802955"/>
            <a:ext cx="3574747" cy="1454051"/>
          </a:xfrm>
        </p:spPr>
        <p:txBody>
          <a:bodyPr>
            <a:normAutofit/>
          </a:bodyPr>
          <a:lstStyle/>
          <a:p>
            <a:r>
              <a:rPr lang="en-US" altLang="en-US" sz="3100" b="1" dirty="0">
                <a:solidFill>
                  <a:srgbClr val="000000"/>
                </a:solidFill>
                <a:latin typeface="Comic Sans MS" panose="030F0702030302020204" pitchFamily="66" charset="0"/>
              </a:rPr>
              <a:t>English and Writing</a:t>
            </a:r>
          </a:p>
        </p:txBody>
      </p:sp>
      <p:sp>
        <p:nvSpPr>
          <p:cNvPr id="3" name="Content Placeholder 2">
            <a:extLst>
              <a:ext uri="{FF2B5EF4-FFF2-40B4-BE49-F238E27FC236}">
                <a16:creationId xmlns:a16="http://schemas.microsoft.com/office/drawing/2014/main" id="{D850DA48-156C-42A1-B2BA-C69A6AB6F0C4}"/>
              </a:ext>
            </a:extLst>
          </p:cNvPr>
          <p:cNvSpPr>
            <a:spLocks noGrp="1"/>
          </p:cNvSpPr>
          <p:nvPr>
            <p:ph idx="1"/>
          </p:nvPr>
        </p:nvSpPr>
        <p:spPr>
          <a:xfrm>
            <a:off x="603504" y="2421683"/>
            <a:ext cx="3574461" cy="3353476"/>
          </a:xfrm>
        </p:spPr>
        <p:txBody>
          <a:bodyPr anchor="t">
            <a:normAutofit/>
          </a:bodyPr>
          <a:lstStyle/>
          <a:p>
            <a:pPr eaLnBrk="1" hangingPunct="1">
              <a:defRPr/>
            </a:pPr>
            <a:r>
              <a:rPr lang="en-US" altLang="en-US" sz="2800" dirty="0">
                <a:solidFill>
                  <a:srgbClr val="000000"/>
                </a:solidFill>
                <a:latin typeface="Comic Sans MS" panose="030F0702030302020204" pitchFamily="66" charset="0"/>
              </a:rPr>
              <a:t>Sentences, nouns, verbs, adjectives</a:t>
            </a:r>
          </a:p>
          <a:p>
            <a:pPr marL="0" indent="0" eaLnBrk="1" hangingPunct="1">
              <a:buFontTx/>
              <a:buNone/>
              <a:defRPr/>
            </a:pPr>
            <a:endParaRPr lang="en-US" altLang="en-US" sz="2800" dirty="0">
              <a:solidFill>
                <a:srgbClr val="000000"/>
              </a:solidFill>
              <a:latin typeface="Comic Sans MS" panose="030F0702030302020204" pitchFamily="66" charset="0"/>
            </a:endParaRPr>
          </a:p>
          <a:p>
            <a:pPr eaLnBrk="1" hangingPunct="1">
              <a:defRPr/>
            </a:pPr>
            <a:r>
              <a:rPr lang="en-US" altLang="en-US" sz="2800" dirty="0">
                <a:solidFill>
                  <a:srgbClr val="000000"/>
                </a:solidFill>
                <a:latin typeface="Comic Sans MS" panose="030F0702030302020204" pitchFamily="66" charset="0"/>
              </a:rPr>
              <a:t>Journals, letter writing, paragraphs, and a report</a:t>
            </a:r>
            <a:endParaRPr lang="en-US" sz="2800" dirty="0">
              <a:solidFill>
                <a:srgbClr val="000000"/>
              </a:solidFill>
            </a:endParaRPr>
          </a:p>
        </p:txBody>
      </p:sp>
      <p:sp>
        <p:nvSpPr>
          <p:cNvPr id="77"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40" name="Picture 7" descr="ANd9GcQZOQtPlZeLEvmuLxf7ezpOGsvrSJr7ivB71MclguYMfoI3tGhmow">
            <a:extLst>
              <a:ext uri="{FF2B5EF4-FFF2-40B4-BE49-F238E27FC236}">
                <a16:creationId xmlns:a16="http://schemas.microsoft.com/office/drawing/2014/main" id="{DF8508AB-1A05-4C26-9678-D4CF48DC49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81294" y="2244805"/>
            <a:ext cx="3106674" cy="32919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A6A50D3-D85C-4CF6-B813-069E7F0D5834}"/>
              </a:ext>
            </a:extLst>
          </p:cNvPr>
          <p:cNvSpPr>
            <a:spLocks noGrp="1" noChangeArrowheads="1"/>
          </p:cNvSpPr>
          <p:nvPr>
            <p:ph type="title"/>
          </p:nvPr>
        </p:nvSpPr>
        <p:spPr>
          <a:xfrm>
            <a:off x="457200" y="228600"/>
            <a:ext cx="8229600" cy="1143000"/>
          </a:xfrm>
        </p:spPr>
        <p:txBody>
          <a:bodyPr/>
          <a:lstStyle/>
          <a:p>
            <a:r>
              <a:rPr lang="en-US" altLang="en-US" b="1">
                <a:latin typeface="Comic Sans MS" panose="030F0702030302020204" pitchFamily="66" charset="0"/>
              </a:rPr>
              <a:t>Math</a:t>
            </a:r>
          </a:p>
        </p:txBody>
      </p:sp>
      <p:sp>
        <p:nvSpPr>
          <p:cNvPr id="15363" name="Content Placeholder 2">
            <a:extLst>
              <a:ext uri="{FF2B5EF4-FFF2-40B4-BE49-F238E27FC236}">
                <a16:creationId xmlns:a16="http://schemas.microsoft.com/office/drawing/2014/main" id="{9C54C7ED-DB76-4749-9815-52417E9DC55E}"/>
              </a:ext>
            </a:extLst>
          </p:cNvPr>
          <p:cNvSpPr>
            <a:spLocks noGrp="1" noChangeArrowheads="1"/>
          </p:cNvSpPr>
          <p:nvPr>
            <p:ph idx="1"/>
          </p:nvPr>
        </p:nvSpPr>
        <p:spPr>
          <a:xfrm>
            <a:off x="457200" y="1600200"/>
            <a:ext cx="8229600" cy="5029200"/>
          </a:xfrm>
        </p:spPr>
        <p:txBody>
          <a:bodyPr/>
          <a:lstStyle/>
          <a:p>
            <a:pPr algn="ctr" eaLnBrk="1" hangingPunct="1"/>
            <a:r>
              <a:rPr lang="en-US" altLang="en-US" dirty="0">
                <a:latin typeface="Comic Sans MS" panose="030F0702030302020204" pitchFamily="66" charset="0"/>
              </a:rPr>
              <a:t>Math Series:  GO MATH</a:t>
            </a:r>
          </a:p>
          <a:p>
            <a:pPr algn="ctr" eaLnBrk="1" hangingPunct="1"/>
            <a:r>
              <a:rPr lang="en-US" altLang="en-US" dirty="0">
                <a:latin typeface="Comic Sans MS" panose="030F0702030302020204" pitchFamily="66" charset="0"/>
              </a:rPr>
              <a:t>Number sense, addition, subtraction, geometry, time, fractions, measurement</a:t>
            </a:r>
          </a:p>
          <a:p>
            <a:pPr algn="ctr" eaLnBrk="1" hangingPunct="1"/>
            <a:r>
              <a:rPr lang="en-US" altLang="en-US" dirty="0">
                <a:latin typeface="Comic Sans MS" panose="030F0702030302020204" pitchFamily="66" charset="0"/>
              </a:rPr>
              <a:t>Chapter tests and unit tests</a:t>
            </a:r>
          </a:p>
          <a:p>
            <a:pPr algn="ctr" eaLnBrk="1" hangingPunct="1"/>
            <a:r>
              <a:rPr lang="en-US" altLang="en-US" dirty="0">
                <a:latin typeface="Comic Sans MS" panose="030F0702030302020204" pitchFamily="66" charset="0"/>
              </a:rPr>
              <a:t>Basic fact practice at home is so important.  Flashcards are great. </a:t>
            </a:r>
            <a:r>
              <a:rPr lang="en-US" altLang="en-US" dirty="0">
                <a:latin typeface="Comic Sans MS" panose="030F0702030302020204" pitchFamily="66" charset="0"/>
                <a:sym typeface="Wingdings" panose="05000000000000000000" pitchFamily="2" charset="2"/>
              </a:rPr>
              <a:t></a:t>
            </a:r>
            <a:endParaRPr lang="en-US" altLang="en-US" dirty="0">
              <a:latin typeface="Comic Sans MS" panose="030F0702030302020204" pitchFamily="66" charset="0"/>
            </a:endParaRPr>
          </a:p>
        </p:txBody>
      </p:sp>
      <p:pic>
        <p:nvPicPr>
          <p:cNvPr id="15364" name="Picture 9" descr="ANd9GcSPhLow89RdeMKlIVQfNT6ArA-N9M8skBXGp5FGNmuQbPeN_pNZBw">
            <a:extLst>
              <a:ext uri="{FF2B5EF4-FFF2-40B4-BE49-F238E27FC236}">
                <a16:creationId xmlns:a16="http://schemas.microsoft.com/office/drawing/2014/main" id="{F4D7422C-485F-41CB-B526-7554A29E7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837" y="4867275"/>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6386" name="Title 1">
            <a:extLst>
              <a:ext uri="{FF2B5EF4-FFF2-40B4-BE49-F238E27FC236}">
                <a16:creationId xmlns:a16="http://schemas.microsoft.com/office/drawing/2014/main" id="{B06B5517-431F-442D-9C8C-EF5115D6B1BE}"/>
              </a:ext>
            </a:extLst>
          </p:cNvPr>
          <p:cNvSpPr>
            <a:spLocks noGrp="1" noChangeArrowheads="1"/>
          </p:cNvSpPr>
          <p:nvPr>
            <p:ph type="title"/>
          </p:nvPr>
        </p:nvSpPr>
        <p:spPr>
          <a:xfrm>
            <a:off x="601005" y="802955"/>
            <a:ext cx="3574747" cy="1454051"/>
          </a:xfrm>
        </p:spPr>
        <p:txBody>
          <a:bodyPr>
            <a:normAutofit/>
          </a:bodyPr>
          <a:lstStyle/>
          <a:p>
            <a:r>
              <a:rPr lang="en-US" altLang="en-US" sz="3100" b="1">
                <a:solidFill>
                  <a:srgbClr val="000000"/>
                </a:solidFill>
                <a:latin typeface="Comic Sans MS" panose="030F0702030302020204" pitchFamily="66" charset="0"/>
              </a:rPr>
              <a:t>Science</a:t>
            </a:r>
          </a:p>
        </p:txBody>
      </p:sp>
      <p:sp>
        <p:nvSpPr>
          <p:cNvPr id="16387" name="Content Placeholder 2">
            <a:extLst>
              <a:ext uri="{FF2B5EF4-FFF2-40B4-BE49-F238E27FC236}">
                <a16:creationId xmlns:a16="http://schemas.microsoft.com/office/drawing/2014/main" id="{E4588CDC-3AA7-48C2-8CF2-1DE7B15F0C98}"/>
              </a:ext>
            </a:extLst>
          </p:cNvPr>
          <p:cNvSpPr>
            <a:spLocks noGrp="1"/>
          </p:cNvSpPr>
          <p:nvPr>
            <p:ph idx="1"/>
          </p:nvPr>
        </p:nvSpPr>
        <p:spPr>
          <a:xfrm>
            <a:off x="603504" y="2421683"/>
            <a:ext cx="3574461" cy="3353476"/>
          </a:xfrm>
        </p:spPr>
        <p:txBody>
          <a:bodyPr anchor="t">
            <a:normAutofit/>
          </a:bodyPr>
          <a:lstStyle/>
          <a:p>
            <a:pPr eaLnBrk="1" hangingPunct="1">
              <a:defRPr/>
            </a:pPr>
            <a:r>
              <a:rPr lang="en-US" altLang="en-US" sz="2400" dirty="0">
                <a:solidFill>
                  <a:srgbClr val="000000"/>
                </a:solidFill>
                <a:latin typeface="Comic Sans MS" panose="030F0702030302020204" pitchFamily="66" charset="0"/>
              </a:rPr>
              <a:t>Physical, Earth, and Life Science</a:t>
            </a:r>
          </a:p>
          <a:p>
            <a:pPr marL="0" indent="0" eaLnBrk="1" hangingPunct="1">
              <a:buNone/>
              <a:defRPr/>
            </a:pPr>
            <a:endParaRPr lang="en-US" altLang="en-US" sz="2400" dirty="0">
              <a:solidFill>
                <a:srgbClr val="000000"/>
              </a:solidFill>
              <a:latin typeface="Comic Sans MS" panose="030F0702030302020204" pitchFamily="66" charset="0"/>
            </a:endParaRPr>
          </a:p>
          <a:p>
            <a:pPr eaLnBrk="1" hangingPunct="1">
              <a:defRPr/>
            </a:pPr>
            <a:r>
              <a:rPr lang="en-US" altLang="en-US" sz="2400" dirty="0">
                <a:solidFill>
                  <a:srgbClr val="000000"/>
                </a:solidFill>
                <a:latin typeface="Comic Sans MS" panose="030F0702030302020204" pitchFamily="66" charset="0"/>
              </a:rPr>
              <a:t>We will use </a:t>
            </a:r>
            <a:r>
              <a:rPr lang="en-US" altLang="en-US" sz="2400" dirty="0" err="1">
                <a:solidFill>
                  <a:srgbClr val="000000"/>
                </a:solidFill>
                <a:latin typeface="Comic Sans MS" panose="030F0702030302020204" pitchFamily="66" charset="0"/>
              </a:rPr>
              <a:t>STEMscopes</a:t>
            </a:r>
            <a:r>
              <a:rPr lang="en-US" altLang="en-US" sz="2400" dirty="0">
                <a:solidFill>
                  <a:srgbClr val="000000"/>
                </a:solidFill>
                <a:latin typeface="Comic Sans MS" panose="030F0702030302020204" pitchFamily="66" charset="0"/>
              </a:rPr>
              <a:t> and other online resources.</a:t>
            </a:r>
          </a:p>
          <a:p>
            <a:pPr eaLnBrk="1" hangingPunct="1">
              <a:defRPr/>
            </a:pPr>
            <a:endParaRPr lang="en-US" altLang="en-US" sz="1600" dirty="0">
              <a:solidFill>
                <a:srgbClr val="000000"/>
              </a:solidFill>
              <a:latin typeface="Comic Sans MS" panose="030F0702030302020204" pitchFamily="66" charset="0"/>
            </a:endParaRPr>
          </a:p>
          <a:p>
            <a:pPr marL="0" indent="0">
              <a:buFontTx/>
              <a:buNone/>
              <a:defRPr/>
            </a:pPr>
            <a:endParaRPr lang="en-US" altLang="en-US" sz="1600" dirty="0">
              <a:solidFill>
                <a:srgbClr val="000000"/>
              </a:solidFill>
            </a:endParaRPr>
          </a:p>
        </p:txBody>
      </p:sp>
      <p:sp>
        <p:nvSpPr>
          <p:cNvPr id="77"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388" name="Picture 5" descr="coolscnc">
            <a:extLst>
              <a:ext uri="{FF2B5EF4-FFF2-40B4-BE49-F238E27FC236}">
                <a16:creationId xmlns:a16="http://schemas.microsoft.com/office/drawing/2014/main" id="{187BC597-2266-4373-BA30-207121751E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81294" y="2007939"/>
            <a:ext cx="3106674" cy="3765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17410" name="Title 1">
            <a:extLst>
              <a:ext uri="{FF2B5EF4-FFF2-40B4-BE49-F238E27FC236}">
                <a16:creationId xmlns:a16="http://schemas.microsoft.com/office/drawing/2014/main" id="{DE0FBB5B-1E02-4F67-8FDD-0F66FAAF803D}"/>
              </a:ext>
            </a:extLst>
          </p:cNvPr>
          <p:cNvSpPr>
            <a:spLocks noGrp="1" noChangeArrowheads="1"/>
          </p:cNvSpPr>
          <p:nvPr>
            <p:ph type="title"/>
          </p:nvPr>
        </p:nvSpPr>
        <p:spPr>
          <a:xfrm>
            <a:off x="4976979" y="1459467"/>
            <a:ext cx="3733482" cy="1090538"/>
          </a:xfrm>
        </p:spPr>
        <p:txBody>
          <a:bodyPr>
            <a:normAutofit/>
          </a:bodyPr>
          <a:lstStyle/>
          <a:p>
            <a:pPr>
              <a:lnSpc>
                <a:spcPct val="90000"/>
              </a:lnSpc>
            </a:pPr>
            <a:r>
              <a:rPr lang="en-US" altLang="en-US" sz="3700" b="1">
                <a:solidFill>
                  <a:srgbClr val="000000"/>
                </a:solidFill>
                <a:latin typeface="Comic Sans MS" panose="030F0702030302020204" pitchFamily="66" charset="0"/>
              </a:rPr>
              <a:t>Social Studies</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7412" name="Picture 13" descr="ANd9GcTXRAYQ3cAD6XzOspcsfhv7sF7nf6g0qKppp0441pDD5H-TOZe8Iw">
            <a:extLst>
              <a:ext uri="{FF2B5EF4-FFF2-40B4-BE49-F238E27FC236}">
                <a16:creationId xmlns:a16="http://schemas.microsoft.com/office/drawing/2014/main" id="{76D49354-1CC6-4783-A6E2-D413DD6219F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021" r="4369" b="-1"/>
          <a:stretch/>
        </p:blipFill>
        <p:spPr bwMode="auto">
          <a:xfrm>
            <a:off x="20" y="1351210"/>
            <a:ext cx="4180350" cy="437538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a:extLst>
              <a:ext uri="{FF2B5EF4-FFF2-40B4-BE49-F238E27FC236}">
                <a16:creationId xmlns:a16="http://schemas.microsoft.com/office/drawing/2014/main" id="{0421DF9D-9312-4446-B3C5-234CA45A87EB}"/>
              </a:ext>
            </a:extLst>
          </p:cNvPr>
          <p:cNvSpPr>
            <a:spLocks noGrp="1" noChangeArrowheads="1"/>
          </p:cNvSpPr>
          <p:nvPr>
            <p:ph idx="1"/>
          </p:nvPr>
        </p:nvSpPr>
        <p:spPr>
          <a:xfrm>
            <a:off x="4974330" y="2673512"/>
            <a:ext cx="4169650" cy="3574888"/>
          </a:xfrm>
        </p:spPr>
        <p:txBody>
          <a:bodyPr anchor="ctr">
            <a:normAutofit/>
          </a:bodyPr>
          <a:lstStyle/>
          <a:p>
            <a:pPr eaLnBrk="1" hangingPunct="1"/>
            <a:r>
              <a:rPr lang="en-US" altLang="en-US" sz="2400" dirty="0">
                <a:solidFill>
                  <a:srgbClr val="000000"/>
                </a:solidFill>
                <a:latin typeface="Comic Sans MS"/>
              </a:rPr>
              <a:t>Social Studies:</a:t>
            </a:r>
          </a:p>
          <a:p>
            <a:pPr marL="0" indent="0" eaLnBrk="1" hangingPunct="1">
              <a:buNone/>
            </a:pPr>
            <a:r>
              <a:rPr lang="en-US" altLang="en-US" sz="2400" dirty="0">
                <a:solidFill>
                  <a:srgbClr val="000000"/>
                </a:solidFill>
                <a:latin typeface="Comic Sans MS"/>
              </a:rPr>
              <a:t>   SAVVAS </a:t>
            </a:r>
            <a:r>
              <a:rPr lang="en-US" altLang="en-US" sz="2400" dirty="0" err="1">
                <a:solidFill>
                  <a:srgbClr val="000000"/>
                </a:solidFill>
                <a:latin typeface="Comic Sans MS"/>
              </a:rPr>
              <a:t>Easybridge</a:t>
            </a:r>
            <a:endParaRPr lang="en-US" altLang="en-US" sz="2400" dirty="0">
              <a:solidFill>
                <a:srgbClr val="000000"/>
              </a:solidFill>
              <a:latin typeface="Comic Sans MS"/>
            </a:endParaRPr>
          </a:p>
          <a:p>
            <a:pPr marL="0" indent="0" eaLnBrk="1" hangingPunct="1">
              <a:buNone/>
            </a:pPr>
            <a:endParaRPr lang="en-US" altLang="en-US" sz="2400" dirty="0">
              <a:solidFill>
                <a:srgbClr val="000000"/>
              </a:solidFill>
              <a:latin typeface="Comic Sans MS"/>
            </a:endParaRPr>
          </a:p>
          <a:p>
            <a:pPr eaLnBrk="1" hangingPunct="1"/>
            <a:r>
              <a:rPr lang="en-US" altLang="en-US" sz="2400" dirty="0">
                <a:solidFill>
                  <a:srgbClr val="000000"/>
                </a:solidFill>
                <a:latin typeface="Comic Sans MS"/>
              </a:rPr>
              <a:t> Citizenship/Community</a:t>
            </a:r>
            <a:endParaRPr lang="en-US" sz="2400" dirty="0">
              <a:solidFill>
                <a:srgbClr val="000000"/>
              </a:solidFill>
              <a:latin typeface="Comic Sans MS"/>
            </a:endParaRPr>
          </a:p>
          <a:p>
            <a:pPr eaLnBrk="1" hangingPunct="1"/>
            <a:r>
              <a:rPr lang="en-US" altLang="en-US" sz="2400" dirty="0">
                <a:solidFill>
                  <a:srgbClr val="000000"/>
                </a:solidFill>
                <a:latin typeface="Comic Sans MS"/>
              </a:rPr>
              <a:t>Geography</a:t>
            </a:r>
            <a:endParaRPr lang="en-US" altLang="en-US" sz="2400" dirty="0">
              <a:solidFill>
                <a:srgbClr val="000000"/>
              </a:solidFill>
              <a:latin typeface="Comic Sans MS" panose="030F0702030302020204" pitchFamily="66" charset="0"/>
            </a:endParaRPr>
          </a:p>
          <a:p>
            <a:pPr eaLnBrk="1" hangingPunct="1"/>
            <a:r>
              <a:rPr lang="en-US" altLang="en-US" sz="2400" dirty="0">
                <a:solidFill>
                  <a:srgbClr val="000000"/>
                </a:solidFill>
                <a:latin typeface="Comic Sans MS"/>
              </a:rPr>
              <a:t>Holidays/Celebrations</a:t>
            </a:r>
          </a:p>
          <a:p>
            <a:pPr eaLnBrk="1" hangingPunct="1"/>
            <a:endParaRPr lang="en-US" altLang="en-US" sz="1500" dirty="0">
              <a:solidFill>
                <a:srgbClr val="000000"/>
              </a:solidFill>
              <a:latin typeface="Comic Sans MS" panose="030F0702030302020204" pitchFamily="66" charset="0"/>
            </a:endParaRPr>
          </a:p>
          <a:p>
            <a:endParaRPr lang="en-US" altLang="en-US" sz="15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82FC6E7-4DF6-4104-A49F-1BEA971ADC70}"/>
              </a:ext>
            </a:extLst>
          </p:cNvPr>
          <p:cNvSpPr>
            <a:spLocks noGrp="1" noChangeArrowheads="1"/>
          </p:cNvSpPr>
          <p:nvPr>
            <p:ph type="title"/>
          </p:nvPr>
        </p:nvSpPr>
        <p:spPr/>
        <p:txBody>
          <a:bodyPr/>
          <a:lstStyle/>
          <a:p>
            <a:r>
              <a:rPr lang="en-US" altLang="en-US" sz="7200"/>
              <a:t>Grading</a:t>
            </a:r>
          </a:p>
        </p:txBody>
      </p:sp>
      <p:sp>
        <p:nvSpPr>
          <p:cNvPr id="8" name="Content Placeholder 7">
            <a:extLst>
              <a:ext uri="{FF2B5EF4-FFF2-40B4-BE49-F238E27FC236}">
                <a16:creationId xmlns:a16="http://schemas.microsoft.com/office/drawing/2014/main" id="{E75D8DBF-C1B9-43DC-B6B3-471C7162F31E}"/>
              </a:ext>
            </a:extLst>
          </p:cNvPr>
          <p:cNvSpPr>
            <a:spLocks noGrp="1"/>
          </p:cNvSpPr>
          <p:nvPr>
            <p:ph idx="1"/>
          </p:nvPr>
        </p:nvSpPr>
        <p:spPr/>
        <p:txBody>
          <a:bodyPr/>
          <a:lstStyle/>
          <a:p>
            <a:pPr>
              <a:defRPr/>
            </a:pPr>
            <a:r>
              <a:rPr lang="en-US" dirty="0"/>
              <a:t>Formative Assessments:</a:t>
            </a:r>
          </a:p>
          <a:p>
            <a:pPr marL="0" indent="0">
              <a:buFontTx/>
              <a:buNone/>
              <a:defRPr/>
            </a:pPr>
            <a:r>
              <a:rPr lang="en-US" dirty="0"/>
              <a:t>	*25% of final grade</a:t>
            </a:r>
          </a:p>
          <a:p>
            <a:pPr marL="0" indent="0">
              <a:buFontTx/>
              <a:buNone/>
              <a:defRPr/>
            </a:pPr>
            <a:r>
              <a:rPr lang="en-US" dirty="0"/>
              <a:t>	*class work, mid-chapter check points, 	 etc.</a:t>
            </a:r>
          </a:p>
          <a:p>
            <a:pPr>
              <a:defRPr/>
            </a:pPr>
            <a:r>
              <a:rPr lang="en-US" dirty="0"/>
              <a:t>Summative Assessments:</a:t>
            </a:r>
          </a:p>
          <a:p>
            <a:pPr marL="0" indent="0">
              <a:buFontTx/>
              <a:buNone/>
              <a:defRPr/>
            </a:pPr>
            <a:r>
              <a:rPr lang="en-US" dirty="0"/>
              <a:t>	*75% of final grade</a:t>
            </a:r>
          </a:p>
          <a:p>
            <a:pPr marL="0" indent="0">
              <a:buFontTx/>
              <a:buNone/>
              <a:defRPr/>
            </a:pPr>
            <a:r>
              <a:rPr lang="en-US" dirty="0"/>
              <a:t>	*chapter tests, high frequency words 	 test, theme tests, story quizzes, etc.</a:t>
            </a:r>
          </a:p>
        </p:txBody>
      </p:sp>
      <p:pic>
        <p:nvPicPr>
          <p:cNvPr id="18436" name="Picture 9">
            <a:extLst>
              <a:ext uri="{FF2B5EF4-FFF2-40B4-BE49-F238E27FC236}">
                <a16:creationId xmlns:a16="http://schemas.microsoft.com/office/drawing/2014/main" id="{A0BD4374-E5B0-4D6A-B873-A23F315C9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74638"/>
            <a:ext cx="15414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0">
            <a:extLst>
              <a:ext uri="{FF2B5EF4-FFF2-40B4-BE49-F238E27FC236}">
                <a16:creationId xmlns:a16="http://schemas.microsoft.com/office/drawing/2014/main" id="{4561A6A4-5A66-408C-91AE-788D0045983E}"/>
              </a:ext>
            </a:extLst>
          </p:cNvPr>
          <p:cNvSpPr txBox="1">
            <a:spLocks noChangeArrowheads="1"/>
          </p:cNvSpPr>
          <p:nvPr/>
        </p:nvSpPr>
        <p:spPr bwMode="auto">
          <a:xfrm>
            <a:off x="1143000" y="1895475"/>
            <a:ext cx="15414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a:hlinkClick r:id="rId3" tooltip="https://creativecommons.org/licenses/by/4.0/"/>
              </a:rPr>
              <a:t> BY</a:t>
            </a:r>
            <a:endParaRPr lang="en-US" altLang="en-US" sz="900"/>
          </a:p>
        </p:txBody>
      </p:sp>
      <p:pic>
        <p:nvPicPr>
          <p:cNvPr id="18438" name="Picture 11">
            <a:extLst>
              <a:ext uri="{FF2B5EF4-FFF2-40B4-BE49-F238E27FC236}">
                <a16:creationId xmlns:a16="http://schemas.microsoft.com/office/drawing/2014/main" id="{FBC45DF2-6E7F-4697-88B1-EF2EFA37E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1775"/>
            <a:ext cx="15414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49359FA-105E-481D-8145-7D0518AB3805}"/>
              </a:ext>
            </a:extLst>
          </p:cNvPr>
          <p:cNvSpPr>
            <a:spLocks noGrp="1" noChangeArrowheads="1"/>
          </p:cNvSpPr>
          <p:nvPr>
            <p:ph type="title"/>
          </p:nvPr>
        </p:nvSpPr>
        <p:spPr/>
        <p:txBody>
          <a:bodyPr/>
          <a:lstStyle/>
          <a:p>
            <a:r>
              <a:rPr lang="en-US" altLang="en-US"/>
              <a:t>Assessments/Grading Cont.</a:t>
            </a:r>
          </a:p>
        </p:txBody>
      </p:sp>
      <p:sp>
        <p:nvSpPr>
          <p:cNvPr id="4" name="Content Placeholder 3">
            <a:extLst>
              <a:ext uri="{FF2B5EF4-FFF2-40B4-BE49-F238E27FC236}">
                <a16:creationId xmlns:a16="http://schemas.microsoft.com/office/drawing/2014/main" id="{1322247D-A8A4-4E08-A366-4411FC1B0587}"/>
              </a:ext>
            </a:extLst>
          </p:cNvPr>
          <p:cNvSpPr>
            <a:spLocks noGrp="1"/>
          </p:cNvSpPr>
          <p:nvPr>
            <p:ph sz="half" idx="1"/>
          </p:nvPr>
        </p:nvSpPr>
        <p:spPr/>
        <p:txBody>
          <a:bodyPr/>
          <a:lstStyle/>
          <a:p>
            <a:pPr>
              <a:defRPr/>
            </a:pPr>
            <a:r>
              <a:rPr lang="en-US" dirty="0"/>
              <a:t>Reassessments for summative scores receiving a D or F </a:t>
            </a:r>
          </a:p>
          <a:p>
            <a:pPr>
              <a:defRPr/>
            </a:pPr>
            <a:r>
              <a:rPr lang="en-US" dirty="0"/>
              <a:t>Reassessments for summative scores receiving an A, B, or C</a:t>
            </a:r>
          </a:p>
          <a:p>
            <a:pPr>
              <a:defRPr/>
            </a:pPr>
            <a:r>
              <a:rPr lang="en-US" dirty="0"/>
              <a:t>50%-100% Scale</a:t>
            </a:r>
          </a:p>
          <a:p>
            <a:pPr>
              <a:defRPr/>
            </a:pPr>
            <a:r>
              <a:rPr lang="en-US" dirty="0"/>
              <a:t>Behaviors removed</a:t>
            </a:r>
          </a:p>
          <a:p>
            <a:pPr>
              <a:defRPr/>
            </a:pPr>
            <a:r>
              <a:rPr lang="en-US" dirty="0"/>
              <a:t>See Comments</a:t>
            </a:r>
          </a:p>
          <a:p>
            <a:pPr marL="0" indent="0">
              <a:buFontTx/>
              <a:buNone/>
              <a:defRPr/>
            </a:pPr>
            <a:endParaRPr lang="en-US" sz="2600" dirty="0"/>
          </a:p>
          <a:p>
            <a:pPr marL="0" indent="0">
              <a:buFontTx/>
              <a:buNone/>
              <a:defRPr/>
            </a:pPr>
            <a:endParaRPr lang="en-US" dirty="0"/>
          </a:p>
        </p:txBody>
      </p:sp>
      <p:sp>
        <p:nvSpPr>
          <p:cNvPr id="8" name="Content Placeholder 7">
            <a:extLst>
              <a:ext uri="{FF2B5EF4-FFF2-40B4-BE49-F238E27FC236}">
                <a16:creationId xmlns:a16="http://schemas.microsoft.com/office/drawing/2014/main" id="{24EAEEB4-09E2-4B0C-B310-2BDD50BBAADD}"/>
              </a:ext>
            </a:extLst>
          </p:cNvPr>
          <p:cNvSpPr>
            <a:spLocks noGrp="1"/>
          </p:cNvSpPr>
          <p:nvPr>
            <p:ph sz="half" idx="2"/>
          </p:nvPr>
        </p:nvSpPr>
        <p:spPr>
          <a:xfrm>
            <a:off x="4648200" y="1293813"/>
            <a:ext cx="4038600" cy="5289550"/>
          </a:xfrm>
        </p:spPr>
        <p:txBody>
          <a:bodyPr/>
          <a:lstStyle/>
          <a:p>
            <a:pPr>
              <a:defRPr/>
            </a:pPr>
            <a:r>
              <a:rPr lang="en-US" dirty="0"/>
              <a:t>Steps for Reassessments</a:t>
            </a:r>
          </a:p>
          <a:p>
            <a:pPr marL="0" indent="0">
              <a:buFontTx/>
              <a:buNone/>
              <a:defRPr/>
            </a:pPr>
            <a:r>
              <a:rPr lang="en-US" sz="1600" dirty="0"/>
              <a:t>If a D or F was received, the original test will come home with a slip attached communicating that there will be a retake.  The teacher will reteach specific material with student and give retake when the student has a more clear understanding.  There will only be ONE retake given within ONE week of the original test.</a:t>
            </a:r>
          </a:p>
          <a:p>
            <a:pPr marL="0" indent="0">
              <a:buFontTx/>
              <a:buNone/>
              <a:defRPr/>
            </a:pPr>
            <a:endParaRPr lang="en-US" sz="1600" dirty="0"/>
          </a:p>
          <a:p>
            <a:pPr marL="0" indent="0">
              <a:buFontTx/>
              <a:buNone/>
              <a:defRPr/>
            </a:pPr>
            <a:r>
              <a:rPr lang="en-US" sz="1600" dirty="0"/>
              <a:t>If an A,B, or C was received and your child wants to retest, they may do so once per trimester/per subject.  This type of retest request must come in writing from the parent.  Request must be written on original assessment and returned to school.  The most recent score will be recorded.</a:t>
            </a:r>
          </a:p>
        </p:txBody>
      </p:sp>
      <p:pic>
        <p:nvPicPr>
          <p:cNvPr id="19461" name="Picture 9">
            <a:extLst>
              <a:ext uri="{FF2B5EF4-FFF2-40B4-BE49-F238E27FC236}">
                <a16:creationId xmlns:a16="http://schemas.microsoft.com/office/drawing/2014/main" id="{AE90B13A-E417-493B-A867-2BAE3C758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284163"/>
            <a:ext cx="10080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a:extLst>
              <a:ext uri="{FF2B5EF4-FFF2-40B4-BE49-F238E27FC236}">
                <a16:creationId xmlns:a16="http://schemas.microsoft.com/office/drawing/2014/main" id="{E2072725-B586-4FED-9B82-3FCA51D8A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98463"/>
            <a:ext cx="10080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7D3E8DF-9D2C-4F2A-A9CD-EACB7D512AA9}"/>
              </a:ext>
            </a:extLst>
          </p:cNvPr>
          <p:cNvSpPr>
            <a:spLocks noGrp="1" noChangeArrowheads="1"/>
          </p:cNvSpPr>
          <p:nvPr>
            <p:ph type="title"/>
          </p:nvPr>
        </p:nvSpPr>
        <p:spPr>
          <a:xfrm>
            <a:off x="457200" y="274638"/>
            <a:ext cx="8229600" cy="1249362"/>
          </a:xfrm>
        </p:spPr>
        <p:txBody>
          <a:bodyPr/>
          <a:lstStyle/>
          <a:p>
            <a:pPr eaLnBrk="1" hangingPunct="1"/>
            <a:r>
              <a:rPr lang="en-US" altLang="en-US" b="1">
                <a:latin typeface="Comic Sans MS" panose="030F0702030302020204" pitchFamily="66" charset="0"/>
              </a:rPr>
              <a:t>Homework</a:t>
            </a:r>
            <a:r>
              <a:rPr lang="en-US" altLang="en-US">
                <a:latin typeface="Comic Sans MS" panose="030F0702030302020204" pitchFamily="66" charset="0"/>
              </a:rPr>
              <a:t> </a:t>
            </a:r>
          </a:p>
        </p:txBody>
      </p:sp>
      <p:sp>
        <p:nvSpPr>
          <p:cNvPr id="20483" name="Rectangle 3">
            <a:extLst>
              <a:ext uri="{FF2B5EF4-FFF2-40B4-BE49-F238E27FC236}">
                <a16:creationId xmlns:a16="http://schemas.microsoft.com/office/drawing/2014/main" id="{7119FC6E-F9C3-4B54-86F7-A35B717E7C06}"/>
              </a:ext>
            </a:extLst>
          </p:cNvPr>
          <p:cNvSpPr>
            <a:spLocks noGrp="1" noChangeArrowheads="1"/>
          </p:cNvSpPr>
          <p:nvPr>
            <p:ph type="body" idx="1"/>
          </p:nvPr>
        </p:nvSpPr>
        <p:spPr>
          <a:xfrm>
            <a:off x="457200" y="2209800"/>
            <a:ext cx="8229600" cy="3916363"/>
          </a:xfrm>
        </p:spPr>
        <p:txBody>
          <a:bodyPr/>
          <a:lstStyle/>
          <a:p>
            <a:pPr marL="0" indent="0" eaLnBrk="1" hangingPunct="1">
              <a:buNone/>
            </a:pPr>
            <a:r>
              <a:rPr lang="en-US" altLang="en-US" dirty="0">
                <a:latin typeface="Comic Sans MS" panose="030F0702030302020204" pitchFamily="66" charset="0"/>
              </a:rPr>
              <a:t>During remote learning, I will not be assigning homework.  If you are looking for more, my website if filled with cool links, or I’m happy to provide other options.  There may be times when your child needs to practice skills or complete a project for homework.  I promise to be flexible during this time.   </a:t>
            </a:r>
          </a:p>
        </p:txBody>
      </p:sp>
      <p:pic>
        <p:nvPicPr>
          <p:cNvPr id="20484" name="Picture 4" descr="MC900290289[1]">
            <a:extLst>
              <a:ext uri="{FF2B5EF4-FFF2-40B4-BE49-F238E27FC236}">
                <a16:creationId xmlns:a16="http://schemas.microsoft.com/office/drawing/2014/main" id="{0A274F7B-F3E4-4BCB-B542-58FEF4220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04800"/>
            <a:ext cx="189388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MC900290289[1]">
            <a:extLst>
              <a:ext uri="{FF2B5EF4-FFF2-40B4-BE49-F238E27FC236}">
                <a16:creationId xmlns:a16="http://schemas.microsoft.com/office/drawing/2014/main" id="{97BF2062-480E-4F87-AE36-C7201D31C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189388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614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14CB21E-03AB-4AD3-9B9D-190F0589356A}"/>
              </a:ext>
            </a:extLst>
          </p:cNvPr>
          <p:cNvSpPr>
            <a:spLocks noGrp="1" noChangeArrowheads="1"/>
          </p:cNvSpPr>
          <p:nvPr>
            <p:ph type="title"/>
          </p:nvPr>
        </p:nvSpPr>
        <p:spPr/>
        <p:txBody>
          <a:bodyPr/>
          <a:lstStyle/>
          <a:p>
            <a:pPr eaLnBrk="1" hangingPunct="1"/>
            <a:r>
              <a:rPr lang="en-US" altLang="en-US" b="1">
                <a:latin typeface="Comic Sans MS" panose="030F0702030302020204" pitchFamily="66" charset="0"/>
              </a:rPr>
              <a:t>Parent Volunteers</a:t>
            </a:r>
          </a:p>
        </p:txBody>
      </p:sp>
      <p:sp>
        <p:nvSpPr>
          <p:cNvPr id="22531" name="Rectangle 3">
            <a:extLst>
              <a:ext uri="{FF2B5EF4-FFF2-40B4-BE49-F238E27FC236}">
                <a16:creationId xmlns:a16="http://schemas.microsoft.com/office/drawing/2014/main" id="{551F8699-C18E-4E98-A28A-EF2B9DA8C660}"/>
              </a:ext>
            </a:extLst>
          </p:cNvPr>
          <p:cNvSpPr>
            <a:spLocks noGrp="1" noChangeArrowheads="1"/>
          </p:cNvSpPr>
          <p:nvPr>
            <p:ph type="body" idx="1"/>
          </p:nvPr>
        </p:nvSpPr>
        <p:spPr>
          <a:xfrm>
            <a:off x="457200" y="1981200"/>
            <a:ext cx="8416925" cy="4724400"/>
          </a:xfrm>
        </p:spPr>
        <p:txBody>
          <a:bodyPr/>
          <a:lstStyle/>
          <a:p>
            <a:pPr eaLnBrk="1" hangingPunct="1"/>
            <a:r>
              <a:rPr lang="en-US" altLang="en-US" dirty="0">
                <a:latin typeface="Comic Sans MS" panose="030F0702030302020204" pitchFamily="66" charset="0"/>
              </a:rPr>
              <a:t>This will look much different during remote learning. However, I’d still like to have Guest Readers while we learn from home.  If you are interested in reading a story over video conference to the class, please email me.  We can talk about details then.  Let’s make it work. </a:t>
            </a:r>
            <a:r>
              <a:rPr lang="en-US" altLang="en-US" dirty="0">
                <a:latin typeface="Comic Sans MS" panose="030F0702030302020204" pitchFamily="66" charset="0"/>
                <a:sym typeface="Wingdings" panose="05000000000000000000" pitchFamily="2" charset="2"/>
              </a:rPr>
              <a:t></a:t>
            </a:r>
          </a:p>
          <a:p>
            <a:pPr marL="0" indent="0" eaLnBrk="1" hangingPunct="1">
              <a:buNone/>
            </a:pPr>
            <a:endParaRPr lang="en-US" altLang="en-US" dirty="0">
              <a:latin typeface="Comic Sans MS" panose="030F0702030302020204" pitchFamily="66" charset="0"/>
            </a:endParaRPr>
          </a:p>
          <a:p>
            <a:pPr eaLnBrk="1" hangingPunct="1"/>
            <a:r>
              <a:rPr lang="en-US" altLang="en-US" b="1" dirty="0">
                <a:latin typeface="Comic Sans MS" panose="030F0702030302020204" pitchFamily="66" charset="0"/>
              </a:rPr>
              <a:t>kbalta@summithill.org</a:t>
            </a:r>
          </a:p>
        </p:txBody>
      </p:sp>
      <p:pic>
        <p:nvPicPr>
          <p:cNvPr id="22532" name="Picture 4" descr="MC900056918[1]">
            <a:extLst>
              <a:ext uri="{FF2B5EF4-FFF2-40B4-BE49-F238E27FC236}">
                <a16:creationId xmlns:a16="http://schemas.microsoft.com/office/drawing/2014/main" id="{F8FD062A-CF57-4AC9-B688-71DC868F4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6351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MC900056918[1]">
            <a:extLst>
              <a:ext uri="{FF2B5EF4-FFF2-40B4-BE49-F238E27FC236}">
                <a16:creationId xmlns:a16="http://schemas.microsoft.com/office/drawing/2014/main" id="{20EAFE05-A120-4605-9902-F3B70ACEA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6351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717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8F865BE-D0E7-400D-89AB-84681B5AD721}"/>
              </a:ext>
            </a:extLst>
          </p:cNvPr>
          <p:cNvSpPr>
            <a:spLocks noGrp="1" noChangeArrowheads="1"/>
          </p:cNvSpPr>
          <p:nvPr>
            <p:ph type="title"/>
          </p:nvPr>
        </p:nvSpPr>
        <p:spPr/>
        <p:txBody>
          <a:bodyPr/>
          <a:lstStyle/>
          <a:p>
            <a:endParaRPr lang="en-US" altLang="en-US"/>
          </a:p>
        </p:txBody>
      </p:sp>
      <p:pic>
        <p:nvPicPr>
          <p:cNvPr id="26627" name="Content Placeholder 3">
            <a:extLst>
              <a:ext uri="{FF2B5EF4-FFF2-40B4-BE49-F238E27FC236}">
                <a16:creationId xmlns:a16="http://schemas.microsoft.com/office/drawing/2014/main" id="{19B226ED-43B4-4261-95E0-373EA91DDA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52400"/>
            <a:ext cx="8636000" cy="6477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8E01E83-5297-456D-80D6-F3C4CFB54240}"/>
              </a:ext>
            </a:extLst>
          </p:cNvPr>
          <p:cNvSpPr>
            <a:spLocks noGrp="1" noChangeArrowheads="1"/>
          </p:cNvSpPr>
          <p:nvPr>
            <p:ph type="title"/>
          </p:nvPr>
        </p:nvSpPr>
        <p:spPr/>
        <p:txBody>
          <a:bodyPr/>
          <a:lstStyle/>
          <a:p>
            <a:r>
              <a:rPr lang="en-US" altLang="en-US" sz="6600">
                <a:latin typeface="Comic Sans MS" panose="030F0702030302020204" pitchFamily="66" charset="0"/>
              </a:rPr>
              <a:t>My Family</a:t>
            </a:r>
          </a:p>
        </p:txBody>
      </p:sp>
      <p:pic>
        <p:nvPicPr>
          <p:cNvPr id="6147" name="Content Placeholder 3">
            <a:extLst>
              <a:ext uri="{FF2B5EF4-FFF2-40B4-BE49-F238E27FC236}">
                <a16:creationId xmlns:a16="http://schemas.microsoft.com/office/drawing/2014/main" id="{ED06DDCC-7201-479A-8F8D-EAE6169C24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731963"/>
            <a:ext cx="4876800" cy="3238500"/>
          </a:xfrm>
        </p:spPr>
      </p:pic>
      <p:sp>
        <p:nvSpPr>
          <p:cNvPr id="6148" name="TextBox 6">
            <a:extLst>
              <a:ext uri="{FF2B5EF4-FFF2-40B4-BE49-F238E27FC236}">
                <a16:creationId xmlns:a16="http://schemas.microsoft.com/office/drawing/2014/main" id="{DF302E06-C0A4-4172-9DC0-258CCEC29A51}"/>
              </a:ext>
            </a:extLst>
          </p:cNvPr>
          <p:cNvSpPr txBox="1">
            <a:spLocks noChangeArrowheads="1"/>
          </p:cNvSpPr>
          <p:nvPr/>
        </p:nvSpPr>
        <p:spPr bwMode="auto">
          <a:xfrm>
            <a:off x="6096000" y="2057400"/>
            <a:ext cx="3870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Comic Sans MS" panose="030F0702030302020204" pitchFamily="66" charset="0"/>
              </a:rPr>
              <a:t>Nik &amp; Kristy</a:t>
            </a:r>
          </a:p>
        </p:txBody>
      </p:sp>
      <p:sp>
        <p:nvSpPr>
          <p:cNvPr id="6149" name="TextBox 7">
            <a:extLst>
              <a:ext uri="{FF2B5EF4-FFF2-40B4-BE49-F238E27FC236}">
                <a16:creationId xmlns:a16="http://schemas.microsoft.com/office/drawing/2014/main" id="{7A269C9B-CCDA-4CCF-A5BE-671D236A8EAE}"/>
              </a:ext>
            </a:extLst>
          </p:cNvPr>
          <p:cNvSpPr txBox="1">
            <a:spLocks noChangeArrowheads="1"/>
          </p:cNvSpPr>
          <p:nvPr/>
        </p:nvSpPr>
        <p:spPr bwMode="auto">
          <a:xfrm>
            <a:off x="1076325" y="5720536"/>
            <a:ext cx="45545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latin typeface="Comic Sans MS" panose="030F0702030302020204" pitchFamily="66" charset="0"/>
              </a:rPr>
              <a:t>Nik, Kristy,</a:t>
            </a:r>
          </a:p>
          <a:p>
            <a:pPr eaLnBrk="1" hangingPunct="1">
              <a:spcBef>
                <a:spcPct val="0"/>
              </a:spcBef>
              <a:buFontTx/>
              <a:buNone/>
            </a:pPr>
            <a:r>
              <a:rPr lang="en-US" altLang="en-US" dirty="0" err="1">
                <a:latin typeface="Comic Sans MS" panose="030F0702030302020204" pitchFamily="66" charset="0"/>
              </a:rPr>
              <a:t>Anie</a:t>
            </a:r>
            <a:r>
              <a:rPr lang="en-US" altLang="en-US" dirty="0">
                <a:latin typeface="Comic Sans MS" panose="030F0702030302020204" pitchFamily="66" charset="0"/>
              </a:rPr>
              <a:t>, Mia &amp; Kyle</a:t>
            </a:r>
          </a:p>
        </p:txBody>
      </p:sp>
      <p:pic>
        <p:nvPicPr>
          <p:cNvPr id="6150" name="Picture 2">
            <a:extLst>
              <a:ext uri="{FF2B5EF4-FFF2-40B4-BE49-F238E27FC236}">
                <a16:creationId xmlns:a16="http://schemas.microsoft.com/office/drawing/2014/main" id="{04F16B48-836A-4C2D-BC37-0A46DFDBA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3657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AC8692E-AA8C-4B18-A536-0B3DDE544772}"/>
              </a:ext>
            </a:extLst>
          </p:cNvPr>
          <p:cNvSpPr txBox="1"/>
          <p:nvPr/>
        </p:nvSpPr>
        <p:spPr>
          <a:xfrm>
            <a:off x="228600" y="5093255"/>
            <a:ext cx="4876800" cy="523220"/>
          </a:xfrm>
          <a:prstGeom prst="rect">
            <a:avLst/>
          </a:prstGeom>
          <a:noFill/>
        </p:spPr>
        <p:txBody>
          <a:bodyPr wrap="square" rtlCol="0">
            <a:spAutoFit/>
          </a:bodyPr>
          <a:lstStyle/>
          <a:p>
            <a:r>
              <a:rPr lang="en-US" sz="1400" dirty="0">
                <a:latin typeface="Comic Sans MS" panose="030F0702030302020204" pitchFamily="66" charset="0"/>
              </a:rPr>
              <a:t>This picture is so old!  I just can’t bring myself to replace 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2780281-868E-4124-B666-650EEE76C27D}"/>
              </a:ext>
            </a:extLst>
          </p:cNvPr>
          <p:cNvSpPr>
            <a:spLocks noGrp="1" noChangeArrowheads="1"/>
          </p:cNvSpPr>
          <p:nvPr>
            <p:ph type="title"/>
          </p:nvPr>
        </p:nvSpPr>
        <p:spPr/>
        <p:txBody>
          <a:bodyPr/>
          <a:lstStyle/>
          <a:p>
            <a:pPr eaLnBrk="1" hangingPunct="1"/>
            <a:r>
              <a:rPr lang="en-US" altLang="en-US" b="1"/>
              <a:t>??? QUESTIONS ???</a:t>
            </a:r>
          </a:p>
        </p:txBody>
      </p:sp>
      <p:sp>
        <p:nvSpPr>
          <p:cNvPr id="27651" name="Rectangle 3">
            <a:extLst>
              <a:ext uri="{FF2B5EF4-FFF2-40B4-BE49-F238E27FC236}">
                <a16:creationId xmlns:a16="http://schemas.microsoft.com/office/drawing/2014/main" id="{AA739F75-662A-4DEA-BA3B-9B391FD8AB05}"/>
              </a:ext>
            </a:extLst>
          </p:cNvPr>
          <p:cNvSpPr>
            <a:spLocks noGrp="1" noChangeArrowheads="1"/>
          </p:cNvSpPr>
          <p:nvPr>
            <p:ph type="body" idx="1"/>
          </p:nvPr>
        </p:nvSpPr>
        <p:spPr>
          <a:xfrm>
            <a:off x="457200" y="1600200"/>
            <a:ext cx="8229600" cy="5105400"/>
          </a:xfrm>
        </p:spPr>
        <p:txBody>
          <a:bodyPr/>
          <a:lstStyle/>
          <a:p>
            <a:pPr eaLnBrk="1" hangingPunct="1"/>
            <a:r>
              <a:rPr lang="en-US" altLang="en-US" dirty="0"/>
              <a:t>Please reach out with any questions or feedback.  I’m here to help!  We will make the best of our remote learning time together.</a:t>
            </a:r>
          </a:p>
        </p:txBody>
      </p:sp>
      <p:pic>
        <p:nvPicPr>
          <p:cNvPr id="27652" name="Picture 5" descr="MC900441523[1]">
            <a:extLst>
              <a:ext uri="{FF2B5EF4-FFF2-40B4-BE49-F238E27FC236}">
                <a16:creationId xmlns:a16="http://schemas.microsoft.com/office/drawing/2014/main" id="{15AC5AD4-5472-47AB-9F9F-C39AB2E92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575" y="3052762"/>
            <a:ext cx="38322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229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B817A0C-B398-4110-96D7-D2FEFF3459FE}"/>
              </a:ext>
            </a:extLst>
          </p:cNvPr>
          <p:cNvSpPr>
            <a:spLocks noGrp="1" noChangeArrowheads="1"/>
          </p:cNvSpPr>
          <p:nvPr>
            <p:ph type="title"/>
          </p:nvPr>
        </p:nvSpPr>
        <p:spPr>
          <a:xfrm>
            <a:off x="433342" y="1115949"/>
            <a:ext cx="3320066" cy="570953"/>
          </a:xfrm>
        </p:spPr>
        <p:txBody>
          <a:bodyPr>
            <a:normAutofit/>
          </a:bodyPr>
          <a:lstStyle/>
          <a:p>
            <a:r>
              <a:rPr lang="en-US" altLang="en-US" sz="2200" b="1">
                <a:latin typeface="Comic Sans MS" panose="030F0702030302020204" pitchFamily="66" charset="0"/>
              </a:rPr>
              <a:t>A little bit about me…</a:t>
            </a:r>
          </a:p>
        </p:txBody>
      </p:sp>
      <p:sp>
        <p:nvSpPr>
          <p:cNvPr id="7171" name="Content Placeholder 2">
            <a:extLst>
              <a:ext uri="{FF2B5EF4-FFF2-40B4-BE49-F238E27FC236}">
                <a16:creationId xmlns:a16="http://schemas.microsoft.com/office/drawing/2014/main" id="{C9EFE790-D55D-462F-A73C-4629CDB28CCE}"/>
              </a:ext>
            </a:extLst>
          </p:cNvPr>
          <p:cNvSpPr>
            <a:spLocks noGrp="1" noChangeArrowheads="1"/>
          </p:cNvSpPr>
          <p:nvPr>
            <p:ph idx="1"/>
          </p:nvPr>
        </p:nvSpPr>
        <p:spPr>
          <a:xfrm>
            <a:off x="441782" y="1845607"/>
            <a:ext cx="3320068" cy="2097882"/>
          </a:xfrm>
        </p:spPr>
        <p:txBody>
          <a:bodyPr anchor="t">
            <a:normAutofit/>
          </a:bodyPr>
          <a:lstStyle/>
          <a:p>
            <a:r>
              <a:rPr lang="en-US" altLang="en-US" sz="2000" dirty="0"/>
              <a:t>Grew up in Lowell, Indiana</a:t>
            </a:r>
          </a:p>
          <a:p>
            <a:r>
              <a:rPr lang="en-US" altLang="en-US" sz="2000" dirty="0"/>
              <a:t>Attended St. Joseph’s College</a:t>
            </a:r>
          </a:p>
          <a:p>
            <a:r>
              <a:rPr lang="en-US" altLang="en-US" sz="2000" dirty="0"/>
              <a:t>Received my master’s in 2005 from Olivet</a:t>
            </a:r>
          </a:p>
          <a:p>
            <a:endParaRPr lang="en-US" altLang="en-US" sz="1350" dirty="0"/>
          </a:p>
        </p:txBody>
      </p:sp>
      <p:sp>
        <p:nvSpPr>
          <p:cNvPr id="78" name="Freeform: Shape 77">
            <a:extLst>
              <a:ext uri="{FF2B5EF4-FFF2-40B4-BE49-F238E27FC236}">
                <a16:creationId xmlns:a16="http://schemas.microsoft.com/office/drawing/2014/main" id="{81F3642D-13C8-47D1-8141-3F5A7CEBA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0356" y="1064378"/>
            <a:ext cx="1497423" cy="1497423"/>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80" name="Oval 79">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976" y="914874"/>
            <a:ext cx="1788813" cy="1788813"/>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7173" name="Picture 4">
            <a:extLst>
              <a:ext uri="{FF2B5EF4-FFF2-40B4-BE49-F238E27FC236}">
                <a16:creationId xmlns:a16="http://schemas.microsoft.com/office/drawing/2014/main" id="{F45E4453-36B5-4CE9-942D-A65E6A268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104335" y="1344859"/>
            <a:ext cx="1034195" cy="8997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Shape 81">
            <a:extLst>
              <a:ext uri="{FF2B5EF4-FFF2-40B4-BE49-F238E27FC236}">
                <a16:creationId xmlns:a16="http://schemas.microsoft.com/office/drawing/2014/main" id="{EF1CD662-C732-41EB-A08A-EFB9E7EB8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7263" y="-5219"/>
            <a:ext cx="3326736" cy="2789641"/>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84" name="Freeform: Shape 83">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8110" y="-5221"/>
            <a:ext cx="3465890" cy="2928795"/>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7177" name="Picture 8">
            <a:extLst>
              <a:ext uri="{FF2B5EF4-FFF2-40B4-BE49-F238E27FC236}">
                <a16:creationId xmlns:a16="http://schemas.microsoft.com/office/drawing/2014/main" id="{1DAA6B06-9D4E-4A8A-AC2B-AAC937B23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88155" y="228589"/>
            <a:ext cx="2584952" cy="17189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Freeform: Shape 85">
            <a:extLst>
              <a:ext uri="{FF2B5EF4-FFF2-40B4-BE49-F238E27FC236}">
                <a16:creationId xmlns:a16="http://schemas.microsoft.com/office/drawing/2014/main" id="{98E915F0-311A-4BDD-94EC-B0A3D6A3C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790" y="3099184"/>
            <a:ext cx="2057400" cy="20574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88" name="Oval 87">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6979" y="2968886"/>
            <a:ext cx="2304288" cy="230428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0" name="Freeform: Shape 89">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5137" y="5027781"/>
            <a:ext cx="3496302" cy="1840728"/>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45451"/>
            <a:ext cx="1351050" cy="1696600"/>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94" name="Freeform: Shape 93">
            <a:extLst>
              <a:ext uri="{FF2B5EF4-FFF2-40B4-BE49-F238E27FC236}">
                <a16:creationId xmlns:a16="http://schemas.microsoft.com/office/drawing/2014/main" id="{49AC9A43-F5C5-4703-A0F0-78CBB9542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68462"/>
            <a:ext cx="1223117" cy="1440735"/>
          </a:xfrm>
          <a:custGeom>
            <a:avLst/>
            <a:gdLst>
              <a:gd name="connsiteX0" fmla="*/ 644548 w 1568092"/>
              <a:gd name="connsiteY0" fmla="*/ 0 h 1847088"/>
              <a:gd name="connsiteX1" fmla="*/ 1568092 w 1568092"/>
              <a:gd name="connsiteY1" fmla="*/ 923544 h 1847088"/>
              <a:gd name="connsiteX2" fmla="*/ 644548 w 1568092"/>
              <a:gd name="connsiteY2" fmla="*/ 1847088 h 1847088"/>
              <a:gd name="connsiteX3" fmla="*/ 128186 w 1568092"/>
              <a:gd name="connsiteY3" fmla="*/ 1689361 h 1847088"/>
              <a:gd name="connsiteX4" fmla="*/ 0 w 1568092"/>
              <a:gd name="connsiteY4" fmla="*/ 1583598 h 1847088"/>
              <a:gd name="connsiteX5" fmla="*/ 0 w 1568092"/>
              <a:gd name="connsiteY5" fmla="*/ 263490 h 1847088"/>
              <a:gd name="connsiteX6" fmla="*/ 128186 w 1568092"/>
              <a:gd name="connsiteY6" fmla="*/ 157727 h 1847088"/>
              <a:gd name="connsiteX7" fmla="*/ 644548 w 1568092"/>
              <a:gd name="connsiteY7" fmla="*/ 0 h 18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176" name="Picture 7">
            <a:extLst>
              <a:ext uri="{FF2B5EF4-FFF2-40B4-BE49-F238E27FC236}">
                <a16:creationId xmlns:a16="http://schemas.microsoft.com/office/drawing/2014/main" id="{F0895249-2113-4C61-8BE2-0203E351F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308" y="4468423"/>
            <a:ext cx="894997" cy="8949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a:extLst>
              <a:ext uri="{FF2B5EF4-FFF2-40B4-BE49-F238E27FC236}">
                <a16:creationId xmlns:a16="http://schemas.microsoft.com/office/drawing/2014/main" id="{3A31BFB0-6D86-4E27-8E00-28E5DAD3D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525243" y="3446950"/>
            <a:ext cx="1339843" cy="13337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Shape 95">
            <a:extLst>
              <a:ext uri="{FF2B5EF4-FFF2-40B4-BE49-F238E27FC236}">
                <a16:creationId xmlns:a16="http://schemas.microsoft.com/office/drawing/2014/main" id="{BE28351C-7EEF-428E-9B7A-5CC84F336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670" y="5152392"/>
            <a:ext cx="3226060" cy="1705608"/>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174" name="Picture 5">
            <a:extLst>
              <a:ext uri="{FF2B5EF4-FFF2-40B4-BE49-F238E27FC236}">
                <a16:creationId xmlns:a16="http://schemas.microsoft.com/office/drawing/2014/main" id="{15E9E5CA-021D-4BA9-A049-208D6A0EC6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855452" y="5692160"/>
            <a:ext cx="1738705" cy="90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Freeform: Shape 97">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5834" y="4366581"/>
            <a:ext cx="2888165" cy="2500087"/>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Calibri" panose="020F0502020204030204"/>
            </a:endParaRPr>
          </a:p>
        </p:txBody>
      </p:sp>
      <p:sp>
        <p:nvSpPr>
          <p:cNvPr id="100" name="Freeform: Shape 99">
            <a:extLst>
              <a:ext uri="{FF2B5EF4-FFF2-40B4-BE49-F238E27FC236}">
                <a16:creationId xmlns:a16="http://schemas.microsoft.com/office/drawing/2014/main" id="{B0B0DBC8-B5F0-40AE-A3D3-BCD504119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5096" y="4509018"/>
            <a:ext cx="2748903" cy="2357649"/>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175" name="Picture 6">
            <a:extLst>
              <a:ext uri="{FF2B5EF4-FFF2-40B4-BE49-F238E27FC236}">
                <a16:creationId xmlns:a16="http://schemas.microsoft.com/office/drawing/2014/main" id="{25EE5CA3-522B-4298-A98A-14B4D30A91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6722498" y="5086765"/>
            <a:ext cx="2138046" cy="16035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D8AC376-23A0-4D37-B2D4-F00C023986F0}"/>
              </a:ext>
            </a:extLst>
          </p:cNvPr>
          <p:cNvSpPr>
            <a:spLocks noGrp="1" noChangeArrowheads="1"/>
          </p:cNvSpPr>
          <p:nvPr>
            <p:ph type="title"/>
          </p:nvPr>
        </p:nvSpPr>
        <p:spPr/>
        <p:txBody>
          <a:bodyPr/>
          <a:lstStyle/>
          <a:p>
            <a:pPr eaLnBrk="1" hangingPunct="1"/>
            <a:r>
              <a:rPr lang="en-US" altLang="en-US" b="1">
                <a:latin typeface="Comic Sans MS" panose="030F0702030302020204" pitchFamily="66" charset="0"/>
              </a:rPr>
              <a:t>Star of the Week</a:t>
            </a:r>
          </a:p>
        </p:txBody>
      </p:sp>
      <p:sp>
        <p:nvSpPr>
          <p:cNvPr id="8195" name="Rectangle 3">
            <a:extLst>
              <a:ext uri="{FF2B5EF4-FFF2-40B4-BE49-F238E27FC236}">
                <a16:creationId xmlns:a16="http://schemas.microsoft.com/office/drawing/2014/main" id="{470E8F0C-B413-43B4-9C6F-789527603AB7}"/>
              </a:ext>
            </a:extLst>
          </p:cNvPr>
          <p:cNvSpPr>
            <a:spLocks noGrp="1" noChangeArrowheads="1"/>
          </p:cNvSpPr>
          <p:nvPr>
            <p:ph type="body" idx="1"/>
          </p:nvPr>
        </p:nvSpPr>
        <p:spPr>
          <a:xfrm>
            <a:off x="457200" y="2057400"/>
            <a:ext cx="8229600" cy="4525963"/>
          </a:xfrm>
        </p:spPr>
        <p:txBody>
          <a:bodyPr/>
          <a:lstStyle/>
          <a:p>
            <a:pPr eaLnBrk="1" hangingPunct="1"/>
            <a:r>
              <a:rPr lang="en-US" altLang="en-US" dirty="0">
                <a:latin typeface="Comic Sans MS" panose="030F0702030302020204" pitchFamily="66" charset="0"/>
              </a:rPr>
              <a:t>Reminder will be emailed or sent home</a:t>
            </a:r>
          </a:p>
          <a:p>
            <a:pPr eaLnBrk="1" hangingPunct="1"/>
            <a:r>
              <a:rPr lang="en-US" altLang="en-US" dirty="0">
                <a:latin typeface="Comic Sans MS" panose="030F0702030302020204" pitchFamily="66" charset="0"/>
              </a:rPr>
              <a:t>Create a poster to showcase YOU!</a:t>
            </a:r>
          </a:p>
          <a:p>
            <a:pPr eaLnBrk="1" hangingPunct="1"/>
            <a:r>
              <a:rPr lang="en-US" altLang="en-US" dirty="0">
                <a:latin typeface="Comic Sans MS" panose="030F0702030302020204" pitchFamily="66" charset="0"/>
              </a:rPr>
              <a:t>It can include (but is not limited to)… family photos, pets, favorite: books, foods, movies, toys, color, activities, etc.</a:t>
            </a:r>
          </a:p>
          <a:p>
            <a:pPr marL="0" indent="0" eaLnBrk="1" hangingPunct="1">
              <a:buNone/>
            </a:pPr>
            <a:r>
              <a:rPr lang="en-US" altLang="en-US" dirty="0">
                <a:latin typeface="Comic Sans MS" panose="030F0702030302020204" pitchFamily="66" charset="0"/>
              </a:rPr>
              <a:t>*We will pick a time for you to share during your week.</a:t>
            </a:r>
          </a:p>
          <a:p>
            <a:pPr marL="0" indent="0" eaLnBrk="1" hangingPunct="1">
              <a:buNone/>
            </a:pPr>
            <a:endParaRPr lang="en-US" altLang="en-US" dirty="0">
              <a:latin typeface="Comic Sans MS" panose="030F0702030302020204" pitchFamily="66" charset="0"/>
            </a:endParaRPr>
          </a:p>
        </p:txBody>
      </p:sp>
      <p:pic>
        <p:nvPicPr>
          <p:cNvPr id="8196" name="Picture 4" descr="MC900438203[1]">
            <a:extLst>
              <a:ext uri="{FF2B5EF4-FFF2-40B4-BE49-F238E27FC236}">
                <a16:creationId xmlns:a16="http://schemas.microsoft.com/office/drawing/2014/main" id="{D185F778-B97A-4EA7-9D1F-B46DB3F8A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4800"/>
            <a:ext cx="18288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C900438203[1]">
            <a:extLst>
              <a:ext uri="{FF2B5EF4-FFF2-40B4-BE49-F238E27FC236}">
                <a16:creationId xmlns:a16="http://schemas.microsoft.com/office/drawing/2014/main" id="{33E59F6F-E18B-406A-B734-EDB70A452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8288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07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815FB4E-F341-4F66-BBBA-1176B9057A24}"/>
              </a:ext>
            </a:extLst>
          </p:cNvPr>
          <p:cNvSpPr>
            <a:spLocks noGrp="1" noChangeArrowheads="1"/>
          </p:cNvSpPr>
          <p:nvPr>
            <p:ph type="title"/>
          </p:nvPr>
        </p:nvSpPr>
        <p:spPr/>
        <p:txBody>
          <a:bodyPr/>
          <a:lstStyle/>
          <a:p>
            <a:pPr eaLnBrk="1" hangingPunct="1"/>
            <a:r>
              <a:rPr lang="en-US" altLang="en-US" sz="5400" b="1">
                <a:latin typeface="Comic Sans MS" panose="030F0702030302020204" pitchFamily="66" charset="0"/>
              </a:rPr>
              <a:t>PBIS</a:t>
            </a:r>
          </a:p>
        </p:txBody>
      </p:sp>
      <p:sp>
        <p:nvSpPr>
          <p:cNvPr id="10243" name="Rectangle 3">
            <a:extLst>
              <a:ext uri="{FF2B5EF4-FFF2-40B4-BE49-F238E27FC236}">
                <a16:creationId xmlns:a16="http://schemas.microsoft.com/office/drawing/2014/main" id="{185E6803-CC20-430F-8636-5499BF670240}"/>
              </a:ext>
            </a:extLst>
          </p:cNvPr>
          <p:cNvSpPr>
            <a:spLocks noGrp="1" noChangeArrowheads="1"/>
          </p:cNvSpPr>
          <p:nvPr>
            <p:ph type="body" idx="1"/>
          </p:nvPr>
        </p:nvSpPr>
        <p:spPr>
          <a:xfrm>
            <a:off x="533400" y="2209800"/>
            <a:ext cx="8229600" cy="4525963"/>
          </a:xfrm>
        </p:spPr>
        <p:txBody>
          <a:bodyPr/>
          <a:lstStyle/>
          <a:p>
            <a:pPr algn="ctr" eaLnBrk="1" hangingPunct="1"/>
            <a:r>
              <a:rPr lang="en-US" altLang="en-US" dirty="0">
                <a:latin typeface="Comic Sans MS"/>
              </a:rPr>
              <a:t>We Are Responsible</a:t>
            </a:r>
          </a:p>
          <a:p>
            <a:pPr algn="ctr" eaLnBrk="1" hangingPunct="1"/>
            <a:r>
              <a:rPr lang="en-US" altLang="en-US" dirty="0">
                <a:latin typeface="Comic Sans MS"/>
              </a:rPr>
              <a:t>We Are Respectful</a:t>
            </a:r>
          </a:p>
          <a:p>
            <a:pPr algn="ctr" eaLnBrk="1" hangingPunct="1"/>
            <a:r>
              <a:rPr lang="en-US" altLang="en-US" dirty="0">
                <a:latin typeface="Comic Sans MS"/>
              </a:rPr>
              <a:t>We Are Safe</a:t>
            </a:r>
          </a:p>
          <a:p>
            <a:pPr algn="ctr" eaLnBrk="1" hangingPunct="1"/>
            <a:r>
              <a:rPr lang="en-US" altLang="en-US" dirty="0">
                <a:latin typeface="Comic Sans MS"/>
              </a:rPr>
              <a:t>WE ARE ROGUS!</a:t>
            </a:r>
          </a:p>
          <a:p>
            <a:pPr algn="ctr" eaLnBrk="1" hangingPunct="1"/>
            <a:endParaRPr lang="en-US" altLang="en-US" dirty="0">
              <a:latin typeface="Comic Sans MS"/>
            </a:endParaRPr>
          </a:p>
          <a:p>
            <a:pPr algn="ctr" eaLnBrk="1" hangingPunct="1"/>
            <a:r>
              <a:rPr lang="en-US" altLang="en-US" dirty="0">
                <a:latin typeface="Comic Sans MS"/>
              </a:rPr>
              <a:t>We will earn rewards as a class during remote learning. Stay tuned. </a:t>
            </a:r>
            <a:r>
              <a:rPr lang="en-US" altLang="en-US" dirty="0">
                <a:latin typeface="Comic Sans MS"/>
                <a:sym typeface="Wingdings" panose="05000000000000000000" pitchFamily="2" charset="2"/>
              </a:rPr>
              <a:t></a:t>
            </a:r>
            <a:endParaRPr lang="en-US" altLang="en-US" dirty="0">
              <a:latin typeface="Comic Sans MS" panose="030F0702030302020204" pitchFamily="66" charset="0"/>
            </a:endParaRPr>
          </a:p>
        </p:txBody>
      </p:sp>
      <p:pic>
        <p:nvPicPr>
          <p:cNvPr id="10244" name="Picture 5" descr="MC900389502[1]">
            <a:extLst>
              <a:ext uri="{FF2B5EF4-FFF2-40B4-BE49-F238E27FC236}">
                <a16:creationId xmlns:a16="http://schemas.microsoft.com/office/drawing/2014/main" id="{A5FC6738-7E50-4646-9B9C-32DCA6430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158432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MC900389502[1]">
            <a:extLst>
              <a:ext uri="{FF2B5EF4-FFF2-40B4-BE49-F238E27FC236}">
                <a16:creationId xmlns:a16="http://schemas.microsoft.com/office/drawing/2014/main" id="{E1AB9B3D-679F-434C-918D-16C81880C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158432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512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id="{A525F8BE-55D6-47B6-B789-12E896B80859}"/>
              </a:ext>
            </a:extLst>
          </p:cNvPr>
          <p:cNvSpPr>
            <a:spLocks noGrp="1"/>
          </p:cNvSpPr>
          <p:nvPr>
            <p:ph type="title"/>
          </p:nvPr>
        </p:nvSpPr>
        <p:spPr>
          <a:xfrm>
            <a:off x="4712133" y="805941"/>
            <a:ext cx="3733482" cy="1090538"/>
          </a:xfrm>
        </p:spPr>
        <p:txBody>
          <a:bodyPr>
            <a:normAutofit/>
          </a:bodyPr>
          <a:lstStyle/>
          <a:p>
            <a:pPr>
              <a:lnSpc>
                <a:spcPct val="90000"/>
              </a:lnSpc>
            </a:pPr>
            <a:r>
              <a:rPr lang="en-US" sz="3400" dirty="0">
                <a:solidFill>
                  <a:srgbClr val="000000"/>
                </a:solidFill>
              </a:rPr>
              <a:t>Online Resources</a:t>
            </a:r>
          </a:p>
        </p:txBody>
      </p:sp>
      <p:sp>
        <p:nvSpPr>
          <p:cNvPr id="2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descr="A cellphone on a table&#10;&#10;Description automatically generated">
            <a:extLst>
              <a:ext uri="{FF2B5EF4-FFF2-40B4-BE49-F238E27FC236}">
                <a16:creationId xmlns:a16="http://schemas.microsoft.com/office/drawing/2014/main" id="{1EF431DC-E472-4A7A-BE60-273B173AABB0}"/>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486" r="16625" b="1"/>
          <a:stretch/>
        </p:blipFill>
        <p:spPr>
          <a:xfrm>
            <a:off x="20" y="1351210"/>
            <a:ext cx="4180350" cy="437538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DF75C367-FD2D-4159-96A9-8D794C716243}"/>
              </a:ext>
            </a:extLst>
          </p:cNvPr>
          <p:cNvSpPr>
            <a:spLocks noGrp="1"/>
          </p:cNvSpPr>
          <p:nvPr>
            <p:ph idx="1"/>
          </p:nvPr>
        </p:nvSpPr>
        <p:spPr>
          <a:xfrm>
            <a:off x="4974330" y="2673512"/>
            <a:ext cx="3733184" cy="2729467"/>
          </a:xfrm>
        </p:spPr>
        <p:txBody>
          <a:bodyPr anchor="ctr">
            <a:noAutofit/>
          </a:bodyPr>
          <a:lstStyle/>
          <a:p>
            <a:pPr>
              <a:lnSpc>
                <a:spcPct val="90000"/>
              </a:lnSpc>
            </a:pPr>
            <a:r>
              <a:rPr lang="en-US" sz="2000" u="sng" dirty="0">
                <a:solidFill>
                  <a:srgbClr val="000000"/>
                </a:solidFill>
                <a:latin typeface="Comic Sans MS" panose="030F0702030302020204" pitchFamily="66" charset="0"/>
              </a:rPr>
              <a:t>Schoology</a:t>
            </a:r>
            <a:r>
              <a:rPr lang="en-US" sz="2000" dirty="0">
                <a:solidFill>
                  <a:srgbClr val="000000"/>
                </a:solidFill>
                <a:latin typeface="Comic Sans MS" panose="030F0702030302020204" pitchFamily="66" charset="0"/>
              </a:rPr>
              <a:t>: Login info was sent home on supply pick-up day.  This will be our main learning platform.</a:t>
            </a:r>
          </a:p>
          <a:p>
            <a:pPr marL="0" indent="0">
              <a:lnSpc>
                <a:spcPct val="90000"/>
              </a:lnSpc>
              <a:buNone/>
            </a:pPr>
            <a:endParaRPr lang="en-US" sz="2000" dirty="0">
              <a:solidFill>
                <a:srgbClr val="000000"/>
              </a:solidFill>
              <a:latin typeface="Comic Sans MS" panose="030F0702030302020204" pitchFamily="66" charset="0"/>
            </a:endParaRPr>
          </a:p>
          <a:p>
            <a:pPr>
              <a:lnSpc>
                <a:spcPct val="90000"/>
              </a:lnSpc>
            </a:pPr>
            <a:r>
              <a:rPr lang="en-US" sz="2000" u="sng" dirty="0">
                <a:solidFill>
                  <a:srgbClr val="000000"/>
                </a:solidFill>
                <a:latin typeface="Comic Sans MS" panose="030F0702030302020204" pitchFamily="66" charset="0"/>
              </a:rPr>
              <a:t>Seesaw</a:t>
            </a:r>
            <a:r>
              <a:rPr lang="en-US" sz="2000" dirty="0">
                <a:solidFill>
                  <a:srgbClr val="000000"/>
                </a:solidFill>
                <a:latin typeface="Comic Sans MS" panose="030F0702030302020204" pitchFamily="66" charset="0"/>
              </a:rPr>
              <a:t>: Login info was sent home on supply pick-up day.  We will do some fun activities in Seesaw.</a:t>
            </a:r>
          </a:p>
          <a:p>
            <a:pPr>
              <a:lnSpc>
                <a:spcPct val="90000"/>
              </a:lnSpc>
            </a:pPr>
            <a:endParaRPr lang="en-US" sz="2000" dirty="0">
              <a:solidFill>
                <a:srgbClr val="000000"/>
              </a:solidFill>
              <a:latin typeface="Comic Sans MS" panose="030F0702030302020204" pitchFamily="66" charset="0"/>
            </a:endParaRPr>
          </a:p>
          <a:p>
            <a:pPr>
              <a:lnSpc>
                <a:spcPct val="90000"/>
              </a:lnSpc>
            </a:pPr>
            <a:r>
              <a:rPr lang="en-US" sz="2000" u="sng" dirty="0" err="1">
                <a:solidFill>
                  <a:srgbClr val="000000"/>
                </a:solidFill>
                <a:latin typeface="Comic Sans MS" panose="030F0702030302020204" pitchFamily="66" charset="0"/>
              </a:rPr>
              <a:t>Classlink</a:t>
            </a:r>
            <a:r>
              <a:rPr lang="en-US" sz="2000" dirty="0">
                <a:solidFill>
                  <a:srgbClr val="000000"/>
                </a:solidFill>
                <a:latin typeface="Comic Sans MS" panose="030F0702030302020204" pitchFamily="66" charset="0"/>
              </a:rPr>
              <a:t>: Your child used this last year.  Additional learning tools will be found here.  I will link </a:t>
            </a:r>
            <a:r>
              <a:rPr lang="en-US" sz="2000" dirty="0" err="1">
                <a:solidFill>
                  <a:srgbClr val="000000"/>
                </a:solidFill>
                <a:latin typeface="Comic Sans MS" panose="030F0702030302020204" pitchFamily="66" charset="0"/>
              </a:rPr>
              <a:t>Classlink</a:t>
            </a:r>
            <a:r>
              <a:rPr lang="en-US" sz="2000" dirty="0">
                <a:solidFill>
                  <a:srgbClr val="000000"/>
                </a:solidFill>
                <a:latin typeface="Comic Sans MS" panose="030F0702030302020204" pitchFamily="66" charset="0"/>
              </a:rPr>
              <a:t> on my Schoology page.</a:t>
            </a:r>
          </a:p>
        </p:txBody>
      </p:sp>
      <p:sp>
        <p:nvSpPr>
          <p:cNvPr id="6" name="TextBox 5">
            <a:extLst>
              <a:ext uri="{FF2B5EF4-FFF2-40B4-BE49-F238E27FC236}">
                <a16:creationId xmlns:a16="http://schemas.microsoft.com/office/drawing/2014/main" id="{9DD16D0F-46DA-474D-9B7D-AFA335212609}"/>
              </a:ext>
            </a:extLst>
          </p:cNvPr>
          <p:cNvSpPr txBox="1"/>
          <p:nvPr/>
        </p:nvSpPr>
        <p:spPr>
          <a:xfrm>
            <a:off x="6578874" y="6657945"/>
            <a:ext cx="2565126"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hlinkClick r:id="rId4" tooltip="http://fr.wikibooks.org/wiki/cycle_vie_durable_des_pc">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latin typeface="+mn-lt"/>
            </a:endParaRPr>
          </a:p>
        </p:txBody>
      </p:sp>
    </p:spTree>
    <p:extLst>
      <p:ext uri="{BB962C8B-B14F-4D97-AF65-F5344CB8AC3E}">
        <p14:creationId xmlns:p14="http://schemas.microsoft.com/office/powerpoint/2010/main" val="106363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679B-93FB-453A-B1D3-7E06C93A085D}"/>
              </a:ext>
            </a:extLst>
          </p:cNvPr>
          <p:cNvSpPr>
            <a:spLocks noGrp="1"/>
          </p:cNvSpPr>
          <p:nvPr>
            <p:ph type="title"/>
          </p:nvPr>
        </p:nvSpPr>
        <p:spPr/>
        <p:txBody>
          <a:bodyPr/>
          <a:lstStyle/>
          <a:p>
            <a:r>
              <a:rPr lang="en-US" dirty="0">
                <a:latin typeface="Comic Sans MS" panose="030F0702030302020204" pitchFamily="66" charset="0"/>
              </a:rPr>
              <a:t>Schoology</a:t>
            </a:r>
            <a:endParaRPr lang="en-US" dirty="0"/>
          </a:p>
        </p:txBody>
      </p:sp>
      <p:sp>
        <p:nvSpPr>
          <p:cNvPr id="3" name="Content Placeholder 2">
            <a:extLst>
              <a:ext uri="{FF2B5EF4-FFF2-40B4-BE49-F238E27FC236}">
                <a16:creationId xmlns:a16="http://schemas.microsoft.com/office/drawing/2014/main" id="{DE0F2F48-4695-4C95-99CD-B7CAE45F812C}"/>
              </a:ext>
            </a:extLst>
          </p:cNvPr>
          <p:cNvSpPr>
            <a:spLocks noGrp="1"/>
          </p:cNvSpPr>
          <p:nvPr>
            <p:ph idx="1"/>
          </p:nvPr>
        </p:nvSpPr>
        <p:spPr/>
        <p:txBody>
          <a:bodyPr/>
          <a:lstStyle/>
          <a:p>
            <a:r>
              <a:rPr lang="en-US" sz="2400" dirty="0">
                <a:latin typeface="Comic Sans MS" panose="030F0702030302020204" pitchFamily="66" charset="0"/>
              </a:rPr>
              <a:t>Each day, your child will start by logging on in Schoology and clicking HOMEROOM.  Any links or activities needed, will be found there. Below are some of the buttons your child will be using.</a:t>
            </a:r>
          </a:p>
        </p:txBody>
      </p:sp>
      <p:pic>
        <p:nvPicPr>
          <p:cNvPr id="5" name="Picture 4">
            <a:extLst>
              <a:ext uri="{FF2B5EF4-FFF2-40B4-BE49-F238E27FC236}">
                <a16:creationId xmlns:a16="http://schemas.microsoft.com/office/drawing/2014/main" id="{5DC07640-BCC0-4B8E-9784-84276B545261}"/>
              </a:ext>
            </a:extLst>
          </p:cNvPr>
          <p:cNvPicPr>
            <a:picLocks noChangeAspect="1"/>
          </p:cNvPicPr>
          <p:nvPr/>
        </p:nvPicPr>
        <p:blipFill>
          <a:blip r:embed="rId2"/>
          <a:stretch>
            <a:fillRect/>
          </a:stretch>
        </p:blipFill>
        <p:spPr>
          <a:xfrm>
            <a:off x="1066800" y="246216"/>
            <a:ext cx="1671636" cy="1142999"/>
          </a:xfrm>
          <a:prstGeom prst="rect">
            <a:avLst/>
          </a:prstGeom>
        </p:spPr>
      </p:pic>
      <p:pic>
        <p:nvPicPr>
          <p:cNvPr id="7" name="Picture 6">
            <a:extLst>
              <a:ext uri="{FF2B5EF4-FFF2-40B4-BE49-F238E27FC236}">
                <a16:creationId xmlns:a16="http://schemas.microsoft.com/office/drawing/2014/main" id="{F535A346-C937-4379-86FC-6A5FCE0F14CD}"/>
              </a:ext>
            </a:extLst>
          </p:cNvPr>
          <p:cNvPicPr>
            <a:picLocks noChangeAspect="1"/>
          </p:cNvPicPr>
          <p:nvPr/>
        </p:nvPicPr>
        <p:blipFill>
          <a:blip r:embed="rId2"/>
          <a:stretch>
            <a:fillRect/>
          </a:stretch>
        </p:blipFill>
        <p:spPr>
          <a:xfrm>
            <a:off x="6434141" y="246215"/>
            <a:ext cx="1671636" cy="1142999"/>
          </a:xfrm>
          <a:prstGeom prst="rect">
            <a:avLst/>
          </a:prstGeom>
        </p:spPr>
      </p:pic>
      <p:pic>
        <p:nvPicPr>
          <p:cNvPr id="2050" name="Picture 2">
            <a:extLst>
              <a:ext uri="{FF2B5EF4-FFF2-40B4-BE49-F238E27FC236}">
                <a16:creationId xmlns:a16="http://schemas.microsoft.com/office/drawing/2014/main" id="{3AA75206-4063-4E4A-9435-CDD6A053D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212" y="3849686"/>
            <a:ext cx="117157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07CB88C-D2AD-46B7-9365-2732A338B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2616" y="3829843"/>
            <a:ext cx="1552575"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B13BAA9-BD61-4A78-9E77-41985505A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1709" y="3896518"/>
            <a:ext cx="1209675" cy="12096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BD3F8E3-1A00-4530-85B1-66884D888A7E}"/>
              </a:ext>
            </a:extLst>
          </p:cNvPr>
          <p:cNvSpPr txBox="1"/>
          <p:nvPr/>
        </p:nvSpPr>
        <p:spPr>
          <a:xfrm>
            <a:off x="1599006" y="5106193"/>
            <a:ext cx="2083596" cy="646331"/>
          </a:xfrm>
          <a:prstGeom prst="rect">
            <a:avLst/>
          </a:prstGeom>
          <a:noFill/>
        </p:spPr>
        <p:txBody>
          <a:bodyPr wrap="square" rtlCol="0">
            <a:spAutoFit/>
          </a:bodyPr>
          <a:lstStyle/>
          <a:p>
            <a:pPr algn="ctr"/>
            <a:r>
              <a:rPr lang="en-US" dirty="0"/>
              <a:t>Mrs. Balta’s </a:t>
            </a:r>
          </a:p>
          <a:p>
            <a:pPr algn="ctr"/>
            <a:r>
              <a:rPr lang="en-US" dirty="0"/>
              <a:t>Website</a:t>
            </a:r>
          </a:p>
        </p:txBody>
      </p:sp>
      <p:sp>
        <p:nvSpPr>
          <p:cNvPr id="11" name="TextBox 10">
            <a:extLst>
              <a:ext uri="{FF2B5EF4-FFF2-40B4-BE49-F238E27FC236}">
                <a16:creationId xmlns:a16="http://schemas.microsoft.com/office/drawing/2014/main" id="{DBA9AEEF-6943-40D8-8F71-A3E1FAB54718}"/>
              </a:ext>
            </a:extLst>
          </p:cNvPr>
          <p:cNvSpPr txBox="1"/>
          <p:nvPr/>
        </p:nvSpPr>
        <p:spPr>
          <a:xfrm>
            <a:off x="3943078" y="5106193"/>
            <a:ext cx="1184940" cy="369332"/>
          </a:xfrm>
          <a:prstGeom prst="rect">
            <a:avLst/>
          </a:prstGeom>
          <a:noFill/>
        </p:spPr>
        <p:txBody>
          <a:bodyPr wrap="none" rtlCol="0">
            <a:spAutoFit/>
          </a:bodyPr>
          <a:lstStyle/>
          <a:p>
            <a:r>
              <a:rPr lang="en-US" dirty="0" err="1"/>
              <a:t>ClassLink</a:t>
            </a:r>
            <a:endParaRPr lang="en-US" dirty="0"/>
          </a:p>
        </p:txBody>
      </p:sp>
      <p:sp>
        <p:nvSpPr>
          <p:cNvPr id="12" name="TextBox 11">
            <a:extLst>
              <a:ext uri="{FF2B5EF4-FFF2-40B4-BE49-F238E27FC236}">
                <a16:creationId xmlns:a16="http://schemas.microsoft.com/office/drawing/2014/main" id="{694B8E5E-65E1-4FAB-80AC-984E6A952B29}"/>
              </a:ext>
            </a:extLst>
          </p:cNvPr>
          <p:cNvSpPr txBox="1"/>
          <p:nvPr/>
        </p:nvSpPr>
        <p:spPr>
          <a:xfrm>
            <a:off x="6150766" y="5257800"/>
            <a:ext cx="1513285" cy="369332"/>
          </a:xfrm>
          <a:prstGeom prst="rect">
            <a:avLst/>
          </a:prstGeom>
          <a:noFill/>
        </p:spPr>
        <p:txBody>
          <a:bodyPr wrap="square" rtlCol="0">
            <a:spAutoFit/>
          </a:bodyPr>
          <a:lstStyle/>
          <a:p>
            <a:r>
              <a:rPr lang="en-US" dirty="0"/>
              <a:t>Seesaw</a:t>
            </a:r>
          </a:p>
        </p:txBody>
      </p:sp>
    </p:spTree>
    <p:extLst>
      <p:ext uri="{BB962C8B-B14F-4D97-AF65-F5344CB8AC3E}">
        <p14:creationId xmlns:p14="http://schemas.microsoft.com/office/powerpoint/2010/main" val="40242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112B4A7-3559-4D03-BE94-7DA52DBD6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AFCC86-F5C3-48B2-9053-EAB14C1E487C}"/>
              </a:ext>
            </a:extLst>
          </p:cNvPr>
          <p:cNvSpPr>
            <a:spLocks noGrp="1"/>
          </p:cNvSpPr>
          <p:nvPr>
            <p:ph type="title"/>
          </p:nvPr>
        </p:nvSpPr>
        <p:spPr>
          <a:xfrm>
            <a:off x="3364262" y="349664"/>
            <a:ext cx="5343503" cy="1638377"/>
          </a:xfrm>
        </p:spPr>
        <p:txBody>
          <a:bodyPr anchor="b">
            <a:normAutofit/>
          </a:bodyPr>
          <a:lstStyle/>
          <a:p>
            <a:r>
              <a:rPr lang="en-US" sz="4200">
                <a:latin typeface="Comic Sans MS" panose="030F0702030302020204" pitchFamily="66" charset="0"/>
              </a:rPr>
              <a:t>Video Conference Calls</a:t>
            </a:r>
          </a:p>
        </p:txBody>
      </p:sp>
      <p:sp>
        <p:nvSpPr>
          <p:cNvPr id="29" name="Rectangle 2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43053" y="6150940"/>
            <a:ext cx="524256"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433100" y="1760836"/>
            <a:ext cx="524256"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52538"/>
            <a:ext cx="2621003" cy="635292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id="{9C9122E0-368F-4D9B-BF7B-B10B7BEE5E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9970" y="1375904"/>
            <a:ext cx="1374838" cy="1374838"/>
          </a:xfrm>
          <a:prstGeom prst="rect">
            <a:avLst/>
          </a:prstGeom>
        </p:spPr>
      </p:pic>
      <p:pic>
        <p:nvPicPr>
          <p:cNvPr id="16" name="Picture 15">
            <a:extLst>
              <a:ext uri="{FF2B5EF4-FFF2-40B4-BE49-F238E27FC236}">
                <a16:creationId xmlns:a16="http://schemas.microsoft.com/office/drawing/2014/main" id="{7C348031-6DF9-4C91-B365-20CDD624B279}"/>
              </a:ext>
            </a:extLst>
          </p:cNvPr>
          <p:cNvPicPr>
            <a:picLocks noChangeAspect="1"/>
          </p:cNvPicPr>
          <p:nvPr/>
        </p:nvPicPr>
        <p:blipFill>
          <a:blip r:embed="rId4"/>
          <a:stretch>
            <a:fillRect/>
          </a:stretch>
        </p:blipFill>
        <p:spPr>
          <a:xfrm>
            <a:off x="416164" y="3201765"/>
            <a:ext cx="2253871" cy="713250"/>
          </a:xfrm>
          <a:prstGeom prst="rect">
            <a:avLst/>
          </a:prstGeom>
        </p:spPr>
      </p:pic>
      <p:pic>
        <p:nvPicPr>
          <p:cNvPr id="20" name="Picture 19">
            <a:extLst>
              <a:ext uri="{FF2B5EF4-FFF2-40B4-BE49-F238E27FC236}">
                <a16:creationId xmlns:a16="http://schemas.microsoft.com/office/drawing/2014/main" id="{53952CD9-B811-4B02-904D-63BDD046BE4D}"/>
              </a:ext>
            </a:extLst>
          </p:cNvPr>
          <p:cNvPicPr>
            <a:picLocks noChangeAspect="1"/>
          </p:cNvPicPr>
          <p:nvPr/>
        </p:nvPicPr>
        <p:blipFill>
          <a:blip r:embed="rId5"/>
          <a:stretch>
            <a:fillRect/>
          </a:stretch>
        </p:blipFill>
        <p:spPr>
          <a:xfrm>
            <a:off x="416165" y="4423701"/>
            <a:ext cx="2253871" cy="574967"/>
          </a:xfrm>
          <a:prstGeom prst="rect">
            <a:avLst/>
          </a:prstGeom>
        </p:spPr>
      </p:pic>
      <p:sp>
        <p:nvSpPr>
          <p:cNvPr id="6" name="Content Placeholder 5">
            <a:extLst>
              <a:ext uri="{FF2B5EF4-FFF2-40B4-BE49-F238E27FC236}">
                <a16:creationId xmlns:a16="http://schemas.microsoft.com/office/drawing/2014/main" id="{A4235340-676D-48C8-916E-72177A2CA29D}"/>
              </a:ext>
            </a:extLst>
          </p:cNvPr>
          <p:cNvSpPr>
            <a:spLocks noGrp="1"/>
          </p:cNvSpPr>
          <p:nvPr>
            <p:ph idx="1"/>
          </p:nvPr>
        </p:nvSpPr>
        <p:spPr>
          <a:xfrm>
            <a:off x="3366654" y="1988040"/>
            <a:ext cx="5336355" cy="4184159"/>
          </a:xfrm>
        </p:spPr>
        <p:txBody>
          <a:bodyPr anchor="t">
            <a:normAutofit fontScale="70000" lnSpcReduction="20000"/>
          </a:bodyPr>
          <a:lstStyle/>
          <a:p>
            <a:pPr marL="0" indent="0">
              <a:lnSpc>
                <a:spcPct val="90000"/>
              </a:lnSpc>
              <a:buNone/>
            </a:pPr>
            <a:endParaRPr lang="en-US" sz="1400" dirty="0"/>
          </a:p>
          <a:p>
            <a:pPr>
              <a:lnSpc>
                <a:spcPct val="120000"/>
              </a:lnSpc>
            </a:pPr>
            <a:r>
              <a:rPr lang="en-US" sz="2900" dirty="0">
                <a:latin typeface="Comic Sans MS" panose="030F0702030302020204" pitchFamily="66" charset="0"/>
              </a:rPr>
              <a:t>Video Calls-We will be using Zoom at the beginning of the year.  Zoom allows the kids to see each other.  I believe this is important to build relationships with our new class.  Zoom links will be posted in Schoology under Homeroom.</a:t>
            </a:r>
          </a:p>
          <a:p>
            <a:pPr marL="0" indent="0">
              <a:lnSpc>
                <a:spcPct val="120000"/>
              </a:lnSpc>
              <a:buNone/>
            </a:pPr>
            <a:endParaRPr lang="en-US" sz="2900" dirty="0">
              <a:latin typeface="Comic Sans MS" panose="030F0702030302020204" pitchFamily="66" charset="0"/>
            </a:endParaRPr>
          </a:p>
          <a:p>
            <a:pPr>
              <a:lnSpc>
                <a:spcPct val="120000"/>
              </a:lnSpc>
            </a:pPr>
            <a:r>
              <a:rPr lang="en-US" sz="2900" dirty="0">
                <a:latin typeface="Comic Sans MS" panose="030F0702030302020204" pitchFamily="66" charset="0"/>
              </a:rPr>
              <a:t>Shortly after our start of the year, we will begin using Teams Meeting or Big Blue Button Conferences, both found in Schoology.  </a:t>
            </a:r>
          </a:p>
          <a:p>
            <a:pPr marL="0" indent="0">
              <a:lnSpc>
                <a:spcPct val="90000"/>
              </a:lnSpc>
              <a:buNone/>
            </a:pPr>
            <a:r>
              <a:rPr lang="en-US" sz="2900" dirty="0">
                <a:latin typeface="Comic Sans MS" panose="030F0702030302020204" pitchFamily="66" charset="0"/>
              </a:rPr>
              <a:t>       </a:t>
            </a:r>
          </a:p>
          <a:p>
            <a:pPr marL="0" indent="0">
              <a:lnSpc>
                <a:spcPct val="90000"/>
              </a:lnSpc>
              <a:buNone/>
            </a:pPr>
            <a:endParaRPr lang="en-US" sz="1400" dirty="0"/>
          </a:p>
        </p:txBody>
      </p:sp>
    </p:spTree>
    <p:extLst>
      <p:ext uri="{BB962C8B-B14F-4D97-AF65-F5344CB8AC3E}">
        <p14:creationId xmlns:p14="http://schemas.microsoft.com/office/powerpoint/2010/main" val="175585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2290" name="Title 1">
            <a:extLst>
              <a:ext uri="{FF2B5EF4-FFF2-40B4-BE49-F238E27FC236}">
                <a16:creationId xmlns:a16="http://schemas.microsoft.com/office/drawing/2014/main" id="{A91D8B63-A107-400E-A8C6-B8F37991459E}"/>
              </a:ext>
            </a:extLst>
          </p:cNvPr>
          <p:cNvSpPr>
            <a:spLocks noGrp="1" noChangeArrowheads="1"/>
          </p:cNvSpPr>
          <p:nvPr>
            <p:ph type="title"/>
          </p:nvPr>
        </p:nvSpPr>
        <p:spPr>
          <a:xfrm>
            <a:off x="603748" y="798445"/>
            <a:ext cx="3602727" cy="1311664"/>
          </a:xfrm>
        </p:spPr>
        <p:txBody>
          <a:bodyPr>
            <a:normAutofit/>
          </a:bodyPr>
          <a:lstStyle/>
          <a:p>
            <a:r>
              <a:rPr lang="en-US" altLang="en-US" b="1">
                <a:solidFill>
                  <a:srgbClr val="000000"/>
                </a:solidFill>
                <a:latin typeface="Comic Sans MS" panose="030F0702030302020204" pitchFamily="66" charset="0"/>
              </a:rPr>
              <a:t>Reading</a:t>
            </a:r>
          </a:p>
        </p:txBody>
      </p:sp>
      <p:sp>
        <p:nvSpPr>
          <p:cNvPr id="12291" name="Content Placeholder 2">
            <a:extLst>
              <a:ext uri="{FF2B5EF4-FFF2-40B4-BE49-F238E27FC236}">
                <a16:creationId xmlns:a16="http://schemas.microsoft.com/office/drawing/2014/main" id="{9E3A32FD-F396-4C40-ABDA-2727583411FE}"/>
              </a:ext>
            </a:extLst>
          </p:cNvPr>
          <p:cNvSpPr>
            <a:spLocks noGrp="1" noChangeArrowheads="1"/>
          </p:cNvSpPr>
          <p:nvPr>
            <p:ph idx="1"/>
          </p:nvPr>
        </p:nvSpPr>
        <p:spPr>
          <a:xfrm>
            <a:off x="603747" y="2272142"/>
            <a:ext cx="3530103" cy="4433457"/>
          </a:xfrm>
        </p:spPr>
        <p:txBody>
          <a:bodyPr anchor="ctr">
            <a:normAutofit fontScale="92500"/>
          </a:bodyPr>
          <a:lstStyle/>
          <a:p>
            <a:pPr eaLnBrk="1" hangingPunct="1"/>
            <a:r>
              <a:rPr lang="en-US" altLang="en-US" sz="2400" dirty="0">
                <a:solidFill>
                  <a:srgbClr val="000000"/>
                </a:solidFill>
                <a:latin typeface="Comic Sans MS" panose="030F0702030302020204" pitchFamily="66" charset="0"/>
              </a:rPr>
              <a:t>Journeys Reading Series</a:t>
            </a:r>
          </a:p>
          <a:p>
            <a:pPr eaLnBrk="1" hangingPunct="1"/>
            <a:r>
              <a:rPr lang="en-US" altLang="en-US" sz="2400" dirty="0">
                <a:solidFill>
                  <a:srgbClr val="000000"/>
                </a:solidFill>
                <a:latin typeface="Comic Sans MS" panose="030F0702030302020204" pitchFamily="66" charset="0"/>
              </a:rPr>
              <a:t>Reading test at the end of most weeks and theme</a:t>
            </a:r>
          </a:p>
          <a:p>
            <a:pPr eaLnBrk="1" hangingPunct="1"/>
            <a:r>
              <a:rPr lang="en-US" altLang="en-US" sz="2400" dirty="0">
                <a:solidFill>
                  <a:srgbClr val="000000"/>
                </a:solidFill>
                <a:latin typeface="Comic Sans MS" panose="030F0702030302020204" pitchFamily="66" charset="0"/>
              </a:rPr>
              <a:t>Focus on sequencing, plot, character, setting, main idea, comprehension, and  vocabulary</a:t>
            </a:r>
          </a:p>
          <a:p>
            <a:pPr eaLnBrk="1" hangingPunct="1"/>
            <a:r>
              <a:rPr lang="en-US" altLang="en-US" sz="2400" dirty="0">
                <a:solidFill>
                  <a:srgbClr val="000000"/>
                </a:solidFill>
                <a:latin typeface="Comic Sans MS" panose="030F0702030302020204" pitchFamily="66" charset="0"/>
              </a:rPr>
              <a:t>Guided reading groups will be held virtually.  </a:t>
            </a:r>
          </a:p>
          <a:p>
            <a:endParaRPr lang="en-US" altLang="en-US" sz="1700" dirty="0">
              <a:solidFill>
                <a:srgbClr val="000000"/>
              </a:solidFill>
            </a:endParaRPr>
          </a:p>
        </p:txBody>
      </p:sp>
      <p:sp>
        <p:nvSpPr>
          <p:cNvPr id="141"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2" name="Picture 5" descr="reading-clipart">
            <a:extLst>
              <a:ext uri="{FF2B5EF4-FFF2-40B4-BE49-F238E27FC236}">
                <a16:creationId xmlns:a16="http://schemas.microsoft.com/office/drawing/2014/main" id="{04B00745-9B90-46DE-877F-44BA7D098E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62" r="16090" b="3"/>
          <a:stretch/>
        </p:blipFill>
        <p:spPr bwMode="auto">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993</Words>
  <Application>Microsoft Office PowerPoint</Application>
  <PresentationFormat>On-screen Show (4:3)</PresentationFormat>
  <Paragraphs>112</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Default Design</vt:lpstr>
      <vt:lpstr>Welcome  to  1st Grade!</vt:lpstr>
      <vt:lpstr>My Family</vt:lpstr>
      <vt:lpstr>A little bit about me…</vt:lpstr>
      <vt:lpstr>Star of the Week</vt:lpstr>
      <vt:lpstr>PBIS</vt:lpstr>
      <vt:lpstr>Online Resources</vt:lpstr>
      <vt:lpstr>Schoology</vt:lpstr>
      <vt:lpstr>Video Conference Calls</vt:lpstr>
      <vt:lpstr>Reading</vt:lpstr>
      <vt:lpstr>Spelling</vt:lpstr>
      <vt:lpstr>English and Writing</vt:lpstr>
      <vt:lpstr>Math</vt:lpstr>
      <vt:lpstr>Science</vt:lpstr>
      <vt:lpstr>Social Studies</vt:lpstr>
      <vt:lpstr>Grading</vt:lpstr>
      <vt:lpstr>Assessments/Grading Cont.</vt:lpstr>
      <vt:lpstr>Homework </vt:lpstr>
      <vt:lpstr>Parent Volunteers</vt:lpstr>
      <vt:lpstr>PowerPoint Presentation</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1st Grade!</dc:title>
  <dc:creator>Kristy Balta</dc:creator>
  <cp:lastModifiedBy>Kristy Balta</cp:lastModifiedBy>
  <cp:revision>4</cp:revision>
  <dcterms:created xsi:type="dcterms:W3CDTF">2020-08-27T01:35:31Z</dcterms:created>
  <dcterms:modified xsi:type="dcterms:W3CDTF">2020-08-28T02:05:45Z</dcterms:modified>
</cp:coreProperties>
</file>