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41" d="100"/>
          <a:sy n="41" d="100"/>
        </p:scale>
        <p:origin x="1080" y="11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37749-23B2-4720-A855-760937EEE95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2B016E4-21C0-49E6-A169-DFBD949A4595}">
      <dgm:prSet/>
      <dgm:spPr/>
      <dgm:t>
        <a:bodyPr/>
        <a:lstStyle/>
        <a:p>
          <a:r>
            <a:rPr lang="en-US"/>
            <a:t>Homework will be sent home in a packet every Monday night.  </a:t>
          </a:r>
        </a:p>
      </dgm:t>
    </dgm:pt>
    <dgm:pt modelId="{EB6D5ACA-7536-4BDA-BFEC-9C7E136165AB}" type="parTrans" cxnId="{08266A67-2C81-4A82-B0AD-852F44CA68DE}">
      <dgm:prSet/>
      <dgm:spPr/>
      <dgm:t>
        <a:bodyPr/>
        <a:lstStyle/>
        <a:p>
          <a:endParaRPr lang="en-US"/>
        </a:p>
      </dgm:t>
    </dgm:pt>
    <dgm:pt modelId="{FD0AD395-DED9-406D-BCF4-F64D8EAB06E0}" type="sibTrans" cxnId="{08266A67-2C81-4A82-B0AD-852F44CA68DE}">
      <dgm:prSet/>
      <dgm:spPr/>
      <dgm:t>
        <a:bodyPr/>
        <a:lstStyle/>
        <a:p>
          <a:endParaRPr lang="en-US"/>
        </a:p>
      </dgm:t>
    </dgm:pt>
    <dgm:pt modelId="{DD92E77F-10B0-4878-BBBB-88EC0A061EC0}">
      <dgm:prSet/>
      <dgm:spPr/>
      <dgm:t>
        <a:bodyPr/>
        <a:lstStyle/>
        <a:p>
          <a:r>
            <a:rPr lang="en-US"/>
            <a:t>There will be four or five pages in the packet, one page to complete for each day of the week.</a:t>
          </a:r>
        </a:p>
      </dgm:t>
    </dgm:pt>
    <dgm:pt modelId="{27438EF4-83EB-4727-B135-60C324867006}" type="parTrans" cxnId="{75E705E7-BC28-49CF-9FD2-30A15932C2ED}">
      <dgm:prSet/>
      <dgm:spPr/>
      <dgm:t>
        <a:bodyPr/>
        <a:lstStyle/>
        <a:p>
          <a:endParaRPr lang="en-US"/>
        </a:p>
      </dgm:t>
    </dgm:pt>
    <dgm:pt modelId="{1392640E-4BE4-4E18-B276-1EC982231484}" type="sibTrans" cxnId="{75E705E7-BC28-49CF-9FD2-30A15932C2ED}">
      <dgm:prSet/>
      <dgm:spPr/>
      <dgm:t>
        <a:bodyPr/>
        <a:lstStyle/>
        <a:p>
          <a:endParaRPr lang="en-US"/>
        </a:p>
      </dgm:t>
    </dgm:pt>
    <dgm:pt modelId="{7C9075A8-A0F7-46AB-98A1-819D8FFA6BDC}">
      <dgm:prSet/>
      <dgm:spPr/>
      <dgm:t>
        <a:bodyPr/>
        <a:lstStyle/>
        <a:p>
          <a:r>
            <a:rPr lang="en-US"/>
            <a:t>You may turn in the homework packet before Friday if it is complete.</a:t>
          </a:r>
        </a:p>
      </dgm:t>
    </dgm:pt>
    <dgm:pt modelId="{A182BAEB-C23B-4DB5-8568-5CDCA4E9726B}" type="parTrans" cxnId="{EEEFEDA1-5E36-4E3D-9AC3-1AF745564DE7}">
      <dgm:prSet/>
      <dgm:spPr/>
      <dgm:t>
        <a:bodyPr/>
        <a:lstStyle/>
        <a:p>
          <a:endParaRPr lang="en-US"/>
        </a:p>
      </dgm:t>
    </dgm:pt>
    <dgm:pt modelId="{DE1286BB-0369-445F-9779-4C2A3D51C36B}" type="sibTrans" cxnId="{EEEFEDA1-5E36-4E3D-9AC3-1AF745564DE7}">
      <dgm:prSet/>
      <dgm:spPr/>
      <dgm:t>
        <a:bodyPr/>
        <a:lstStyle/>
        <a:p>
          <a:endParaRPr lang="en-US"/>
        </a:p>
      </dgm:t>
    </dgm:pt>
    <dgm:pt modelId="{46E1035C-5D39-4082-BACE-97FA03085601}">
      <dgm:prSet/>
      <dgm:spPr/>
      <dgm:t>
        <a:bodyPr/>
        <a:lstStyle/>
        <a:p>
          <a:r>
            <a:rPr lang="en-US"/>
            <a:t>Work included in the packet will be reading, math, and IEP Goals.</a:t>
          </a:r>
        </a:p>
      </dgm:t>
    </dgm:pt>
    <dgm:pt modelId="{41E1CB2E-7D30-4877-9223-2945DF9DA5C7}" type="parTrans" cxnId="{15198BED-3DEE-4DFB-A4C0-C689076C0F0F}">
      <dgm:prSet/>
      <dgm:spPr/>
      <dgm:t>
        <a:bodyPr/>
        <a:lstStyle/>
        <a:p>
          <a:endParaRPr lang="en-US"/>
        </a:p>
      </dgm:t>
    </dgm:pt>
    <dgm:pt modelId="{B78569F2-9B26-4DCD-B445-7A64A13D91B1}" type="sibTrans" cxnId="{15198BED-3DEE-4DFB-A4C0-C689076C0F0F}">
      <dgm:prSet/>
      <dgm:spPr/>
      <dgm:t>
        <a:bodyPr/>
        <a:lstStyle/>
        <a:p>
          <a:endParaRPr lang="en-US"/>
        </a:p>
      </dgm:t>
    </dgm:pt>
    <dgm:pt modelId="{DAF8F606-0A2C-433C-A913-0A0F7F8D6B61}">
      <dgm:prSet/>
      <dgm:spPr/>
      <dgm:t>
        <a:bodyPr/>
        <a:lstStyle/>
        <a:p>
          <a:r>
            <a:rPr lang="en-US"/>
            <a:t>Homework will be taken as a Formative participation grade.</a:t>
          </a:r>
        </a:p>
      </dgm:t>
    </dgm:pt>
    <dgm:pt modelId="{799C735B-2317-4410-A9A7-EB17281D1CD4}" type="parTrans" cxnId="{1CAB32C9-0AE6-40E2-BC28-AA7B099A647C}">
      <dgm:prSet/>
      <dgm:spPr/>
      <dgm:t>
        <a:bodyPr/>
        <a:lstStyle/>
        <a:p>
          <a:endParaRPr lang="en-US"/>
        </a:p>
      </dgm:t>
    </dgm:pt>
    <dgm:pt modelId="{28C659CF-1B58-4691-8C5F-93349FDBFEBF}" type="sibTrans" cxnId="{1CAB32C9-0AE6-40E2-BC28-AA7B099A647C}">
      <dgm:prSet/>
      <dgm:spPr/>
      <dgm:t>
        <a:bodyPr/>
        <a:lstStyle/>
        <a:p>
          <a:endParaRPr lang="en-US"/>
        </a:p>
      </dgm:t>
    </dgm:pt>
    <dgm:pt modelId="{A68B023E-C311-45A7-93DD-7CCAA49BB01F}">
      <dgm:prSet/>
      <dgm:spPr/>
      <dgm:t>
        <a:bodyPr/>
        <a:lstStyle/>
        <a:p>
          <a:r>
            <a:rPr lang="en-US" dirty="0"/>
            <a:t>If the homework is too easy or too hard, please let me know and I will individualize it.</a:t>
          </a:r>
        </a:p>
      </dgm:t>
    </dgm:pt>
    <dgm:pt modelId="{75C30A18-C949-4E96-936F-E8E0226045E8}" type="parTrans" cxnId="{6015F9A7-3069-450F-8D55-A01F15B697E2}">
      <dgm:prSet/>
      <dgm:spPr/>
      <dgm:t>
        <a:bodyPr/>
        <a:lstStyle/>
        <a:p>
          <a:endParaRPr lang="en-US"/>
        </a:p>
      </dgm:t>
    </dgm:pt>
    <dgm:pt modelId="{4345F42E-7F66-4453-B85F-EF0F4EBE1A31}" type="sibTrans" cxnId="{6015F9A7-3069-450F-8D55-A01F15B697E2}">
      <dgm:prSet/>
      <dgm:spPr/>
      <dgm:t>
        <a:bodyPr/>
        <a:lstStyle/>
        <a:p>
          <a:endParaRPr lang="en-US"/>
        </a:p>
      </dgm:t>
    </dgm:pt>
    <dgm:pt modelId="{B4249727-81E3-476C-AE43-D0F2FB7DFD88}" type="pres">
      <dgm:prSet presAssocID="{CFD37749-23B2-4720-A855-760937EEE95F}" presName="linear" presStyleCnt="0">
        <dgm:presLayoutVars>
          <dgm:animLvl val="lvl"/>
          <dgm:resizeHandles val="exact"/>
        </dgm:presLayoutVars>
      </dgm:prSet>
      <dgm:spPr/>
    </dgm:pt>
    <dgm:pt modelId="{4D629AEF-D5AB-4311-82E9-9BD47A658AAF}" type="pres">
      <dgm:prSet presAssocID="{42B016E4-21C0-49E6-A169-DFBD949A4595}" presName="parentText" presStyleLbl="node1" presStyleIdx="0" presStyleCnt="6">
        <dgm:presLayoutVars>
          <dgm:chMax val="0"/>
          <dgm:bulletEnabled val="1"/>
        </dgm:presLayoutVars>
      </dgm:prSet>
      <dgm:spPr/>
    </dgm:pt>
    <dgm:pt modelId="{4BE48388-7C71-48B6-AE0A-56D6879808E0}" type="pres">
      <dgm:prSet presAssocID="{FD0AD395-DED9-406D-BCF4-F64D8EAB06E0}" presName="spacer" presStyleCnt="0"/>
      <dgm:spPr/>
    </dgm:pt>
    <dgm:pt modelId="{A43B36DE-C53F-469F-A6D9-CB6B4967211A}" type="pres">
      <dgm:prSet presAssocID="{DD92E77F-10B0-4878-BBBB-88EC0A061EC0}" presName="parentText" presStyleLbl="node1" presStyleIdx="1" presStyleCnt="6">
        <dgm:presLayoutVars>
          <dgm:chMax val="0"/>
          <dgm:bulletEnabled val="1"/>
        </dgm:presLayoutVars>
      </dgm:prSet>
      <dgm:spPr/>
    </dgm:pt>
    <dgm:pt modelId="{F17B5D54-C855-4B00-9363-A5AE04FFCB1C}" type="pres">
      <dgm:prSet presAssocID="{1392640E-4BE4-4E18-B276-1EC982231484}" presName="spacer" presStyleCnt="0"/>
      <dgm:spPr/>
    </dgm:pt>
    <dgm:pt modelId="{2129DB26-D04A-4228-99A4-96AF2347F9BC}" type="pres">
      <dgm:prSet presAssocID="{7C9075A8-A0F7-46AB-98A1-819D8FFA6BDC}" presName="parentText" presStyleLbl="node1" presStyleIdx="2" presStyleCnt="6">
        <dgm:presLayoutVars>
          <dgm:chMax val="0"/>
          <dgm:bulletEnabled val="1"/>
        </dgm:presLayoutVars>
      </dgm:prSet>
      <dgm:spPr/>
    </dgm:pt>
    <dgm:pt modelId="{C4C8495E-93A4-419B-93CE-DF25546E95BF}" type="pres">
      <dgm:prSet presAssocID="{DE1286BB-0369-445F-9779-4C2A3D51C36B}" presName="spacer" presStyleCnt="0"/>
      <dgm:spPr/>
    </dgm:pt>
    <dgm:pt modelId="{163519A9-43C6-44AF-AADE-79D4D5853A75}" type="pres">
      <dgm:prSet presAssocID="{46E1035C-5D39-4082-BACE-97FA03085601}" presName="parentText" presStyleLbl="node1" presStyleIdx="3" presStyleCnt="6">
        <dgm:presLayoutVars>
          <dgm:chMax val="0"/>
          <dgm:bulletEnabled val="1"/>
        </dgm:presLayoutVars>
      </dgm:prSet>
      <dgm:spPr/>
    </dgm:pt>
    <dgm:pt modelId="{60838160-B9C2-4F9A-B0EA-3347B52AC8BF}" type="pres">
      <dgm:prSet presAssocID="{B78569F2-9B26-4DCD-B445-7A64A13D91B1}" presName="spacer" presStyleCnt="0"/>
      <dgm:spPr/>
    </dgm:pt>
    <dgm:pt modelId="{99E2BF62-E4ED-43E5-8BEE-D59D25811D5F}" type="pres">
      <dgm:prSet presAssocID="{DAF8F606-0A2C-433C-A913-0A0F7F8D6B61}" presName="parentText" presStyleLbl="node1" presStyleIdx="4" presStyleCnt="6">
        <dgm:presLayoutVars>
          <dgm:chMax val="0"/>
          <dgm:bulletEnabled val="1"/>
        </dgm:presLayoutVars>
      </dgm:prSet>
      <dgm:spPr/>
    </dgm:pt>
    <dgm:pt modelId="{1900B840-3A8B-4998-A0D4-2F543E296F6D}" type="pres">
      <dgm:prSet presAssocID="{28C659CF-1B58-4691-8C5F-93349FDBFEBF}" presName="spacer" presStyleCnt="0"/>
      <dgm:spPr/>
    </dgm:pt>
    <dgm:pt modelId="{9DDFA824-9A1A-42EA-8864-30A02E1EC419}" type="pres">
      <dgm:prSet presAssocID="{A68B023E-C311-45A7-93DD-7CCAA49BB01F}" presName="parentText" presStyleLbl="node1" presStyleIdx="5" presStyleCnt="6">
        <dgm:presLayoutVars>
          <dgm:chMax val="0"/>
          <dgm:bulletEnabled val="1"/>
        </dgm:presLayoutVars>
      </dgm:prSet>
      <dgm:spPr/>
    </dgm:pt>
  </dgm:ptLst>
  <dgm:cxnLst>
    <dgm:cxn modelId="{EE5C6813-5464-41C4-AADB-E7FC078F3FCC}" type="presOf" srcId="{DD92E77F-10B0-4878-BBBB-88EC0A061EC0}" destId="{A43B36DE-C53F-469F-A6D9-CB6B4967211A}" srcOrd="0" destOrd="0" presId="urn:microsoft.com/office/officeart/2005/8/layout/vList2"/>
    <dgm:cxn modelId="{EE1F1929-2263-4757-A045-7E5049F0B16F}" type="presOf" srcId="{DAF8F606-0A2C-433C-A913-0A0F7F8D6B61}" destId="{99E2BF62-E4ED-43E5-8BEE-D59D25811D5F}" srcOrd="0" destOrd="0" presId="urn:microsoft.com/office/officeart/2005/8/layout/vList2"/>
    <dgm:cxn modelId="{A43FFA64-A688-4F75-AC50-86343114B988}" type="presOf" srcId="{CFD37749-23B2-4720-A855-760937EEE95F}" destId="{B4249727-81E3-476C-AE43-D0F2FB7DFD88}" srcOrd="0" destOrd="0" presId="urn:microsoft.com/office/officeart/2005/8/layout/vList2"/>
    <dgm:cxn modelId="{08266A67-2C81-4A82-B0AD-852F44CA68DE}" srcId="{CFD37749-23B2-4720-A855-760937EEE95F}" destId="{42B016E4-21C0-49E6-A169-DFBD949A4595}" srcOrd="0" destOrd="0" parTransId="{EB6D5ACA-7536-4BDA-BFEC-9C7E136165AB}" sibTransId="{FD0AD395-DED9-406D-BCF4-F64D8EAB06E0}"/>
    <dgm:cxn modelId="{4DE7E748-302F-4643-9FEA-08C380869C8D}" type="presOf" srcId="{42B016E4-21C0-49E6-A169-DFBD949A4595}" destId="{4D629AEF-D5AB-4311-82E9-9BD47A658AAF}" srcOrd="0" destOrd="0" presId="urn:microsoft.com/office/officeart/2005/8/layout/vList2"/>
    <dgm:cxn modelId="{C4721493-0A78-4888-B2EE-4E05A0437CE6}" type="presOf" srcId="{A68B023E-C311-45A7-93DD-7CCAA49BB01F}" destId="{9DDFA824-9A1A-42EA-8864-30A02E1EC419}" srcOrd="0" destOrd="0" presId="urn:microsoft.com/office/officeart/2005/8/layout/vList2"/>
    <dgm:cxn modelId="{F21A0498-2A5F-4000-BAD5-A39B70CECD91}" type="presOf" srcId="{46E1035C-5D39-4082-BACE-97FA03085601}" destId="{163519A9-43C6-44AF-AADE-79D4D5853A75}" srcOrd="0" destOrd="0" presId="urn:microsoft.com/office/officeart/2005/8/layout/vList2"/>
    <dgm:cxn modelId="{EEEFEDA1-5E36-4E3D-9AC3-1AF745564DE7}" srcId="{CFD37749-23B2-4720-A855-760937EEE95F}" destId="{7C9075A8-A0F7-46AB-98A1-819D8FFA6BDC}" srcOrd="2" destOrd="0" parTransId="{A182BAEB-C23B-4DB5-8568-5CDCA4E9726B}" sibTransId="{DE1286BB-0369-445F-9779-4C2A3D51C36B}"/>
    <dgm:cxn modelId="{6015F9A7-3069-450F-8D55-A01F15B697E2}" srcId="{CFD37749-23B2-4720-A855-760937EEE95F}" destId="{A68B023E-C311-45A7-93DD-7CCAA49BB01F}" srcOrd="5" destOrd="0" parTransId="{75C30A18-C949-4E96-936F-E8E0226045E8}" sibTransId="{4345F42E-7F66-4453-B85F-EF0F4EBE1A31}"/>
    <dgm:cxn modelId="{1CAB32C9-0AE6-40E2-BC28-AA7B099A647C}" srcId="{CFD37749-23B2-4720-A855-760937EEE95F}" destId="{DAF8F606-0A2C-433C-A913-0A0F7F8D6B61}" srcOrd="4" destOrd="0" parTransId="{799C735B-2317-4410-A9A7-EB17281D1CD4}" sibTransId="{28C659CF-1B58-4691-8C5F-93349FDBFEBF}"/>
    <dgm:cxn modelId="{75E705E7-BC28-49CF-9FD2-30A15932C2ED}" srcId="{CFD37749-23B2-4720-A855-760937EEE95F}" destId="{DD92E77F-10B0-4878-BBBB-88EC0A061EC0}" srcOrd="1" destOrd="0" parTransId="{27438EF4-83EB-4727-B135-60C324867006}" sibTransId="{1392640E-4BE4-4E18-B276-1EC982231484}"/>
    <dgm:cxn modelId="{6EFD4AEA-0808-48D2-B124-374161A202D3}" type="presOf" srcId="{7C9075A8-A0F7-46AB-98A1-819D8FFA6BDC}" destId="{2129DB26-D04A-4228-99A4-96AF2347F9BC}" srcOrd="0" destOrd="0" presId="urn:microsoft.com/office/officeart/2005/8/layout/vList2"/>
    <dgm:cxn modelId="{15198BED-3DEE-4DFB-A4C0-C689076C0F0F}" srcId="{CFD37749-23B2-4720-A855-760937EEE95F}" destId="{46E1035C-5D39-4082-BACE-97FA03085601}" srcOrd="3" destOrd="0" parTransId="{41E1CB2E-7D30-4877-9223-2945DF9DA5C7}" sibTransId="{B78569F2-9B26-4DCD-B445-7A64A13D91B1}"/>
    <dgm:cxn modelId="{10EC494B-DB52-4B46-9346-8C8FE96376C9}" type="presParOf" srcId="{B4249727-81E3-476C-AE43-D0F2FB7DFD88}" destId="{4D629AEF-D5AB-4311-82E9-9BD47A658AAF}" srcOrd="0" destOrd="0" presId="urn:microsoft.com/office/officeart/2005/8/layout/vList2"/>
    <dgm:cxn modelId="{2435BA99-8BEE-4159-9935-58650AB5825D}" type="presParOf" srcId="{B4249727-81E3-476C-AE43-D0F2FB7DFD88}" destId="{4BE48388-7C71-48B6-AE0A-56D6879808E0}" srcOrd="1" destOrd="0" presId="urn:microsoft.com/office/officeart/2005/8/layout/vList2"/>
    <dgm:cxn modelId="{ECAFCD5C-618A-469C-AA98-308AF00FB871}" type="presParOf" srcId="{B4249727-81E3-476C-AE43-D0F2FB7DFD88}" destId="{A43B36DE-C53F-469F-A6D9-CB6B4967211A}" srcOrd="2" destOrd="0" presId="urn:microsoft.com/office/officeart/2005/8/layout/vList2"/>
    <dgm:cxn modelId="{FC9A71E1-4122-4BAA-B709-7F89E92CC8CF}" type="presParOf" srcId="{B4249727-81E3-476C-AE43-D0F2FB7DFD88}" destId="{F17B5D54-C855-4B00-9363-A5AE04FFCB1C}" srcOrd="3" destOrd="0" presId="urn:microsoft.com/office/officeart/2005/8/layout/vList2"/>
    <dgm:cxn modelId="{D461F74D-FA28-48D1-838D-0C7DD39CEC79}" type="presParOf" srcId="{B4249727-81E3-476C-AE43-D0F2FB7DFD88}" destId="{2129DB26-D04A-4228-99A4-96AF2347F9BC}" srcOrd="4" destOrd="0" presId="urn:microsoft.com/office/officeart/2005/8/layout/vList2"/>
    <dgm:cxn modelId="{F6982FCF-B473-4EB0-B56A-F48534EC5C8C}" type="presParOf" srcId="{B4249727-81E3-476C-AE43-D0F2FB7DFD88}" destId="{C4C8495E-93A4-419B-93CE-DF25546E95BF}" srcOrd="5" destOrd="0" presId="urn:microsoft.com/office/officeart/2005/8/layout/vList2"/>
    <dgm:cxn modelId="{ED749D92-5BEA-4175-A951-EAF4D66146DE}" type="presParOf" srcId="{B4249727-81E3-476C-AE43-D0F2FB7DFD88}" destId="{163519A9-43C6-44AF-AADE-79D4D5853A75}" srcOrd="6" destOrd="0" presId="urn:microsoft.com/office/officeart/2005/8/layout/vList2"/>
    <dgm:cxn modelId="{F1EDDEB0-739B-4830-B18B-B41F9EC02EBE}" type="presParOf" srcId="{B4249727-81E3-476C-AE43-D0F2FB7DFD88}" destId="{60838160-B9C2-4F9A-B0EA-3347B52AC8BF}" srcOrd="7" destOrd="0" presId="urn:microsoft.com/office/officeart/2005/8/layout/vList2"/>
    <dgm:cxn modelId="{2E1B60FA-B376-4FF8-8377-3CB068ABD20F}" type="presParOf" srcId="{B4249727-81E3-476C-AE43-D0F2FB7DFD88}" destId="{99E2BF62-E4ED-43E5-8BEE-D59D25811D5F}" srcOrd="8" destOrd="0" presId="urn:microsoft.com/office/officeart/2005/8/layout/vList2"/>
    <dgm:cxn modelId="{8091ED97-D81A-4439-906C-D1B847056E86}" type="presParOf" srcId="{B4249727-81E3-476C-AE43-D0F2FB7DFD88}" destId="{1900B840-3A8B-4998-A0D4-2F543E296F6D}" srcOrd="9" destOrd="0" presId="urn:microsoft.com/office/officeart/2005/8/layout/vList2"/>
    <dgm:cxn modelId="{9D9EBF22-6636-4DA8-82F2-B8A664DAB892}" type="presParOf" srcId="{B4249727-81E3-476C-AE43-D0F2FB7DFD88}" destId="{9DDFA824-9A1A-42EA-8864-30A02E1EC41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FE65C-E5E3-4E9E-9C47-48008F4B11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80EFCA8-8754-4ACE-B804-D94DEF365E3D}">
      <dgm:prSet/>
      <dgm:spPr/>
      <dgm:t>
        <a:bodyPr/>
        <a:lstStyle/>
        <a:p>
          <a:r>
            <a:rPr lang="en-US" b="1" dirty="0"/>
            <a:t>Retakes are available for summative tasks (if a D or an F is received). The most recent score will be recorded.</a:t>
          </a:r>
          <a:endParaRPr lang="en-US" dirty="0"/>
        </a:p>
      </dgm:t>
    </dgm:pt>
    <dgm:pt modelId="{73D9F0C1-84F6-4536-9D1B-87E23A43461B}" type="parTrans" cxnId="{36D16A3E-3391-4728-BEDB-44AD084749F1}">
      <dgm:prSet/>
      <dgm:spPr/>
      <dgm:t>
        <a:bodyPr/>
        <a:lstStyle/>
        <a:p>
          <a:endParaRPr lang="en-US"/>
        </a:p>
      </dgm:t>
    </dgm:pt>
    <dgm:pt modelId="{B2894B46-E6DE-4FB4-8569-F1507040FA21}" type="sibTrans" cxnId="{36D16A3E-3391-4728-BEDB-44AD084749F1}">
      <dgm:prSet/>
      <dgm:spPr/>
      <dgm:t>
        <a:bodyPr/>
        <a:lstStyle/>
        <a:p>
          <a:endParaRPr lang="en-US"/>
        </a:p>
      </dgm:t>
    </dgm:pt>
    <dgm:pt modelId="{0BCE86AC-27BB-4FE2-A58D-AEE66D65C487}">
      <dgm:prSet/>
      <dgm:spPr/>
      <dgm:t>
        <a:bodyPr/>
        <a:lstStyle/>
        <a:p>
          <a:r>
            <a:rPr lang="en-US" b="1"/>
            <a:t>We have a new equal interval grading scale. This will include 50%-100% and still includes “F.”​ If a student receives a 27% on an assignment, a 50% will be recorded in the grade book and a comment will be made to indicate the 27%</a:t>
          </a:r>
          <a:endParaRPr lang="en-US"/>
        </a:p>
      </dgm:t>
    </dgm:pt>
    <dgm:pt modelId="{B576B700-F300-41D5-80E3-3FDA5D1129DA}" type="parTrans" cxnId="{4106B719-6BDB-4432-A8A9-B4A30CE86EB3}">
      <dgm:prSet/>
      <dgm:spPr/>
      <dgm:t>
        <a:bodyPr/>
        <a:lstStyle/>
        <a:p>
          <a:endParaRPr lang="en-US"/>
        </a:p>
      </dgm:t>
    </dgm:pt>
    <dgm:pt modelId="{5DFA8D2E-BD6E-4F20-AAAA-0842882647C6}" type="sibTrans" cxnId="{4106B719-6BDB-4432-A8A9-B4A30CE86EB3}">
      <dgm:prSet/>
      <dgm:spPr/>
      <dgm:t>
        <a:bodyPr/>
        <a:lstStyle/>
        <a:p>
          <a:endParaRPr lang="en-US"/>
        </a:p>
      </dgm:t>
    </dgm:pt>
    <dgm:pt modelId="{9D5E0718-3F0D-411C-A694-4A199A6E4B13}">
      <dgm:prSet/>
      <dgm:spPr/>
      <dgm:t>
        <a:bodyPr/>
        <a:lstStyle/>
        <a:p>
          <a:r>
            <a:rPr lang="en-US" b="1"/>
            <a:t>Academic behaviors have been removed from affecting grades, but behavioral comments will be recorded in the comment box.  (no name, late, etc.)</a:t>
          </a:r>
          <a:endParaRPr lang="en-US"/>
        </a:p>
      </dgm:t>
    </dgm:pt>
    <dgm:pt modelId="{F09365BE-B4CC-4E00-BD39-E3061B18A0C7}" type="parTrans" cxnId="{7D8B1433-9E81-4550-B589-9CCC1E8C9314}">
      <dgm:prSet/>
      <dgm:spPr/>
      <dgm:t>
        <a:bodyPr/>
        <a:lstStyle/>
        <a:p>
          <a:endParaRPr lang="en-US"/>
        </a:p>
      </dgm:t>
    </dgm:pt>
    <dgm:pt modelId="{423A4AA3-8F33-4883-B50A-3374AA171348}" type="sibTrans" cxnId="{7D8B1433-9E81-4550-B589-9CCC1E8C9314}">
      <dgm:prSet/>
      <dgm:spPr/>
      <dgm:t>
        <a:bodyPr/>
        <a:lstStyle/>
        <a:p>
          <a:endParaRPr lang="en-US"/>
        </a:p>
      </dgm:t>
    </dgm:pt>
    <dgm:pt modelId="{5F1EF98B-5040-4D59-A2A3-8E751BD0CD46}">
      <dgm:prSet/>
      <dgm:spPr/>
      <dgm:t>
        <a:bodyPr/>
        <a:lstStyle/>
        <a:p>
          <a:r>
            <a:rPr lang="en-US" b="1"/>
            <a:t>We assess our students using NWEA MAP. </a:t>
          </a:r>
          <a:endParaRPr lang="en-US"/>
        </a:p>
      </dgm:t>
    </dgm:pt>
    <dgm:pt modelId="{C95D2310-D162-4B71-AAC0-4242218DEE95}" type="parTrans" cxnId="{E8FA8659-84A3-440F-90D3-F222103C70FD}">
      <dgm:prSet/>
      <dgm:spPr/>
      <dgm:t>
        <a:bodyPr/>
        <a:lstStyle/>
        <a:p>
          <a:endParaRPr lang="en-US"/>
        </a:p>
      </dgm:t>
    </dgm:pt>
    <dgm:pt modelId="{0EAB19F2-7095-493C-9EE5-304CB75B7241}" type="sibTrans" cxnId="{E8FA8659-84A3-440F-90D3-F222103C70FD}">
      <dgm:prSet/>
      <dgm:spPr/>
      <dgm:t>
        <a:bodyPr/>
        <a:lstStyle/>
        <a:p>
          <a:endParaRPr lang="en-US"/>
        </a:p>
      </dgm:t>
    </dgm:pt>
    <dgm:pt modelId="{9926CE20-802B-4026-AA6F-6E50C3123EE1}">
      <dgm:prSet/>
      <dgm:spPr/>
      <dgm:t>
        <a:bodyPr/>
        <a:lstStyle/>
        <a:p>
          <a:r>
            <a:rPr lang="en-US" b="1"/>
            <a:t>NWEA (Northwest Evaluation Association) is our new assessment tool that provides research-based adaptive assessments based on the child’s score. As a result of NWEA tests, us teachers can make informed decisions to promote your child’s academic growth.</a:t>
          </a:r>
          <a:endParaRPr lang="en-US"/>
        </a:p>
      </dgm:t>
    </dgm:pt>
    <dgm:pt modelId="{02B46E53-5D78-4995-A5DC-50A8F049CAAE}" type="parTrans" cxnId="{12CC578B-E4A9-436E-9FE0-08AF8D6D0904}">
      <dgm:prSet/>
      <dgm:spPr/>
      <dgm:t>
        <a:bodyPr/>
        <a:lstStyle/>
        <a:p>
          <a:endParaRPr lang="en-US"/>
        </a:p>
      </dgm:t>
    </dgm:pt>
    <dgm:pt modelId="{D6511FAF-3FB2-432F-9786-D145306E399F}" type="sibTrans" cxnId="{12CC578B-E4A9-436E-9FE0-08AF8D6D0904}">
      <dgm:prSet/>
      <dgm:spPr/>
      <dgm:t>
        <a:bodyPr/>
        <a:lstStyle/>
        <a:p>
          <a:endParaRPr lang="en-US"/>
        </a:p>
      </dgm:t>
    </dgm:pt>
    <dgm:pt modelId="{000E23DA-0E6C-4503-972F-999CA34B1D56}">
      <dgm:prSet/>
      <dgm:spPr/>
      <dgm:t>
        <a:bodyPr/>
        <a:lstStyle/>
        <a:p>
          <a:r>
            <a:rPr lang="en-US" b="1"/>
            <a:t>You will receive your child’s score. </a:t>
          </a:r>
          <a:endParaRPr lang="en-US"/>
        </a:p>
      </dgm:t>
    </dgm:pt>
    <dgm:pt modelId="{ABB9E5AE-4A3B-4066-AAF8-8A6FFA736565}" type="parTrans" cxnId="{9EB7A05E-E242-4C1C-ABDA-2E22816ED9E3}">
      <dgm:prSet/>
      <dgm:spPr/>
      <dgm:t>
        <a:bodyPr/>
        <a:lstStyle/>
        <a:p>
          <a:endParaRPr lang="en-US"/>
        </a:p>
      </dgm:t>
    </dgm:pt>
    <dgm:pt modelId="{6898BB84-AC12-4F92-810A-AF05DABD2087}" type="sibTrans" cxnId="{9EB7A05E-E242-4C1C-ABDA-2E22816ED9E3}">
      <dgm:prSet/>
      <dgm:spPr/>
      <dgm:t>
        <a:bodyPr/>
        <a:lstStyle/>
        <a:p>
          <a:endParaRPr lang="en-US"/>
        </a:p>
      </dgm:t>
    </dgm:pt>
    <dgm:pt modelId="{5E2DCD8E-8A10-4E18-A510-B803BFF6053A}" type="pres">
      <dgm:prSet presAssocID="{9CFFE65C-E5E3-4E9E-9C47-48008F4B116F}" presName="linear" presStyleCnt="0">
        <dgm:presLayoutVars>
          <dgm:animLvl val="lvl"/>
          <dgm:resizeHandles val="exact"/>
        </dgm:presLayoutVars>
      </dgm:prSet>
      <dgm:spPr/>
    </dgm:pt>
    <dgm:pt modelId="{47CABDC8-0094-4F77-B3BC-4AD9F0E2E3BF}" type="pres">
      <dgm:prSet presAssocID="{680EFCA8-8754-4ACE-B804-D94DEF365E3D}" presName="parentText" presStyleLbl="node1" presStyleIdx="0" presStyleCnt="6">
        <dgm:presLayoutVars>
          <dgm:chMax val="0"/>
          <dgm:bulletEnabled val="1"/>
        </dgm:presLayoutVars>
      </dgm:prSet>
      <dgm:spPr/>
    </dgm:pt>
    <dgm:pt modelId="{D59DBB99-64E5-4C66-8600-133AC0A8D174}" type="pres">
      <dgm:prSet presAssocID="{B2894B46-E6DE-4FB4-8569-F1507040FA21}" presName="spacer" presStyleCnt="0"/>
      <dgm:spPr/>
    </dgm:pt>
    <dgm:pt modelId="{011EEF29-515A-4012-BB83-7DD7DBB6F54C}" type="pres">
      <dgm:prSet presAssocID="{0BCE86AC-27BB-4FE2-A58D-AEE66D65C487}" presName="parentText" presStyleLbl="node1" presStyleIdx="1" presStyleCnt="6">
        <dgm:presLayoutVars>
          <dgm:chMax val="0"/>
          <dgm:bulletEnabled val="1"/>
        </dgm:presLayoutVars>
      </dgm:prSet>
      <dgm:spPr/>
    </dgm:pt>
    <dgm:pt modelId="{AF2B3CF8-25A1-49E4-AE79-669C5E768EA0}" type="pres">
      <dgm:prSet presAssocID="{5DFA8D2E-BD6E-4F20-AAAA-0842882647C6}" presName="spacer" presStyleCnt="0"/>
      <dgm:spPr/>
    </dgm:pt>
    <dgm:pt modelId="{9E300514-DDC7-4AB6-8D91-273DE62BFDBD}" type="pres">
      <dgm:prSet presAssocID="{9D5E0718-3F0D-411C-A694-4A199A6E4B13}" presName="parentText" presStyleLbl="node1" presStyleIdx="2" presStyleCnt="6">
        <dgm:presLayoutVars>
          <dgm:chMax val="0"/>
          <dgm:bulletEnabled val="1"/>
        </dgm:presLayoutVars>
      </dgm:prSet>
      <dgm:spPr/>
    </dgm:pt>
    <dgm:pt modelId="{3012F9FD-F03A-4DD7-B5EA-14D924C378E1}" type="pres">
      <dgm:prSet presAssocID="{423A4AA3-8F33-4883-B50A-3374AA171348}" presName="spacer" presStyleCnt="0"/>
      <dgm:spPr/>
    </dgm:pt>
    <dgm:pt modelId="{737B8041-3750-46FC-A77C-A44EA1A90509}" type="pres">
      <dgm:prSet presAssocID="{5F1EF98B-5040-4D59-A2A3-8E751BD0CD46}" presName="parentText" presStyleLbl="node1" presStyleIdx="3" presStyleCnt="6">
        <dgm:presLayoutVars>
          <dgm:chMax val="0"/>
          <dgm:bulletEnabled val="1"/>
        </dgm:presLayoutVars>
      </dgm:prSet>
      <dgm:spPr/>
    </dgm:pt>
    <dgm:pt modelId="{90314AE5-D25E-4C77-BD1B-4981EDC8617B}" type="pres">
      <dgm:prSet presAssocID="{0EAB19F2-7095-493C-9EE5-304CB75B7241}" presName="spacer" presStyleCnt="0"/>
      <dgm:spPr/>
    </dgm:pt>
    <dgm:pt modelId="{6022C717-AA37-4F79-AC8E-76E432BB2AC8}" type="pres">
      <dgm:prSet presAssocID="{9926CE20-802B-4026-AA6F-6E50C3123EE1}" presName="parentText" presStyleLbl="node1" presStyleIdx="4" presStyleCnt="6">
        <dgm:presLayoutVars>
          <dgm:chMax val="0"/>
          <dgm:bulletEnabled val="1"/>
        </dgm:presLayoutVars>
      </dgm:prSet>
      <dgm:spPr/>
    </dgm:pt>
    <dgm:pt modelId="{7C52AF3C-609F-487B-9309-44CBAB04E54F}" type="pres">
      <dgm:prSet presAssocID="{D6511FAF-3FB2-432F-9786-D145306E399F}" presName="spacer" presStyleCnt="0"/>
      <dgm:spPr/>
    </dgm:pt>
    <dgm:pt modelId="{B5947FC6-1C80-45C4-BB21-DE360949174B}" type="pres">
      <dgm:prSet presAssocID="{000E23DA-0E6C-4503-972F-999CA34B1D56}" presName="parentText" presStyleLbl="node1" presStyleIdx="5" presStyleCnt="6">
        <dgm:presLayoutVars>
          <dgm:chMax val="0"/>
          <dgm:bulletEnabled val="1"/>
        </dgm:presLayoutVars>
      </dgm:prSet>
      <dgm:spPr/>
    </dgm:pt>
  </dgm:ptLst>
  <dgm:cxnLst>
    <dgm:cxn modelId="{81F13506-D19E-4F44-AD21-367F03AE6593}" type="presOf" srcId="{5F1EF98B-5040-4D59-A2A3-8E751BD0CD46}" destId="{737B8041-3750-46FC-A77C-A44EA1A90509}" srcOrd="0" destOrd="0" presId="urn:microsoft.com/office/officeart/2005/8/layout/vList2"/>
    <dgm:cxn modelId="{0C70A513-7CD9-4CB9-B0D4-ACE4CC0BC6A7}" type="presOf" srcId="{000E23DA-0E6C-4503-972F-999CA34B1D56}" destId="{B5947FC6-1C80-45C4-BB21-DE360949174B}" srcOrd="0" destOrd="0" presId="urn:microsoft.com/office/officeart/2005/8/layout/vList2"/>
    <dgm:cxn modelId="{4106B719-6BDB-4432-A8A9-B4A30CE86EB3}" srcId="{9CFFE65C-E5E3-4E9E-9C47-48008F4B116F}" destId="{0BCE86AC-27BB-4FE2-A58D-AEE66D65C487}" srcOrd="1" destOrd="0" parTransId="{B576B700-F300-41D5-80E3-3FDA5D1129DA}" sibTransId="{5DFA8D2E-BD6E-4F20-AAAA-0842882647C6}"/>
    <dgm:cxn modelId="{7D8B1433-9E81-4550-B589-9CCC1E8C9314}" srcId="{9CFFE65C-E5E3-4E9E-9C47-48008F4B116F}" destId="{9D5E0718-3F0D-411C-A694-4A199A6E4B13}" srcOrd="2" destOrd="0" parTransId="{F09365BE-B4CC-4E00-BD39-E3061B18A0C7}" sibTransId="{423A4AA3-8F33-4883-B50A-3374AA171348}"/>
    <dgm:cxn modelId="{36D16A3E-3391-4728-BEDB-44AD084749F1}" srcId="{9CFFE65C-E5E3-4E9E-9C47-48008F4B116F}" destId="{680EFCA8-8754-4ACE-B804-D94DEF365E3D}" srcOrd="0" destOrd="0" parTransId="{73D9F0C1-84F6-4536-9D1B-87E23A43461B}" sibTransId="{B2894B46-E6DE-4FB4-8569-F1507040FA21}"/>
    <dgm:cxn modelId="{9EB7A05E-E242-4C1C-ABDA-2E22816ED9E3}" srcId="{9CFFE65C-E5E3-4E9E-9C47-48008F4B116F}" destId="{000E23DA-0E6C-4503-972F-999CA34B1D56}" srcOrd="5" destOrd="0" parTransId="{ABB9E5AE-4A3B-4066-AAF8-8A6FFA736565}" sibTransId="{6898BB84-AC12-4F92-810A-AF05DABD2087}"/>
    <dgm:cxn modelId="{7DC8BE63-203E-4D02-9E70-A5F2800B9112}" type="presOf" srcId="{9926CE20-802B-4026-AA6F-6E50C3123EE1}" destId="{6022C717-AA37-4F79-AC8E-76E432BB2AC8}" srcOrd="0" destOrd="0" presId="urn:microsoft.com/office/officeart/2005/8/layout/vList2"/>
    <dgm:cxn modelId="{E8FA8659-84A3-440F-90D3-F222103C70FD}" srcId="{9CFFE65C-E5E3-4E9E-9C47-48008F4B116F}" destId="{5F1EF98B-5040-4D59-A2A3-8E751BD0CD46}" srcOrd="3" destOrd="0" parTransId="{C95D2310-D162-4B71-AAC0-4242218DEE95}" sibTransId="{0EAB19F2-7095-493C-9EE5-304CB75B7241}"/>
    <dgm:cxn modelId="{12CC578B-E4A9-436E-9FE0-08AF8D6D0904}" srcId="{9CFFE65C-E5E3-4E9E-9C47-48008F4B116F}" destId="{9926CE20-802B-4026-AA6F-6E50C3123EE1}" srcOrd="4" destOrd="0" parTransId="{02B46E53-5D78-4995-A5DC-50A8F049CAAE}" sibTransId="{D6511FAF-3FB2-432F-9786-D145306E399F}"/>
    <dgm:cxn modelId="{31F17491-2303-4C0D-B320-72BE62260580}" type="presOf" srcId="{0BCE86AC-27BB-4FE2-A58D-AEE66D65C487}" destId="{011EEF29-515A-4012-BB83-7DD7DBB6F54C}" srcOrd="0" destOrd="0" presId="urn:microsoft.com/office/officeart/2005/8/layout/vList2"/>
    <dgm:cxn modelId="{C538A298-41B8-4992-AC42-017E1D3A5430}" type="presOf" srcId="{9CFFE65C-E5E3-4E9E-9C47-48008F4B116F}" destId="{5E2DCD8E-8A10-4E18-A510-B803BFF6053A}" srcOrd="0" destOrd="0" presId="urn:microsoft.com/office/officeart/2005/8/layout/vList2"/>
    <dgm:cxn modelId="{67A4E89C-AEB7-41A3-9A70-ACE8F655D140}" type="presOf" srcId="{680EFCA8-8754-4ACE-B804-D94DEF365E3D}" destId="{47CABDC8-0094-4F77-B3BC-4AD9F0E2E3BF}" srcOrd="0" destOrd="0" presId="urn:microsoft.com/office/officeart/2005/8/layout/vList2"/>
    <dgm:cxn modelId="{D1F980F3-1A7C-47EB-BABA-F5AB8C478028}" type="presOf" srcId="{9D5E0718-3F0D-411C-A694-4A199A6E4B13}" destId="{9E300514-DDC7-4AB6-8D91-273DE62BFDBD}" srcOrd="0" destOrd="0" presId="urn:microsoft.com/office/officeart/2005/8/layout/vList2"/>
    <dgm:cxn modelId="{C35A8ABB-0751-44C0-9746-F0BFF05A3636}" type="presParOf" srcId="{5E2DCD8E-8A10-4E18-A510-B803BFF6053A}" destId="{47CABDC8-0094-4F77-B3BC-4AD9F0E2E3BF}" srcOrd="0" destOrd="0" presId="urn:microsoft.com/office/officeart/2005/8/layout/vList2"/>
    <dgm:cxn modelId="{6FCD1007-C177-416E-9585-87443A9E9B95}" type="presParOf" srcId="{5E2DCD8E-8A10-4E18-A510-B803BFF6053A}" destId="{D59DBB99-64E5-4C66-8600-133AC0A8D174}" srcOrd="1" destOrd="0" presId="urn:microsoft.com/office/officeart/2005/8/layout/vList2"/>
    <dgm:cxn modelId="{8D6D6DDD-D1B0-493D-837B-01D0C13AABD7}" type="presParOf" srcId="{5E2DCD8E-8A10-4E18-A510-B803BFF6053A}" destId="{011EEF29-515A-4012-BB83-7DD7DBB6F54C}" srcOrd="2" destOrd="0" presId="urn:microsoft.com/office/officeart/2005/8/layout/vList2"/>
    <dgm:cxn modelId="{C3BDD785-181B-4E3C-B00F-6252AF28464F}" type="presParOf" srcId="{5E2DCD8E-8A10-4E18-A510-B803BFF6053A}" destId="{AF2B3CF8-25A1-49E4-AE79-669C5E768EA0}" srcOrd="3" destOrd="0" presId="urn:microsoft.com/office/officeart/2005/8/layout/vList2"/>
    <dgm:cxn modelId="{BE787848-1FE7-47AD-9EC8-BB2183E37D48}" type="presParOf" srcId="{5E2DCD8E-8A10-4E18-A510-B803BFF6053A}" destId="{9E300514-DDC7-4AB6-8D91-273DE62BFDBD}" srcOrd="4" destOrd="0" presId="urn:microsoft.com/office/officeart/2005/8/layout/vList2"/>
    <dgm:cxn modelId="{96CF395D-F7EE-4CE5-B433-16E2106E5DE8}" type="presParOf" srcId="{5E2DCD8E-8A10-4E18-A510-B803BFF6053A}" destId="{3012F9FD-F03A-4DD7-B5EA-14D924C378E1}" srcOrd="5" destOrd="0" presId="urn:microsoft.com/office/officeart/2005/8/layout/vList2"/>
    <dgm:cxn modelId="{E25CD6DF-E4F3-4CF1-A194-04226B06F38B}" type="presParOf" srcId="{5E2DCD8E-8A10-4E18-A510-B803BFF6053A}" destId="{737B8041-3750-46FC-A77C-A44EA1A90509}" srcOrd="6" destOrd="0" presId="urn:microsoft.com/office/officeart/2005/8/layout/vList2"/>
    <dgm:cxn modelId="{32463C06-A4FC-49F5-B41D-C25DF1FFB80A}" type="presParOf" srcId="{5E2DCD8E-8A10-4E18-A510-B803BFF6053A}" destId="{90314AE5-D25E-4C77-BD1B-4981EDC8617B}" srcOrd="7" destOrd="0" presId="urn:microsoft.com/office/officeart/2005/8/layout/vList2"/>
    <dgm:cxn modelId="{CDDA6DFA-BBC5-4481-AAE2-30A009E8D5E2}" type="presParOf" srcId="{5E2DCD8E-8A10-4E18-A510-B803BFF6053A}" destId="{6022C717-AA37-4F79-AC8E-76E432BB2AC8}" srcOrd="8" destOrd="0" presId="urn:microsoft.com/office/officeart/2005/8/layout/vList2"/>
    <dgm:cxn modelId="{46E8687D-BB7D-4C85-92CC-017343EC4E26}" type="presParOf" srcId="{5E2DCD8E-8A10-4E18-A510-B803BFF6053A}" destId="{7C52AF3C-609F-487B-9309-44CBAB04E54F}" srcOrd="9" destOrd="0" presId="urn:microsoft.com/office/officeart/2005/8/layout/vList2"/>
    <dgm:cxn modelId="{AC87AF5B-91BC-4CD7-BCF9-D8D1C003899B}" type="presParOf" srcId="{5E2DCD8E-8A10-4E18-A510-B803BFF6053A}" destId="{B5947FC6-1C80-45C4-BB21-DE360949174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29AEF-D5AB-4311-82E9-9BD47A658AAF}">
      <dsp:nvSpPr>
        <dsp:cNvPr id="0" name=""/>
        <dsp:cNvSpPr/>
      </dsp:nvSpPr>
      <dsp:spPr>
        <a:xfrm>
          <a:off x="0" y="32292"/>
          <a:ext cx="6513603"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Homework will be sent home in a packet every Monday night.  </a:t>
          </a:r>
        </a:p>
      </dsp:txBody>
      <dsp:txXfrm>
        <a:off x="44664" y="76956"/>
        <a:ext cx="6424275" cy="825612"/>
      </dsp:txXfrm>
    </dsp:sp>
    <dsp:sp modelId="{A43B36DE-C53F-469F-A6D9-CB6B4967211A}">
      <dsp:nvSpPr>
        <dsp:cNvPr id="0" name=""/>
        <dsp:cNvSpPr/>
      </dsp:nvSpPr>
      <dsp:spPr>
        <a:xfrm>
          <a:off x="0" y="1013472"/>
          <a:ext cx="6513603" cy="91494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There will be four or five pages in the packet, one page to complete for each day of the week.</a:t>
          </a:r>
        </a:p>
      </dsp:txBody>
      <dsp:txXfrm>
        <a:off x="44664" y="1058136"/>
        <a:ext cx="6424275" cy="825612"/>
      </dsp:txXfrm>
    </dsp:sp>
    <dsp:sp modelId="{2129DB26-D04A-4228-99A4-96AF2347F9BC}">
      <dsp:nvSpPr>
        <dsp:cNvPr id="0" name=""/>
        <dsp:cNvSpPr/>
      </dsp:nvSpPr>
      <dsp:spPr>
        <a:xfrm>
          <a:off x="0" y="1994652"/>
          <a:ext cx="6513603" cy="91494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You may turn in the homework packet before Friday if it is complete.</a:t>
          </a:r>
        </a:p>
      </dsp:txBody>
      <dsp:txXfrm>
        <a:off x="44664" y="2039316"/>
        <a:ext cx="6424275" cy="825612"/>
      </dsp:txXfrm>
    </dsp:sp>
    <dsp:sp modelId="{163519A9-43C6-44AF-AADE-79D4D5853A75}">
      <dsp:nvSpPr>
        <dsp:cNvPr id="0" name=""/>
        <dsp:cNvSpPr/>
      </dsp:nvSpPr>
      <dsp:spPr>
        <a:xfrm>
          <a:off x="0" y="2975833"/>
          <a:ext cx="6513603" cy="91494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Work included in the packet will be reading, math, and IEP Goals.</a:t>
          </a:r>
        </a:p>
      </dsp:txBody>
      <dsp:txXfrm>
        <a:off x="44664" y="3020497"/>
        <a:ext cx="6424275" cy="825612"/>
      </dsp:txXfrm>
    </dsp:sp>
    <dsp:sp modelId="{99E2BF62-E4ED-43E5-8BEE-D59D25811D5F}">
      <dsp:nvSpPr>
        <dsp:cNvPr id="0" name=""/>
        <dsp:cNvSpPr/>
      </dsp:nvSpPr>
      <dsp:spPr>
        <a:xfrm>
          <a:off x="0" y="3957013"/>
          <a:ext cx="6513603" cy="91494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Homework will be taken as a Formative participation grade.</a:t>
          </a:r>
        </a:p>
      </dsp:txBody>
      <dsp:txXfrm>
        <a:off x="44664" y="4001677"/>
        <a:ext cx="6424275" cy="825612"/>
      </dsp:txXfrm>
    </dsp:sp>
    <dsp:sp modelId="{9DDFA824-9A1A-42EA-8864-30A02E1EC419}">
      <dsp:nvSpPr>
        <dsp:cNvPr id="0" name=""/>
        <dsp:cNvSpPr/>
      </dsp:nvSpPr>
      <dsp:spPr>
        <a:xfrm>
          <a:off x="0" y="4938193"/>
          <a:ext cx="6513603" cy="9149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If the homework is too easy or too hard, please let me know and I will individualize it.</a:t>
          </a:r>
        </a:p>
      </dsp:txBody>
      <dsp:txXfrm>
        <a:off x="44664" y="4982857"/>
        <a:ext cx="6424275"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BDC8-0094-4F77-B3BC-4AD9F0E2E3BF}">
      <dsp:nvSpPr>
        <dsp:cNvPr id="0" name=""/>
        <dsp:cNvSpPr/>
      </dsp:nvSpPr>
      <dsp:spPr>
        <a:xfrm>
          <a:off x="0" y="667428"/>
          <a:ext cx="6513603" cy="727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Retakes are available for summative tasks (if a D or an F is received). The most recent score will be recorded.</a:t>
          </a:r>
          <a:endParaRPr lang="en-US" sz="1300" kern="1200" dirty="0"/>
        </a:p>
      </dsp:txBody>
      <dsp:txXfrm>
        <a:off x="35500" y="702928"/>
        <a:ext cx="6442603" cy="656228"/>
      </dsp:txXfrm>
    </dsp:sp>
    <dsp:sp modelId="{011EEF29-515A-4012-BB83-7DD7DBB6F54C}">
      <dsp:nvSpPr>
        <dsp:cNvPr id="0" name=""/>
        <dsp:cNvSpPr/>
      </dsp:nvSpPr>
      <dsp:spPr>
        <a:xfrm>
          <a:off x="0" y="1432096"/>
          <a:ext cx="6513603" cy="72722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We have a new equal interval grading scale. This will include 50%-100% and still includes “F.”​ If a student receives a 27% on an assignment, a 50% will be recorded in the grade book and a comment will be made to indicate the 27%</a:t>
          </a:r>
          <a:endParaRPr lang="en-US" sz="1300" kern="1200"/>
        </a:p>
      </dsp:txBody>
      <dsp:txXfrm>
        <a:off x="35500" y="1467596"/>
        <a:ext cx="6442603" cy="656228"/>
      </dsp:txXfrm>
    </dsp:sp>
    <dsp:sp modelId="{9E300514-DDC7-4AB6-8D91-273DE62BFDBD}">
      <dsp:nvSpPr>
        <dsp:cNvPr id="0" name=""/>
        <dsp:cNvSpPr/>
      </dsp:nvSpPr>
      <dsp:spPr>
        <a:xfrm>
          <a:off x="0" y="2196764"/>
          <a:ext cx="6513603" cy="72722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Academic behaviors have been removed from affecting grades, but behavioral comments will be recorded in the comment box.  (no name, late, etc.)</a:t>
          </a:r>
          <a:endParaRPr lang="en-US" sz="1300" kern="1200"/>
        </a:p>
      </dsp:txBody>
      <dsp:txXfrm>
        <a:off x="35500" y="2232264"/>
        <a:ext cx="6442603" cy="656228"/>
      </dsp:txXfrm>
    </dsp:sp>
    <dsp:sp modelId="{737B8041-3750-46FC-A77C-A44EA1A90509}">
      <dsp:nvSpPr>
        <dsp:cNvPr id="0" name=""/>
        <dsp:cNvSpPr/>
      </dsp:nvSpPr>
      <dsp:spPr>
        <a:xfrm>
          <a:off x="0" y="2961433"/>
          <a:ext cx="6513603" cy="72722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We assess our students using NWEA MAP. </a:t>
          </a:r>
          <a:endParaRPr lang="en-US" sz="1300" kern="1200"/>
        </a:p>
      </dsp:txBody>
      <dsp:txXfrm>
        <a:off x="35500" y="2996933"/>
        <a:ext cx="6442603" cy="656228"/>
      </dsp:txXfrm>
    </dsp:sp>
    <dsp:sp modelId="{6022C717-AA37-4F79-AC8E-76E432BB2AC8}">
      <dsp:nvSpPr>
        <dsp:cNvPr id="0" name=""/>
        <dsp:cNvSpPr/>
      </dsp:nvSpPr>
      <dsp:spPr>
        <a:xfrm>
          <a:off x="0" y="3726101"/>
          <a:ext cx="6513603" cy="72722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NWEA (Northwest Evaluation Association) is our new assessment tool that provides research-based adaptive assessments based on the child’s score. As a result of NWEA tests, us teachers can make informed decisions to promote your child’s academic growth.</a:t>
          </a:r>
          <a:endParaRPr lang="en-US" sz="1300" kern="1200"/>
        </a:p>
      </dsp:txBody>
      <dsp:txXfrm>
        <a:off x="35500" y="3761601"/>
        <a:ext cx="6442603" cy="656228"/>
      </dsp:txXfrm>
    </dsp:sp>
    <dsp:sp modelId="{B5947FC6-1C80-45C4-BB21-DE360949174B}">
      <dsp:nvSpPr>
        <dsp:cNvPr id="0" name=""/>
        <dsp:cNvSpPr/>
      </dsp:nvSpPr>
      <dsp:spPr>
        <a:xfrm>
          <a:off x="0" y="4490769"/>
          <a:ext cx="6513603" cy="727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You will receive your child’s score. </a:t>
          </a:r>
          <a:endParaRPr lang="en-US" sz="1300" kern="1200"/>
        </a:p>
      </dsp:txBody>
      <dsp:txXfrm>
        <a:off x="35500" y="4526269"/>
        <a:ext cx="6442603" cy="6562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5C42-BA9B-4038-BF1E-77E0D94B5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650910-FE3F-4B67-8D2B-5F8EFE7DF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63984-9703-4058-BDE9-1A18EECD9CA5}"/>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5" name="Footer Placeholder 4">
            <a:extLst>
              <a:ext uri="{FF2B5EF4-FFF2-40B4-BE49-F238E27FC236}">
                <a16:creationId xmlns:a16="http://schemas.microsoft.com/office/drawing/2014/main" id="{142F2F2E-46A8-44F1-A927-7BE37CE31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876C2-4790-44F4-9441-841784CADDA4}"/>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243608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84FF2-7006-43F4-AD76-108A16D704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9F07FD-DB23-4998-872D-1C13CF48F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93B70-D592-4584-BE89-487B17709F84}"/>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5" name="Footer Placeholder 4">
            <a:extLst>
              <a:ext uri="{FF2B5EF4-FFF2-40B4-BE49-F238E27FC236}">
                <a16:creationId xmlns:a16="http://schemas.microsoft.com/office/drawing/2014/main" id="{6506A383-032A-493E-B802-7AECFD4F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0106A-1CF1-4F5B-82FD-07043E7FC946}"/>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411558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00F64-2B32-44FF-A736-ADE7A23C11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FAC27-C1C7-42CB-8458-658F7AB209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EA01D-2C10-450C-AA92-79458C40CBE9}"/>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5" name="Footer Placeholder 4">
            <a:extLst>
              <a:ext uri="{FF2B5EF4-FFF2-40B4-BE49-F238E27FC236}">
                <a16:creationId xmlns:a16="http://schemas.microsoft.com/office/drawing/2014/main" id="{4F2454D3-A5C7-402D-8349-AB5AC7FDD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ABE93-8DA4-4FE1-AE78-8A607F5713F3}"/>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267608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9A47-E4A5-47F5-BD06-0FE34A17F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5CE96-54E2-4AE0-84BD-9E561C842F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D98E1-A5A2-473F-BE96-7CDF6A1B1343}"/>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5" name="Footer Placeholder 4">
            <a:extLst>
              <a:ext uri="{FF2B5EF4-FFF2-40B4-BE49-F238E27FC236}">
                <a16:creationId xmlns:a16="http://schemas.microsoft.com/office/drawing/2014/main" id="{9F7AF7BB-A9B6-406F-A9D6-8633D338F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CB122-02FB-41C6-9F1A-E76D845F5B5E}"/>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89230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CF36-21A1-45E7-855C-21850E3B1A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030541-4B49-4C88-9DA8-B1479E306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5280F-DC48-40F5-86A1-6C37FB4C62E7}"/>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5" name="Footer Placeholder 4">
            <a:extLst>
              <a:ext uri="{FF2B5EF4-FFF2-40B4-BE49-F238E27FC236}">
                <a16:creationId xmlns:a16="http://schemas.microsoft.com/office/drawing/2014/main" id="{270F1A3D-822E-4AE4-BC02-0291EA46B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C038C-865C-45C1-A4C6-E605CF9BE39B}"/>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214799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AA69-4FF9-4090-8C85-0335B053A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87F22-3611-4545-865F-EC6E6D1576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E5950B-4ED4-4551-A702-AA9BF03BC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5E31A-E7E1-434B-89AF-F8453A051C2A}"/>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6" name="Footer Placeholder 5">
            <a:extLst>
              <a:ext uri="{FF2B5EF4-FFF2-40B4-BE49-F238E27FC236}">
                <a16:creationId xmlns:a16="http://schemas.microsoft.com/office/drawing/2014/main" id="{37900CF0-C8E5-4AF2-A566-1F4D27B5F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13002-E6F9-41A4-ACB7-AB193613EA2B}"/>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311859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D2AE-826B-463B-AF0B-4EC05E212F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12D4BA-927A-4E22-A978-36DF081D5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E2303-C78B-4A29-BE60-431820D47C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CCD0B6-2BD2-4919-939D-342F98798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4477F-7054-46F6-8889-2E3F471C1F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0E88C2-C1B0-493E-A8E5-EEAE4FEE1542}"/>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8" name="Footer Placeholder 7">
            <a:extLst>
              <a:ext uri="{FF2B5EF4-FFF2-40B4-BE49-F238E27FC236}">
                <a16:creationId xmlns:a16="http://schemas.microsoft.com/office/drawing/2014/main" id="{20235A56-3078-4F07-BF7C-AB678A13E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580495-691E-4ED3-9EC2-763A4A639471}"/>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182711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03E5-1A70-4380-A69F-3B1324ABA3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3EBC4-1309-455E-AB40-4B4936AA7F85}"/>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4" name="Footer Placeholder 3">
            <a:extLst>
              <a:ext uri="{FF2B5EF4-FFF2-40B4-BE49-F238E27FC236}">
                <a16:creationId xmlns:a16="http://schemas.microsoft.com/office/drawing/2014/main" id="{5AACA573-499F-4F4B-8E23-8BC7FF6F3E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031F2D-D696-47AB-B2DE-A2FF542BC33F}"/>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145741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ACDBC-5BEF-4F6B-AB75-3E471DB485A5}"/>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3" name="Footer Placeholder 2">
            <a:extLst>
              <a:ext uri="{FF2B5EF4-FFF2-40B4-BE49-F238E27FC236}">
                <a16:creationId xmlns:a16="http://schemas.microsoft.com/office/drawing/2014/main" id="{15B30B6C-0283-4A8B-9467-6B42D6090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AB3DB5-1E5D-4BA1-AF63-0EAF4FFC286C}"/>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255356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CECF-02AE-4162-BC9F-B92D0DE83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2B0E5-1CA5-4CB1-8069-C91A8CA49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E2ABA6-462A-4D64-B567-560D2BE19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2E1F2-315F-4BD7-A1D4-28210B76806F}"/>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6" name="Footer Placeholder 5">
            <a:extLst>
              <a:ext uri="{FF2B5EF4-FFF2-40B4-BE49-F238E27FC236}">
                <a16:creationId xmlns:a16="http://schemas.microsoft.com/office/drawing/2014/main" id="{E0EFFFBE-97C7-42FD-AE5E-A38ECFC51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B00AD-2735-4813-9073-EF4E8EAB254C}"/>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182523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A1FB-17B3-45CE-B7A8-2E4B1C673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F7FE0-C896-4645-ACE6-E51AE4030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7C3138-2B73-4557-9FD7-2F1C42433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AE856-0033-40FB-9473-49AFA38F1751}"/>
              </a:ext>
            </a:extLst>
          </p:cNvPr>
          <p:cNvSpPr>
            <a:spLocks noGrp="1"/>
          </p:cNvSpPr>
          <p:nvPr>
            <p:ph type="dt" sz="half" idx="10"/>
          </p:nvPr>
        </p:nvSpPr>
        <p:spPr/>
        <p:txBody>
          <a:bodyPr/>
          <a:lstStyle/>
          <a:p>
            <a:fld id="{A2507B81-6AAB-4234-8EFB-0FECADDD271B}" type="datetimeFigureOut">
              <a:rPr lang="en-US" smtClean="0"/>
              <a:t>8/22/2019</a:t>
            </a:fld>
            <a:endParaRPr lang="en-US"/>
          </a:p>
        </p:txBody>
      </p:sp>
      <p:sp>
        <p:nvSpPr>
          <p:cNvPr id="6" name="Footer Placeholder 5">
            <a:extLst>
              <a:ext uri="{FF2B5EF4-FFF2-40B4-BE49-F238E27FC236}">
                <a16:creationId xmlns:a16="http://schemas.microsoft.com/office/drawing/2014/main" id="{F60191B0-6506-4D8F-99BD-123427FF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CD66A-4CC6-43EC-8378-294345FD6315}"/>
              </a:ext>
            </a:extLst>
          </p:cNvPr>
          <p:cNvSpPr>
            <a:spLocks noGrp="1"/>
          </p:cNvSpPr>
          <p:nvPr>
            <p:ph type="sldNum" sz="quarter" idx="12"/>
          </p:nvPr>
        </p:nvSpPr>
        <p:spPr/>
        <p:txBody>
          <a:bodyPr/>
          <a:lstStyle/>
          <a:p>
            <a:fld id="{DD58891D-EA67-46F7-9B2C-C2A217138D1D}" type="slidenum">
              <a:rPr lang="en-US" smtClean="0"/>
              <a:t>‹#›</a:t>
            </a:fld>
            <a:endParaRPr lang="en-US"/>
          </a:p>
        </p:txBody>
      </p:sp>
    </p:spTree>
    <p:extLst>
      <p:ext uri="{BB962C8B-B14F-4D97-AF65-F5344CB8AC3E}">
        <p14:creationId xmlns:p14="http://schemas.microsoft.com/office/powerpoint/2010/main" val="221482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7777F-550E-47C8-860A-85C873FAD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B814C-6A25-46EB-844A-DC9E449C3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9AE38-E379-4D98-B982-F9FDCE0E6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07B81-6AAB-4234-8EFB-0FECADDD271B}" type="datetimeFigureOut">
              <a:rPr lang="en-US" smtClean="0"/>
              <a:t>8/22/2019</a:t>
            </a:fld>
            <a:endParaRPr lang="en-US"/>
          </a:p>
        </p:txBody>
      </p:sp>
      <p:sp>
        <p:nvSpPr>
          <p:cNvPr id="5" name="Footer Placeholder 4">
            <a:extLst>
              <a:ext uri="{FF2B5EF4-FFF2-40B4-BE49-F238E27FC236}">
                <a16:creationId xmlns:a16="http://schemas.microsoft.com/office/drawing/2014/main" id="{B1DF4596-1C52-470D-B197-F5E735B37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C8985-7104-4F39-8ACB-AECE28CBC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8891D-EA67-46F7-9B2C-C2A217138D1D}" type="slidenum">
              <a:rPr lang="en-US" smtClean="0"/>
              <a:t>‹#›</a:t>
            </a:fld>
            <a:endParaRPr lang="en-US"/>
          </a:p>
        </p:txBody>
      </p:sp>
    </p:spTree>
    <p:extLst>
      <p:ext uri="{BB962C8B-B14F-4D97-AF65-F5344CB8AC3E}">
        <p14:creationId xmlns:p14="http://schemas.microsoft.com/office/powerpoint/2010/main" val="1582249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connolly@summithill.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87A4-B593-4534-B016-ACE9B5380D23}"/>
              </a:ext>
            </a:extLst>
          </p:cNvPr>
          <p:cNvSpPr>
            <a:spLocks noGrp="1"/>
          </p:cNvSpPr>
          <p:nvPr>
            <p:ph type="ctrTitle"/>
          </p:nvPr>
        </p:nvSpPr>
        <p:spPr>
          <a:xfrm>
            <a:off x="6746628" y="1783959"/>
            <a:ext cx="4645250" cy="2889114"/>
          </a:xfrm>
        </p:spPr>
        <p:txBody>
          <a:bodyPr anchor="b">
            <a:normAutofit/>
          </a:bodyPr>
          <a:lstStyle/>
          <a:p>
            <a:pPr algn="l"/>
            <a:r>
              <a:rPr lang="en-US" sz="5600" b="1" dirty="0">
                <a:solidFill>
                  <a:schemeClr val="bg1"/>
                </a:solidFill>
                <a:latin typeface="Ink Free" panose="03080402000500000000" pitchFamily="66" charset="0"/>
              </a:rPr>
              <a:t>Welcome to </a:t>
            </a:r>
            <a:br>
              <a:rPr lang="en-US" sz="5600" b="1" dirty="0">
                <a:solidFill>
                  <a:schemeClr val="bg1"/>
                </a:solidFill>
                <a:latin typeface="Ink Free" panose="03080402000500000000" pitchFamily="66" charset="0"/>
              </a:rPr>
            </a:br>
            <a:r>
              <a:rPr lang="en-US" sz="5600" b="1" dirty="0">
                <a:solidFill>
                  <a:schemeClr val="bg1"/>
                </a:solidFill>
                <a:latin typeface="Ink Free" panose="03080402000500000000" pitchFamily="66" charset="0"/>
              </a:rPr>
              <a:t>Miss Connolly’s Class!</a:t>
            </a:r>
          </a:p>
        </p:txBody>
      </p:sp>
      <p:sp>
        <p:nvSpPr>
          <p:cNvPr id="3" name="Subtitle 2">
            <a:extLst>
              <a:ext uri="{FF2B5EF4-FFF2-40B4-BE49-F238E27FC236}">
                <a16:creationId xmlns:a16="http://schemas.microsoft.com/office/drawing/2014/main" id="{83EE019B-95D2-4C84-870D-F6555476BBFB}"/>
              </a:ext>
            </a:extLst>
          </p:cNvPr>
          <p:cNvSpPr>
            <a:spLocks noGrp="1"/>
          </p:cNvSpPr>
          <p:nvPr>
            <p:ph type="subTitle" idx="1"/>
          </p:nvPr>
        </p:nvSpPr>
        <p:spPr>
          <a:xfrm>
            <a:off x="6746627" y="4750893"/>
            <a:ext cx="4645250" cy="1147863"/>
          </a:xfrm>
        </p:spPr>
        <p:txBody>
          <a:bodyPr anchor="t">
            <a:noAutofit/>
          </a:bodyPr>
          <a:lstStyle/>
          <a:p>
            <a:pPr algn="l"/>
            <a:r>
              <a:rPr lang="en-US" sz="2800" b="1" dirty="0">
                <a:solidFill>
                  <a:schemeClr val="bg1"/>
                </a:solidFill>
              </a:rPr>
              <a:t>Curriculum Night</a:t>
            </a:r>
          </a:p>
          <a:p>
            <a:pPr algn="l"/>
            <a:r>
              <a:rPr lang="en-US" sz="2800" dirty="0">
                <a:solidFill>
                  <a:schemeClr val="bg1"/>
                </a:solidFill>
                <a:latin typeface="Ink Free" panose="03080402000500000000" pitchFamily="66" charset="0"/>
              </a:rPr>
              <a:t>August 26, 2019</a:t>
            </a:r>
          </a:p>
          <a:p>
            <a:pPr algn="l"/>
            <a:r>
              <a:rPr lang="en-US" sz="2800" dirty="0">
                <a:solidFill>
                  <a:schemeClr val="bg1"/>
                </a:solidFill>
                <a:latin typeface="Ink Free" panose="03080402000500000000" pitchFamily="66" charset="0"/>
              </a:rPr>
              <a:t>6:30 – 7:45</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40B11A6-E42C-42F3-BD2D-5FAD7B0C916A}"/>
              </a:ext>
            </a:extLst>
          </p:cNvPr>
          <p:cNvPicPr>
            <a:picLocks noChangeAspect="1"/>
          </p:cNvPicPr>
          <p:nvPr/>
        </p:nvPicPr>
        <p:blipFill rotWithShape="1">
          <a:blip r:embed="rId2"/>
          <a:srcRect t="5303" r="-2" b="874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7415826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AEAC-8AA2-43AC-9645-8BC72EBCF217}"/>
              </a:ext>
            </a:extLst>
          </p:cNvPr>
          <p:cNvSpPr>
            <a:spLocks noGrp="1"/>
          </p:cNvSpPr>
          <p:nvPr>
            <p:ph type="title"/>
          </p:nvPr>
        </p:nvSpPr>
        <p:spPr/>
        <p:txBody>
          <a:bodyPr/>
          <a:lstStyle/>
          <a:p>
            <a:pPr algn="ctr"/>
            <a:r>
              <a:rPr lang="en-US" b="1" dirty="0">
                <a:latin typeface="Ink Free" panose="03080402000500000000" pitchFamily="66" charset="0"/>
              </a:rPr>
              <a:t>IEP Notes</a:t>
            </a:r>
          </a:p>
        </p:txBody>
      </p:sp>
      <p:sp>
        <p:nvSpPr>
          <p:cNvPr id="3" name="Content Placeholder 2">
            <a:extLst>
              <a:ext uri="{FF2B5EF4-FFF2-40B4-BE49-F238E27FC236}">
                <a16:creationId xmlns:a16="http://schemas.microsoft.com/office/drawing/2014/main" id="{3AD894DC-8A99-49D8-83A4-9B0202A5AC8C}"/>
              </a:ext>
            </a:extLst>
          </p:cNvPr>
          <p:cNvSpPr>
            <a:spLocks noGrp="1"/>
          </p:cNvSpPr>
          <p:nvPr>
            <p:ph idx="1"/>
          </p:nvPr>
        </p:nvSpPr>
        <p:spPr/>
        <p:txBody>
          <a:bodyPr>
            <a:normAutofit fontScale="92500"/>
          </a:bodyPr>
          <a:lstStyle/>
          <a:p>
            <a:pPr lvl="0">
              <a:defRPr sz="1800"/>
            </a:pPr>
            <a:r>
              <a:rPr lang="en-US" sz="3200" dirty="0">
                <a:latin typeface="Ink Free" panose="03080402000500000000" pitchFamily="66" charset="0"/>
              </a:rPr>
              <a:t>Parents will receive IEP goal updates at the end of each quarter (sent home with report card).</a:t>
            </a:r>
          </a:p>
          <a:p>
            <a:pPr lvl="0">
              <a:defRPr sz="1800"/>
            </a:pPr>
            <a:r>
              <a:rPr lang="en-US" sz="3200" dirty="0">
                <a:latin typeface="Ink Free" panose="03080402000500000000" pitchFamily="66" charset="0"/>
              </a:rPr>
              <a:t>You will receive an IEP Notification of Conference (“invite”) prior to each meeting.</a:t>
            </a:r>
          </a:p>
          <a:p>
            <a:pPr lvl="0">
              <a:defRPr sz="1800"/>
            </a:pPr>
            <a:r>
              <a:rPr lang="en-US" sz="3200" dirty="0">
                <a:latin typeface="Ink Free" panose="03080402000500000000" pitchFamily="66" charset="0"/>
              </a:rPr>
              <a:t>Each student will have an Annual Review each calendar year.  </a:t>
            </a:r>
          </a:p>
          <a:p>
            <a:pPr lvl="0">
              <a:defRPr sz="1800"/>
            </a:pPr>
            <a:r>
              <a:rPr lang="en-US" sz="3200" dirty="0">
                <a:latin typeface="Ink Free" panose="03080402000500000000" pitchFamily="66" charset="0"/>
              </a:rPr>
              <a:t>Please see me with specific questions.</a:t>
            </a:r>
          </a:p>
          <a:p>
            <a:pPr lvl="0">
              <a:defRPr sz="1800"/>
            </a:pPr>
            <a:r>
              <a:rPr lang="en-US" sz="3200" dirty="0">
                <a:latin typeface="Ink Free" panose="03080402000500000000" pitchFamily="66" charset="0"/>
              </a:rPr>
              <a:t>If your child is due for their 3-year re-evaluation, I will be in contact with you to let you know the date for the Domain Conference.</a:t>
            </a:r>
          </a:p>
          <a:p>
            <a:endParaRPr lang="en-US" dirty="0"/>
          </a:p>
        </p:txBody>
      </p:sp>
    </p:spTree>
    <p:extLst>
      <p:ext uri="{BB962C8B-B14F-4D97-AF65-F5344CB8AC3E}">
        <p14:creationId xmlns:p14="http://schemas.microsoft.com/office/powerpoint/2010/main" val="9235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4D79-6B0A-4107-A051-2C79B0EA8B36}"/>
              </a:ext>
            </a:extLst>
          </p:cNvPr>
          <p:cNvSpPr>
            <a:spLocks noGrp="1"/>
          </p:cNvSpPr>
          <p:nvPr>
            <p:ph type="title"/>
          </p:nvPr>
        </p:nvSpPr>
        <p:spPr>
          <a:xfrm>
            <a:off x="6257313" y="600147"/>
            <a:ext cx="4002724" cy="1676603"/>
          </a:xfrm>
        </p:spPr>
        <p:txBody>
          <a:bodyPr>
            <a:normAutofit/>
          </a:bodyPr>
          <a:lstStyle/>
          <a:p>
            <a:r>
              <a:rPr lang="en-US" b="1" dirty="0">
                <a:latin typeface="Ink Free" panose="03080402000500000000" pitchFamily="66" charset="0"/>
              </a:rPr>
              <a:t>Communication</a:t>
            </a:r>
          </a:p>
        </p:txBody>
      </p:sp>
      <p:pic>
        <p:nvPicPr>
          <p:cNvPr id="4" name="Picture 3">
            <a:extLst>
              <a:ext uri="{FF2B5EF4-FFF2-40B4-BE49-F238E27FC236}">
                <a16:creationId xmlns:a16="http://schemas.microsoft.com/office/drawing/2014/main" id="{C7E5D84A-6EB3-4563-97E4-3246C2B9C609}"/>
              </a:ext>
            </a:extLst>
          </p:cNvPr>
          <p:cNvPicPr>
            <a:picLocks noChangeAspect="1"/>
          </p:cNvPicPr>
          <p:nvPr/>
        </p:nvPicPr>
        <p:blipFill rotWithShape="1">
          <a:blip r:embed="rId2"/>
          <a:srcRect t="179" r="2" b="14756"/>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210CA8A9-B151-47F9-9389-E1E34F3E8CC7}"/>
              </a:ext>
            </a:extLst>
          </p:cNvPr>
          <p:cNvSpPr>
            <a:spLocks noGrp="1"/>
          </p:cNvSpPr>
          <p:nvPr>
            <p:ph idx="1"/>
          </p:nvPr>
        </p:nvSpPr>
        <p:spPr>
          <a:xfrm>
            <a:off x="4965431" y="2438400"/>
            <a:ext cx="6586489" cy="3785419"/>
          </a:xfrm>
        </p:spPr>
        <p:txBody>
          <a:bodyPr>
            <a:normAutofit/>
          </a:bodyPr>
          <a:lstStyle/>
          <a:p>
            <a:r>
              <a:rPr lang="en-US" sz="2400" dirty="0">
                <a:latin typeface="Ink Free" panose="03080402000500000000" pitchFamily="66" charset="0"/>
              </a:rPr>
              <a:t>Monthly Newsletter</a:t>
            </a:r>
          </a:p>
          <a:p>
            <a:r>
              <a:rPr lang="en-US" sz="2400" dirty="0">
                <a:latin typeface="Ink Free" panose="03080402000500000000" pitchFamily="66" charset="0"/>
              </a:rPr>
              <a:t>Behavior Sheet</a:t>
            </a:r>
          </a:p>
          <a:p>
            <a:r>
              <a:rPr lang="en-US" sz="2400" dirty="0">
                <a:latin typeface="Ink Free" panose="03080402000500000000" pitchFamily="66" charset="0"/>
              </a:rPr>
              <a:t>App: Remind</a:t>
            </a:r>
          </a:p>
          <a:p>
            <a:r>
              <a:rPr lang="en-US" sz="2400" dirty="0">
                <a:latin typeface="Ink Free" panose="03080402000500000000" pitchFamily="66" charset="0"/>
              </a:rPr>
              <a:t>Email: </a:t>
            </a:r>
            <a:r>
              <a:rPr lang="en-US" sz="2400" dirty="0">
                <a:latin typeface="Ink Free" panose="03080402000500000000" pitchFamily="66" charset="0"/>
                <a:hlinkClick r:id="rId3"/>
              </a:rPr>
              <a:t>cconnolly@summithill.org</a:t>
            </a:r>
            <a:endParaRPr lang="en-US" sz="2400" dirty="0">
              <a:latin typeface="Ink Free" panose="03080402000500000000" pitchFamily="66" charset="0"/>
            </a:endParaRPr>
          </a:p>
          <a:p>
            <a:r>
              <a:rPr lang="en-US" sz="2400" dirty="0">
                <a:latin typeface="Ink Free" panose="03080402000500000000" pitchFamily="66" charset="0"/>
              </a:rPr>
              <a:t>Phone: 815-464-2285</a:t>
            </a:r>
          </a:p>
          <a:p>
            <a:endParaRPr lang="en-US" sz="2400" dirty="0"/>
          </a:p>
        </p:txBody>
      </p:sp>
    </p:spTree>
    <p:extLst>
      <p:ext uri="{BB962C8B-B14F-4D97-AF65-F5344CB8AC3E}">
        <p14:creationId xmlns:p14="http://schemas.microsoft.com/office/powerpoint/2010/main" val="213480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2137-D577-498A-9AA7-0EB5D3AC7473}"/>
              </a:ext>
            </a:extLst>
          </p:cNvPr>
          <p:cNvSpPr>
            <a:spLocks noGrp="1"/>
          </p:cNvSpPr>
          <p:nvPr>
            <p:ph type="title"/>
          </p:nvPr>
        </p:nvSpPr>
        <p:spPr/>
        <p:txBody>
          <a:bodyPr/>
          <a:lstStyle/>
          <a:p>
            <a:pPr algn="ctr"/>
            <a:r>
              <a:rPr lang="en-US" b="1" dirty="0">
                <a:latin typeface="Ink Free" panose="03080402000500000000" pitchFamily="66" charset="0"/>
              </a:rPr>
              <a:t>Report Cards</a:t>
            </a:r>
          </a:p>
        </p:txBody>
      </p:sp>
      <p:sp>
        <p:nvSpPr>
          <p:cNvPr id="3" name="Content Placeholder 2">
            <a:extLst>
              <a:ext uri="{FF2B5EF4-FFF2-40B4-BE49-F238E27FC236}">
                <a16:creationId xmlns:a16="http://schemas.microsoft.com/office/drawing/2014/main" id="{04AC6374-775B-496D-A127-527B5E5843D3}"/>
              </a:ext>
            </a:extLst>
          </p:cNvPr>
          <p:cNvSpPr>
            <a:spLocks noGrp="1"/>
          </p:cNvSpPr>
          <p:nvPr>
            <p:ph idx="1"/>
          </p:nvPr>
        </p:nvSpPr>
        <p:spPr>
          <a:xfrm>
            <a:off x="729761" y="1356701"/>
            <a:ext cx="10732477" cy="5032375"/>
          </a:xfrm>
        </p:spPr>
        <p:txBody>
          <a:bodyPr>
            <a:normAutofit fontScale="92500" lnSpcReduction="10000"/>
          </a:bodyPr>
          <a:lstStyle/>
          <a:p>
            <a:pPr marL="182033" lvl="0" indent="-182033">
              <a:spcBef>
                <a:spcPts val="300"/>
              </a:spcBef>
              <a:defRPr sz="1800"/>
            </a:pPr>
            <a:r>
              <a:rPr lang="en-US" sz="3200" dirty="0">
                <a:latin typeface="Ink Free" panose="03080402000500000000" pitchFamily="66" charset="0"/>
              </a:rPr>
              <a:t>Second Graders will receive a letter grade for each subject</a:t>
            </a:r>
            <a:r>
              <a:rPr lang="en-US" sz="2400" dirty="0">
                <a:latin typeface="Ink Free" panose="03080402000500000000" pitchFamily="66" charset="0"/>
              </a:rPr>
              <a:t>:</a:t>
            </a:r>
          </a:p>
          <a:p>
            <a:pPr marL="565294" lvl="1" indent="-198581">
              <a:spcBef>
                <a:spcPts val="300"/>
              </a:spcBef>
              <a:buClr>
                <a:srgbClr val="CC9900"/>
              </a:buClr>
              <a:defRPr sz="1800"/>
            </a:pPr>
            <a:r>
              <a:rPr lang="en-US" sz="2800" dirty="0">
                <a:latin typeface="Ink Free" panose="03080402000500000000" pitchFamily="66" charset="0"/>
              </a:rPr>
              <a:t>Reading/Language Arts </a:t>
            </a:r>
          </a:p>
          <a:p>
            <a:pPr marL="565294" lvl="1" indent="-198581">
              <a:spcBef>
                <a:spcPts val="300"/>
              </a:spcBef>
              <a:buClr>
                <a:srgbClr val="CC9900"/>
              </a:buClr>
              <a:defRPr sz="1800"/>
            </a:pPr>
            <a:r>
              <a:rPr lang="en-US" sz="2800" dirty="0">
                <a:latin typeface="Ink Free" panose="03080402000500000000" pitchFamily="66" charset="0"/>
              </a:rPr>
              <a:t>Math</a:t>
            </a:r>
          </a:p>
          <a:p>
            <a:pPr marL="565294" lvl="1" indent="-198581">
              <a:spcBef>
                <a:spcPts val="300"/>
              </a:spcBef>
              <a:buClr>
                <a:srgbClr val="CC9900"/>
              </a:buClr>
              <a:defRPr sz="1800"/>
            </a:pPr>
            <a:r>
              <a:rPr lang="en-US" sz="2800" dirty="0">
                <a:latin typeface="Ink Free" panose="03080402000500000000" pitchFamily="66" charset="0"/>
              </a:rPr>
              <a:t>Science </a:t>
            </a:r>
          </a:p>
          <a:p>
            <a:pPr marL="565294" lvl="1" indent="-198581">
              <a:spcBef>
                <a:spcPts val="300"/>
              </a:spcBef>
              <a:buClr>
                <a:srgbClr val="CC9900"/>
              </a:buClr>
              <a:defRPr sz="1800"/>
            </a:pPr>
            <a:r>
              <a:rPr lang="en-US" sz="2800" dirty="0">
                <a:latin typeface="Ink Free" panose="03080402000500000000" pitchFamily="66" charset="0"/>
              </a:rPr>
              <a:t>Social Studies </a:t>
            </a:r>
          </a:p>
          <a:p>
            <a:pPr marL="565294" lvl="1" indent="-198581">
              <a:spcBef>
                <a:spcPts val="300"/>
              </a:spcBef>
              <a:buClr>
                <a:srgbClr val="CC9900"/>
              </a:buClr>
              <a:defRPr sz="1800"/>
            </a:pPr>
            <a:r>
              <a:rPr lang="en-US" sz="2800" dirty="0">
                <a:latin typeface="Ink Free" panose="03080402000500000000" pitchFamily="66" charset="0"/>
              </a:rPr>
              <a:t>All Specials (Music, Art, Technology, P.E.)</a:t>
            </a:r>
          </a:p>
          <a:p>
            <a:pPr marL="366713" lvl="1" indent="0">
              <a:spcBef>
                <a:spcPts val="300"/>
              </a:spcBef>
              <a:buClr>
                <a:srgbClr val="CC9900"/>
              </a:buClr>
              <a:buNone/>
              <a:defRPr sz="1800"/>
            </a:pPr>
            <a:endParaRPr lang="en-US" sz="2800" dirty="0">
              <a:latin typeface="Ink Free" panose="03080402000500000000" pitchFamily="66" charset="0"/>
            </a:endParaRPr>
          </a:p>
          <a:p>
            <a:pPr marL="182033" lvl="0" indent="-182033">
              <a:spcBef>
                <a:spcPts val="300"/>
              </a:spcBef>
              <a:defRPr sz="1800"/>
            </a:pPr>
            <a:r>
              <a:rPr lang="en-US" sz="3200" dirty="0">
                <a:latin typeface="Ink Free" panose="03080402000500000000" pitchFamily="66" charset="0"/>
              </a:rPr>
              <a:t>Formative vs. Summative </a:t>
            </a:r>
          </a:p>
          <a:p>
            <a:pPr marL="0" lvl="0" indent="0">
              <a:spcBef>
                <a:spcPts val="300"/>
              </a:spcBef>
              <a:buNone/>
              <a:defRPr sz="1800"/>
            </a:pPr>
            <a:r>
              <a:rPr lang="en-US" sz="3200" dirty="0">
                <a:latin typeface="Ink Free" panose="03080402000500000000" pitchFamily="66" charset="0"/>
              </a:rPr>
              <a:t>	Formative – class work, writing samples, etc. </a:t>
            </a:r>
          </a:p>
          <a:p>
            <a:pPr marL="0" lvl="0" indent="0">
              <a:spcBef>
                <a:spcPts val="300"/>
              </a:spcBef>
              <a:buNone/>
              <a:defRPr sz="1800"/>
            </a:pPr>
            <a:r>
              <a:rPr lang="en-US" sz="3200" dirty="0">
                <a:latin typeface="Ink Free" panose="03080402000500000000" pitchFamily="66" charset="0"/>
              </a:rPr>
              <a:t>	Summative – tests, quizzes and projects </a:t>
            </a:r>
          </a:p>
          <a:p>
            <a:pPr marL="0" lvl="0" indent="0">
              <a:spcBef>
                <a:spcPts val="300"/>
              </a:spcBef>
              <a:buNone/>
              <a:defRPr sz="1800"/>
            </a:pPr>
            <a:endParaRPr lang="en-US" sz="3200" dirty="0">
              <a:latin typeface="Ink Free" panose="03080402000500000000" pitchFamily="66" charset="0"/>
            </a:endParaRPr>
          </a:p>
          <a:p>
            <a:pPr marL="0" lvl="0" indent="0">
              <a:spcBef>
                <a:spcPts val="300"/>
              </a:spcBef>
              <a:buNone/>
              <a:defRPr sz="1800"/>
            </a:pPr>
            <a:r>
              <a:rPr lang="en-US" sz="3200" dirty="0">
                <a:latin typeface="Ink Free" panose="03080402000500000000" pitchFamily="66" charset="0"/>
              </a:rPr>
              <a:t>Formative – 25% </a:t>
            </a:r>
          </a:p>
          <a:p>
            <a:pPr marL="0" lvl="0" indent="0">
              <a:spcBef>
                <a:spcPts val="300"/>
              </a:spcBef>
              <a:buNone/>
              <a:defRPr sz="1800"/>
            </a:pPr>
            <a:r>
              <a:rPr lang="en-US" sz="3200" dirty="0">
                <a:latin typeface="Ink Free" panose="03080402000500000000" pitchFamily="66" charset="0"/>
              </a:rPr>
              <a:t>Summative – 75%  </a:t>
            </a:r>
          </a:p>
          <a:p>
            <a:endParaRPr lang="en-US" dirty="0"/>
          </a:p>
        </p:txBody>
      </p:sp>
    </p:spTree>
    <p:extLst>
      <p:ext uri="{BB962C8B-B14F-4D97-AF65-F5344CB8AC3E}">
        <p14:creationId xmlns:p14="http://schemas.microsoft.com/office/powerpoint/2010/main" val="364968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4099CE-280A-4C8D-9DD5-3A2962D3AEDD}"/>
              </a:ext>
            </a:extLst>
          </p:cNvPr>
          <p:cNvSpPr>
            <a:spLocks noGrp="1"/>
          </p:cNvSpPr>
          <p:nvPr>
            <p:ph type="title"/>
          </p:nvPr>
        </p:nvSpPr>
        <p:spPr>
          <a:xfrm>
            <a:off x="863029" y="1012004"/>
            <a:ext cx="3416158" cy="4795408"/>
          </a:xfrm>
        </p:spPr>
        <p:txBody>
          <a:bodyPr>
            <a:normAutofit/>
          </a:bodyPr>
          <a:lstStyle/>
          <a:p>
            <a:r>
              <a:rPr lang="en-US" b="1">
                <a:solidFill>
                  <a:srgbClr val="FFFFFF"/>
                </a:solidFill>
                <a:latin typeface="Ink Free" panose="03080402000500000000" pitchFamily="66" charset="0"/>
              </a:rPr>
              <a:t>District Wide Testing / NWEA MAP</a:t>
            </a:r>
          </a:p>
        </p:txBody>
      </p:sp>
      <p:graphicFrame>
        <p:nvGraphicFramePr>
          <p:cNvPr id="5" name="Content Placeholder 2">
            <a:extLst>
              <a:ext uri="{FF2B5EF4-FFF2-40B4-BE49-F238E27FC236}">
                <a16:creationId xmlns:a16="http://schemas.microsoft.com/office/drawing/2014/main" id="{490106F8-6451-4FF6-9AC4-F4C6CFF1AF8B}"/>
              </a:ext>
            </a:extLst>
          </p:cNvPr>
          <p:cNvGraphicFramePr>
            <a:graphicFrameLocks noGrp="1"/>
          </p:cNvGraphicFramePr>
          <p:nvPr>
            <p:ph idx="1"/>
            <p:extLst>
              <p:ext uri="{D42A27DB-BD31-4B8C-83A1-F6EECF244321}">
                <p14:modId xmlns:p14="http://schemas.microsoft.com/office/powerpoint/2010/main" val="12227863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66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3CB0-BD8C-45F5-95F9-AE90105490AC}"/>
              </a:ext>
            </a:extLst>
          </p:cNvPr>
          <p:cNvSpPr>
            <a:spLocks noGrp="1"/>
          </p:cNvSpPr>
          <p:nvPr>
            <p:ph type="title"/>
          </p:nvPr>
        </p:nvSpPr>
        <p:spPr/>
        <p:txBody>
          <a:bodyPr/>
          <a:lstStyle/>
          <a:p>
            <a:pPr algn="ctr"/>
            <a:r>
              <a:rPr lang="en-US" b="1" dirty="0">
                <a:latin typeface="Ink Free" panose="03080402000500000000" pitchFamily="66" charset="0"/>
              </a:rPr>
              <a:t>Weapons Policy</a:t>
            </a:r>
          </a:p>
        </p:txBody>
      </p:sp>
      <p:sp>
        <p:nvSpPr>
          <p:cNvPr id="3" name="Content Placeholder 2">
            <a:extLst>
              <a:ext uri="{FF2B5EF4-FFF2-40B4-BE49-F238E27FC236}">
                <a16:creationId xmlns:a16="http://schemas.microsoft.com/office/drawing/2014/main" id="{7E14BA40-2664-4368-A2AA-249C503AAF5A}"/>
              </a:ext>
            </a:extLst>
          </p:cNvPr>
          <p:cNvSpPr>
            <a:spLocks noGrp="1"/>
          </p:cNvSpPr>
          <p:nvPr>
            <p:ph idx="1"/>
          </p:nvPr>
        </p:nvSpPr>
        <p:spPr/>
        <p:txBody>
          <a:bodyPr>
            <a:normAutofit lnSpcReduction="10000"/>
          </a:bodyPr>
          <a:lstStyle/>
          <a:p>
            <a:r>
              <a:rPr lang="en-US" dirty="0">
                <a:latin typeface="Ink Free" panose="03080402000500000000" pitchFamily="66" charset="0"/>
              </a:rPr>
              <a:t>“Illinois Law requires that the school officials expel a student who is determined to have a weapon at school, or any school sponsored activity or event, which bears a reasonable relationship to school.  Weapons including not only guns, buy also look alike, and any object used to cause or threaten injury.  The expulsion from school must be for a period of time of not less than one year except that the Superintendent of the School Board may modify the expulsion period on a case-by –case basis.  Students, who threaten  to use a weapon, even in intended as a joke, will also be dealt seriously in order to maintain the safely of students and district 161 employees.  All teachers are expected to explain this policy to all students on the first day of school.”</a:t>
            </a:r>
          </a:p>
          <a:p>
            <a:endParaRPr lang="en-US" dirty="0"/>
          </a:p>
        </p:txBody>
      </p:sp>
    </p:spTree>
    <p:extLst>
      <p:ext uri="{BB962C8B-B14F-4D97-AF65-F5344CB8AC3E}">
        <p14:creationId xmlns:p14="http://schemas.microsoft.com/office/powerpoint/2010/main" val="423413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B1765D-E587-4F87-AAE8-295175BDD0F1}"/>
              </a:ext>
            </a:extLst>
          </p:cNvPr>
          <p:cNvPicPr>
            <a:picLocks noGrp="1" noChangeAspect="1"/>
          </p:cNvPicPr>
          <p:nvPr>
            <p:ph idx="1"/>
          </p:nvPr>
        </p:nvPicPr>
        <p:blipFill>
          <a:blip r:embed="rId2"/>
          <a:stretch>
            <a:fillRect/>
          </a:stretch>
        </p:blipFill>
        <p:spPr>
          <a:xfrm>
            <a:off x="2050025" y="993015"/>
            <a:ext cx="8091949" cy="4871970"/>
          </a:xfrm>
          <a:prstGeom prst="rect">
            <a:avLst/>
          </a:prstGeom>
        </p:spPr>
      </p:pic>
    </p:spTree>
    <p:extLst>
      <p:ext uri="{BB962C8B-B14F-4D97-AF65-F5344CB8AC3E}">
        <p14:creationId xmlns:p14="http://schemas.microsoft.com/office/powerpoint/2010/main" val="417807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DDEC-F383-4D2B-B090-895C1C20477D}"/>
              </a:ext>
            </a:extLst>
          </p:cNvPr>
          <p:cNvSpPr>
            <a:spLocks noGrp="1"/>
          </p:cNvSpPr>
          <p:nvPr>
            <p:ph type="title"/>
          </p:nvPr>
        </p:nvSpPr>
        <p:spPr>
          <a:xfrm>
            <a:off x="673935" y="455687"/>
            <a:ext cx="3387106" cy="1133155"/>
          </a:xfrm>
        </p:spPr>
        <p:txBody>
          <a:bodyPr>
            <a:normAutofit/>
          </a:bodyPr>
          <a:lstStyle/>
          <a:p>
            <a:r>
              <a:rPr lang="en-US" b="1" dirty="0">
                <a:solidFill>
                  <a:schemeClr val="bg1"/>
                </a:solidFill>
                <a:latin typeface="Ink Free" panose="03080402000500000000" pitchFamily="66" charset="0"/>
              </a:rPr>
              <a:t>All About Me</a:t>
            </a:r>
          </a:p>
        </p:txBody>
      </p:sp>
      <p:sp>
        <p:nvSpPr>
          <p:cNvPr id="3" name="Content Placeholder 2">
            <a:extLst>
              <a:ext uri="{FF2B5EF4-FFF2-40B4-BE49-F238E27FC236}">
                <a16:creationId xmlns:a16="http://schemas.microsoft.com/office/drawing/2014/main" id="{0FA42685-6DBC-42F3-AAC2-BF607121D2C2}"/>
              </a:ext>
            </a:extLst>
          </p:cNvPr>
          <p:cNvSpPr>
            <a:spLocks noGrp="1"/>
          </p:cNvSpPr>
          <p:nvPr>
            <p:ph idx="1"/>
          </p:nvPr>
        </p:nvSpPr>
        <p:spPr>
          <a:xfrm>
            <a:off x="673936" y="1475265"/>
            <a:ext cx="3387105" cy="5060997"/>
          </a:xfrm>
        </p:spPr>
        <p:txBody>
          <a:bodyPr>
            <a:noAutofit/>
          </a:bodyPr>
          <a:lstStyle/>
          <a:p>
            <a:r>
              <a:rPr lang="en-US" sz="2000" dirty="0">
                <a:solidFill>
                  <a:schemeClr val="bg1"/>
                </a:solidFill>
                <a:latin typeface="Ink Free" panose="03080402000500000000" pitchFamily="66" charset="0"/>
              </a:rPr>
              <a:t>I grew up and still live in Palos Park, IL with my Mom, Dad, younger brother, Jimmy, and younger sister, Audrey.  My brother is a lawyer and my sister is a accountant.  I have two dogs, Sundance and Kobe.  I played basketball and danced all the way through high school.   </a:t>
            </a:r>
          </a:p>
          <a:p>
            <a:r>
              <a:rPr lang="en-US" sz="2000" dirty="0">
                <a:solidFill>
                  <a:schemeClr val="bg1"/>
                </a:solidFill>
                <a:latin typeface="Ink Free" panose="03080402000500000000" pitchFamily="66" charset="0"/>
              </a:rPr>
              <a:t>When I’m not teaching, I love to go to my lake house, with my family, swim, watch movies, sing, play the guitar/ukulele, travel, and go on mission trips.</a:t>
            </a:r>
          </a:p>
        </p:txBody>
      </p:sp>
      <p:sp>
        <p:nvSpPr>
          <p:cNvPr id="18" name="Rectangle 17">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erson smiling for the camera&#10;&#10;Description automatically generated">
            <a:extLst>
              <a:ext uri="{FF2B5EF4-FFF2-40B4-BE49-F238E27FC236}">
                <a16:creationId xmlns:a16="http://schemas.microsoft.com/office/drawing/2014/main" id="{03124B38-076F-458D-BA77-13E47BDDA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009463" y="738962"/>
            <a:ext cx="3775899" cy="2831924"/>
          </a:xfrm>
          <a:prstGeom prst="rect">
            <a:avLst/>
          </a:prstGeom>
        </p:spPr>
      </p:pic>
      <p:sp>
        <p:nvSpPr>
          <p:cNvPr id="22" name="Rectangle 21">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skating, person, outdoor, ground&#10;&#10;Description automatically generated">
            <a:extLst>
              <a:ext uri="{FF2B5EF4-FFF2-40B4-BE49-F238E27FC236}">
                <a16:creationId xmlns:a16="http://schemas.microsoft.com/office/drawing/2014/main" id="{F67A48F4-CBFF-451F-8757-1176CC4A0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139990" y="813857"/>
            <a:ext cx="2717800" cy="2038350"/>
          </a:xfrm>
          <a:prstGeom prst="rect">
            <a:avLst/>
          </a:prstGeom>
        </p:spPr>
      </p:pic>
      <p:sp>
        <p:nvSpPr>
          <p:cNvPr id="24" name="Rectangle 23">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tanding in front of a building&#10;&#10;Description automatically generated">
            <a:extLst>
              <a:ext uri="{FF2B5EF4-FFF2-40B4-BE49-F238E27FC236}">
                <a16:creationId xmlns:a16="http://schemas.microsoft.com/office/drawing/2014/main" id="{E39531A3-0C39-4087-97F0-3353231D9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5520376" y="4318312"/>
            <a:ext cx="2754072" cy="2065554"/>
          </a:xfrm>
          <a:prstGeom prst="rect">
            <a:avLst/>
          </a:prstGeom>
        </p:spPr>
      </p:pic>
      <p:sp>
        <p:nvSpPr>
          <p:cNvPr id="26" name="Rectangle 25">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dog sitting on top of a car&#10;&#10;Description automatically generated">
            <a:extLst>
              <a:ext uri="{FF2B5EF4-FFF2-40B4-BE49-F238E27FC236}">
                <a16:creationId xmlns:a16="http://schemas.microsoft.com/office/drawing/2014/main" id="{22F55B42-405D-4DD3-8CAC-63C4F5A3B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639" y="3807829"/>
            <a:ext cx="2438503" cy="2438503"/>
          </a:xfrm>
          <a:prstGeom prst="rect">
            <a:avLst/>
          </a:prstGeom>
        </p:spPr>
      </p:pic>
    </p:spTree>
    <p:extLst>
      <p:ext uri="{BB962C8B-B14F-4D97-AF65-F5344CB8AC3E}">
        <p14:creationId xmlns:p14="http://schemas.microsoft.com/office/powerpoint/2010/main" val="1976476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6EC6-E0F8-4DD0-98FE-61C2515CFACF}"/>
              </a:ext>
            </a:extLst>
          </p:cNvPr>
          <p:cNvSpPr>
            <a:spLocks noGrp="1"/>
          </p:cNvSpPr>
          <p:nvPr>
            <p:ph type="title"/>
          </p:nvPr>
        </p:nvSpPr>
        <p:spPr/>
        <p:txBody>
          <a:bodyPr/>
          <a:lstStyle/>
          <a:p>
            <a:pPr algn="ctr"/>
            <a:r>
              <a:rPr lang="en-US" b="1" dirty="0">
                <a:latin typeface="Ink Free" panose="03080402000500000000" pitchFamily="66" charset="0"/>
              </a:rPr>
              <a:t>My Education</a:t>
            </a:r>
          </a:p>
        </p:txBody>
      </p:sp>
      <p:sp>
        <p:nvSpPr>
          <p:cNvPr id="3" name="Content Placeholder 2">
            <a:extLst>
              <a:ext uri="{FF2B5EF4-FFF2-40B4-BE49-F238E27FC236}">
                <a16:creationId xmlns:a16="http://schemas.microsoft.com/office/drawing/2014/main" id="{E5E7C0DB-454D-4E5D-AE3E-FDFED2D0C923}"/>
              </a:ext>
            </a:extLst>
          </p:cNvPr>
          <p:cNvSpPr>
            <a:spLocks noGrp="1"/>
          </p:cNvSpPr>
          <p:nvPr>
            <p:ph idx="1"/>
          </p:nvPr>
        </p:nvSpPr>
        <p:spPr>
          <a:xfrm>
            <a:off x="590551" y="1473201"/>
            <a:ext cx="8286750" cy="5014912"/>
          </a:xfrm>
        </p:spPr>
        <p:txBody>
          <a:bodyPr>
            <a:normAutofit fontScale="25000" lnSpcReduction="20000"/>
          </a:bodyPr>
          <a:lstStyle/>
          <a:p>
            <a:r>
              <a:rPr lang="en-US" sz="9600" dirty="0">
                <a:latin typeface="Ink Free" panose="03080402000500000000" pitchFamily="66" charset="0"/>
              </a:rPr>
              <a:t>Attended District 118 schools in Palos for grades K-8.</a:t>
            </a:r>
          </a:p>
          <a:p>
            <a:r>
              <a:rPr lang="en-US" sz="9600" dirty="0">
                <a:latin typeface="Ink Free" panose="03080402000500000000" pitchFamily="66" charset="0"/>
              </a:rPr>
              <a:t>Graduated from Providence Catholic High School</a:t>
            </a:r>
          </a:p>
          <a:p>
            <a:r>
              <a:rPr lang="en-US" sz="9600" dirty="0">
                <a:latin typeface="Ink Free" panose="03080402000500000000" pitchFamily="66" charset="0"/>
              </a:rPr>
              <a:t>Bachelors degree in Elementary Education and an endorsement in Spanish from Benedictine University </a:t>
            </a:r>
          </a:p>
          <a:p>
            <a:r>
              <a:rPr lang="en-US" sz="9600" dirty="0">
                <a:latin typeface="Ink Free" panose="03080402000500000000" pitchFamily="66" charset="0"/>
              </a:rPr>
              <a:t>An LBS1 endorsement from St. Francis University</a:t>
            </a:r>
          </a:p>
          <a:p>
            <a:r>
              <a:rPr lang="en-US" sz="9600" dirty="0">
                <a:latin typeface="Ink Free" panose="03080402000500000000" pitchFamily="66" charset="0"/>
              </a:rPr>
              <a:t>Volunteered one year in Boston at a low income school for pre-k through 8</a:t>
            </a:r>
            <a:r>
              <a:rPr lang="en-US" sz="9600" baseline="30000" dirty="0">
                <a:latin typeface="Ink Free" panose="03080402000500000000" pitchFamily="66" charset="0"/>
              </a:rPr>
              <a:t>th</a:t>
            </a:r>
            <a:r>
              <a:rPr lang="en-US" sz="9600" dirty="0">
                <a:latin typeface="Ink Free" panose="03080402000500000000" pitchFamily="66" charset="0"/>
              </a:rPr>
              <a:t> grade as a substitute teacher</a:t>
            </a:r>
          </a:p>
          <a:p>
            <a:r>
              <a:rPr lang="en-US" sz="9600" dirty="0">
                <a:latin typeface="Ink Free" panose="03080402000500000000" pitchFamily="66" charset="0"/>
              </a:rPr>
              <a:t>5</a:t>
            </a:r>
            <a:r>
              <a:rPr lang="en-US" sz="9600" baseline="30000" dirty="0">
                <a:latin typeface="Ink Free" panose="03080402000500000000" pitchFamily="66" charset="0"/>
              </a:rPr>
              <a:t>th</a:t>
            </a:r>
            <a:r>
              <a:rPr lang="en-US" sz="9600" dirty="0">
                <a:latin typeface="Ink Free" panose="03080402000500000000" pitchFamily="66" charset="0"/>
              </a:rPr>
              <a:t> year in the District - Three years as a paraprofessional in the Early Childhood Individualized Instruction classroom, FMLA in a first through fourth grade Individualized Instructional classroom, and two years as the third and fourth grade TIP teacher.</a:t>
            </a:r>
          </a:p>
          <a:p>
            <a:r>
              <a:rPr lang="en-US" sz="9600" dirty="0">
                <a:latin typeface="Ink Free" panose="03080402000500000000" pitchFamily="66" charset="0"/>
              </a:rPr>
              <a:t>I am currently in graduate school for reading specialty</a:t>
            </a:r>
            <a:r>
              <a:rPr lang="en-US" sz="11200" dirty="0"/>
              <a:t>.</a:t>
            </a:r>
          </a:p>
          <a:p>
            <a:endParaRPr lang="en-US" dirty="0"/>
          </a:p>
        </p:txBody>
      </p:sp>
    </p:spTree>
    <p:extLst>
      <p:ext uri="{BB962C8B-B14F-4D97-AF65-F5344CB8AC3E}">
        <p14:creationId xmlns:p14="http://schemas.microsoft.com/office/powerpoint/2010/main" val="79844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9E24-DCA6-4CA3-BEE8-3D1E8B12C2C4}"/>
              </a:ext>
            </a:extLst>
          </p:cNvPr>
          <p:cNvSpPr>
            <a:spLocks noGrp="1"/>
          </p:cNvSpPr>
          <p:nvPr>
            <p:ph type="title"/>
          </p:nvPr>
        </p:nvSpPr>
        <p:spPr>
          <a:xfrm>
            <a:off x="5080934" y="574431"/>
            <a:ext cx="6586491" cy="825181"/>
          </a:xfrm>
        </p:spPr>
        <p:txBody>
          <a:bodyPr anchor="b">
            <a:normAutofit/>
          </a:bodyPr>
          <a:lstStyle/>
          <a:p>
            <a:r>
              <a:rPr lang="en-US" b="1" dirty="0">
                <a:latin typeface="Ink Free" panose="03080402000500000000" pitchFamily="66" charset="0"/>
              </a:rPr>
              <a:t>Classroom Expectations</a:t>
            </a:r>
            <a:endParaRPr lang="en-US" b="1">
              <a:latin typeface="Ink Free" panose="03080402000500000000" pitchFamily="66" charset="0"/>
            </a:endParaRPr>
          </a:p>
        </p:txBody>
      </p:sp>
      <p:pic>
        <p:nvPicPr>
          <p:cNvPr id="4" name="Picture 3">
            <a:extLst>
              <a:ext uri="{FF2B5EF4-FFF2-40B4-BE49-F238E27FC236}">
                <a16:creationId xmlns:a16="http://schemas.microsoft.com/office/drawing/2014/main" id="{5E3D2711-22C6-41D7-B1AF-18A31EFE8720}"/>
              </a:ext>
            </a:extLst>
          </p:cNvPr>
          <p:cNvPicPr>
            <a:picLocks noChangeAspect="1"/>
          </p:cNvPicPr>
          <p:nvPr/>
        </p:nvPicPr>
        <p:blipFill rotWithShape="1">
          <a:blip r:embed="rId2"/>
          <a:srcRect l="2287" r="6984"/>
          <a:stretch/>
        </p:blipFill>
        <p:spPr>
          <a:xfrm>
            <a:off x="0" y="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EE42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314FC2-6ACC-4A6A-A3B0-2D905E1B10B6}"/>
              </a:ext>
            </a:extLst>
          </p:cNvPr>
          <p:cNvSpPr>
            <a:spLocks noGrp="1"/>
          </p:cNvSpPr>
          <p:nvPr>
            <p:ph idx="1"/>
          </p:nvPr>
        </p:nvSpPr>
        <p:spPr>
          <a:xfrm>
            <a:off x="5080936" y="1751702"/>
            <a:ext cx="6586489" cy="4402910"/>
          </a:xfrm>
        </p:spPr>
        <p:txBody>
          <a:bodyPr>
            <a:noAutofit/>
          </a:bodyPr>
          <a:lstStyle/>
          <a:p>
            <a:r>
              <a:rPr lang="en-US" sz="3200" dirty="0">
                <a:latin typeface="Ink Free" panose="03080402000500000000" pitchFamily="66" charset="0"/>
              </a:rPr>
              <a:t>Listening Ears</a:t>
            </a:r>
          </a:p>
          <a:p>
            <a:r>
              <a:rPr lang="en-US" sz="3200" dirty="0">
                <a:latin typeface="Ink Free" panose="03080402000500000000" pitchFamily="66" charset="0"/>
              </a:rPr>
              <a:t>Eyes Watching</a:t>
            </a:r>
          </a:p>
          <a:p>
            <a:r>
              <a:rPr lang="en-US" sz="3200" dirty="0">
                <a:latin typeface="Ink Free" panose="03080402000500000000" pitchFamily="66" charset="0"/>
              </a:rPr>
              <a:t>Quiet Voice when someone else is speaking</a:t>
            </a:r>
          </a:p>
          <a:p>
            <a:r>
              <a:rPr lang="en-US" sz="3200" dirty="0">
                <a:latin typeface="Ink Free" panose="03080402000500000000" pitchFamily="66" charset="0"/>
              </a:rPr>
              <a:t>Quiet Hands</a:t>
            </a:r>
          </a:p>
          <a:p>
            <a:r>
              <a:rPr lang="en-US" sz="3200" dirty="0">
                <a:latin typeface="Ink Free" panose="03080402000500000000" pitchFamily="66" charset="0"/>
              </a:rPr>
              <a:t>Calm Body</a:t>
            </a:r>
          </a:p>
          <a:p>
            <a:r>
              <a:rPr lang="en-US" sz="3200" dirty="0">
                <a:latin typeface="Ink Free" panose="03080402000500000000" pitchFamily="66" charset="0"/>
              </a:rPr>
              <a:t>Follow Directions</a:t>
            </a:r>
          </a:p>
          <a:p>
            <a:r>
              <a:rPr lang="en-US" sz="3200" dirty="0">
                <a:latin typeface="Ink Free" panose="03080402000500000000" pitchFamily="66" charset="0"/>
              </a:rPr>
              <a:t>Raise Your Hand</a:t>
            </a:r>
          </a:p>
        </p:txBody>
      </p:sp>
    </p:spTree>
    <p:extLst>
      <p:ext uri="{BB962C8B-B14F-4D97-AF65-F5344CB8AC3E}">
        <p14:creationId xmlns:p14="http://schemas.microsoft.com/office/powerpoint/2010/main" val="85816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C7C3-82C4-4FA3-ACB1-0C910E4A851E}"/>
              </a:ext>
            </a:extLst>
          </p:cNvPr>
          <p:cNvSpPr>
            <a:spLocks noGrp="1"/>
          </p:cNvSpPr>
          <p:nvPr>
            <p:ph type="title"/>
          </p:nvPr>
        </p:nvSpPr>
        <p:spPr/>
        <p:txBody>
          <a:bodyPr/>
          <a:lstStyle/>
          <a:p>
            <a:pPr algn="ctr"/>
            <a:r>
              <a:rPr lang="en-US" b="1" dirty="0">
                <a:latin typeface="Ink Free" panose="03080402000500000000" pitchFamily="66" charset="0"/>
              </a:rPr>
              <a:t>Class Positive Behavior System</a:t>
            </a:r>
          </a:p>
        </p:txBody>
      </p:sp>
      <p:pic>
        <p:nvPicPr>
          <p:cNvPr id="4" name="Content Placeholder 3">
            <a:extLst>
              <a:ext uri="{FF2B5EF4-FFF2-40B4-BE49-F238E27FC236}">
                <a16:creationId xmlns:a16="http://schemas.microsoft.com/office/drawing/2014/main" id="{5BE9B808-8AF7-424E-BB85-5B33686C4B07}"/>
              </a:ext>
            </a:extLst>
          </p:cNvPr>
          <p:cNvPicPr>
            <a:picLocks noGrp="1" noChangeAspect="1"/>
          </p:cNvPicPr>
          <p:nvPr>
            <p:ph idx="1"/>
          </p:nvPr>
        </p:nvPicPr>
        <p:blipFill>
          <a:blip r:embed="rId2"/>
          <a:stretch>
            <a:fillRect/>
          </a:stretch>
        </p:blipFill>
        <p:spPr>
          <a:xfrm>
            <a:off x="9437077" y="1537870"/>
            <a:ext cx="2121877" cy="4955005"/>
          </a:xfrm>
          <a:prstGeom prst="rect">
            <a:avLst/>
          </a:prstGeom>
        </p:spPr>
      </p:pic>
      <p:sp>
        <p:nvSpPr>
          <p:cNvPr id="5" name="TextBox 4">
            <a:extLst>
              <a:ext uri="{FF2B5EF4-FFF2-40B4-BE49-F238E27FC236}">
                <a16:creationId xmlns:a16="http://schemas.microsoft.com/office/drawing/2014/main" id="{5BCF343F-E9BF-4791-A4AA-99559E5F61B0}"/>
              </a:ext>
            </a:extLst>
          </p:cNvPr>
          <p:cNvSpPr txBox="1"/>
          <p:nvPr/>
        </p:nvSpPr>
        <p:spPr>
          <a:xfrm>
            <a:off x="838200" y="1690688"/>
            <a:ext cx="8704385" cy="4154984"/>
          </a:xfrm>
          <a:prstGeom prst="rect">
            <a:avLst/>
          </a:prstGeom>
          <a:noFill/>
        </p:spPr>
        <p:txBody>
          <a:bodyPr wrap="square" rtlCol="0">
            <a:spAutoFit/>
          </a:bodyPr>
          <a:lstStyle/>
          <a:p>
            <a:r>
              <a:rPr lang="en-US" sz="2400" dirty="0">
                <a:latin typeface="Ink Free" panose="03080402000500000000" pitchFamily="66" charset="0"/>
              </a:rPr>
              <a:t>All students start at </a:t>
            </a:r>
            <a:r>
              <a:rPr lang="en-US" sz="2400" b="1" dirty="0">
                <a:latin typeface="Ink Free" panose="03080402000500000000" pitchFamily="66" charset="0"/>
              </a:rPr>
              <a:t>Ready to Learn</a:t>
            </a:r>
          </a:p>
          <a:p>
            <a:r>
              <a:rPr lang="en-US" sz="2400" dirty="0">
                <a:latin typeface="Ink Free" panose="03080402000500000000" pitchFamily="66" charset="0"/>
              </a:rPr>
              <a:t>As student shows they are following class</a:t>
            </a:r>
          </a:p>
          <a:p>
            <a:r>
              <a:rPr lang="en-US" sz="2400" dirty="0">
                <a:latin typeface="Ink Free" panose="03080402000500000000" pitchFamily="66" charset="0"/>
              </a:rPr>
              <a:t>expectations, they move their clip up one </a:t>
            </a:r>
          </a:p>
          <a:p>
            <a:r>
              <a:rPr lang="en-US" sz="2400" dirty="0">
                <a:latin typeface="Ink Free" panose="03080402000500000000" pitchFamily="66" charset="0"/>
              </a:rPr>
              <a:t>     step.</a:t>
            </a:r>
          </a:p>
          <a:p>
            <a:r>
              <a:rPr lang="en-US" sz="2400" dirty="0">
                <a:latin typeface="Ink Free" panose="03080402000500000000" pitchFamily="66" charset="0"/>
              </a:rPr>
              <a:t>Students will be given two warnings</a:t>
            </a:r>
          </a:p>
          <a:p>
            <a:r>
              <a:rPr lang="en-US" sz="2400" dirty="0">
                <a:latin typeface="Ink Free" panose="03080402000500000000" pitchFamily="66" charset="0"/>
              </a:rPr>
              <a:t>After two warning, the student must move</a:t>
            </a:r>
          </a:p>
          <a:p>
            <a:r>
              <a:rPr lang="en-US" sz="2400" dirty="0">
                <a:latin typeface="Ink Free" panose="03080402000500000000" pitchFamily="66" charset="0"/>
              </a:rPr>
              <a:t>     their clip down.</a:t>
            </a:r>
          </a:p>
          <a:p>
            <a:r>
              <a:rPr lang="en-US" sz="2400" dirty="0">
                <a:latin typeface="Ink Free" panose="03080402000500000000" pitchFamily="66" charset="0"/>
              </a:rPr>
              <a:t>When clip reaches </a:t>
            </a:r>
            <a:r>
              <a:rPr lang="en-US" sz="2400" b="1" dirty="0">
                <a:solidFill>
                  <a:srgbClr val="C00000"/>
                </a:solidFill>
                <a:latin typeface="Ink Free" panose="03080402000500000000" pitchFamily="66" charset="0"/>
              </a:rPr>
              <a:t>Parent Contact</a:t>
            </a:r>
            <a:r>
              <a:rPr lang="en-US" sz="2400" dirty="0">
                <a:latin typeface="Ink Free" panose="03080402000500000000" pitchFamily="66" charset="0"/>
              </a:rPr>
              <a:t>, </a:t>
            </a:r>
          </a:p>
          <a:p>
            <a:r>
              <a:rPr lang="en-US" sz="2400" dirty="0">
                <a:latin typeface="Ink Free" panose="03080402000500000000" pitchFamily="66" charset="0"/>
              </a:rPr>
              <a:t>      that will result in a note home that needs to </a:t>
            </a:r>
          </a:p>
          <a:p>
            <a:r>
              <a:rPr lang="en-US" sz="2400" dirty="0">
                <a:latin typeface="Ink Free" panose="03080402000500000000" pitchFamily="66" charset="0"/>
              </a:rPr>
              <a:t>       be signed and returned the next day, in addition to a think about it work sheet for the student.</a:t>
            </a:r>
          </a:p>
        </p:txBody>
      </p:sp>
    </p:spTree>
    <p:extLst>
      <p:ext uri="{BB962C8B-B14F-4D97-AF65-F5344CB8AC3E}">
        <p14:creationId xmlns:p14="http://schemas.microsoft.com/office/powerpoint/2010/main" val="399923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F5BB-8A13-4464-95BD-53950B2DD844}"/>
              </a:ext>
            </a:extLst>
          </p:cNvPr>
          <p:cNvSpPr>
            <a:spLocks noGrp="1"/>
          </p:cNvSpPr>
          <p:nvPr>
            <p:ph type="title"/>
          </p:nvPr>
        </p:nvSpPr>
        <p:spPr>
          <a:xfrm>
            <a:off x="838200" y="365125"/>
            <a:ext cx="10515600" cy="1325563"/>
          </a:xfrm>
        </p:spPr>
        <p:txBody>
          <a:bodyPr>
            <a:normAutofit/>
          </a:bodyPr>
          <a:lstStyle/>
          <a:p>
            <a:pPr algn="ctr"/>
            <a:r>
              <a:rPr lang="en-US" b="1" dirty="0">
                <a:latin typeface="Ink Free" panose="03080402000500000000" pitchFamily="66" charset="0"/>
              </a:rPr>
              <a:t>PBIS Expectations</a:t>
            </a:r>
          </a:p>
        </p:txBody>
      </p:sp>
      <p:sp>
        <p:nvSpPr>
          <p:cNvPr id="3" name="Content Placeholder 2">
            <a:extLst>
              <a:ext uri="{FF2B5EF4-FFF2-40B4-BE49-F238E27FC236}">
                <a16:creationId xmlns:a16="http://schemas.microsoft.com/office/drawing/2014/main" id="{4771EF7B-2269-4345-9869-2B3D5B205B46}"/>
              </a:ext>
            </a:extLst>
          </p:cNvPr>
          <p:cNvSpPr>
            <a:spLocks noGrp="1"/>
          </p:cNvSpPr>
          <p:nvPr>
            <p:ph idx="1"/>
          </p:nvPr>
        </p:nvSpPr>
        <p:spPr>
          <a:xfrm>
            <a:off x="568569" y="1690688"/>
            <a:ext cx="4050323" cy="4915144"/>
          </a:xfrm>
        </p:spPr>
        <p:txBody>
          <a:bodyPr>
            <a:normAutofit fontScale="85000" lnSpcReduction="20000"/>
          </a:bodyPr>
          <a:lstStyle/>
          <a:p>
            <a:pPr marL="0" lvl="0" indent="0">
              <a:buNone/>
            </a:pPr>
            <a:r>
              <a:rPr lang="en-US" dirty="0">
                <a:latin typeface="Ink Free" panose="03080402000500000000" pitchFamily="66" charset="0"/>
              </a:rPr>
              <a:t>Students can earn tickets from any staff member.  Tickets are earned for good behavior in school.  Students will collect their tickets on a chart called a raffle ticket.  When all of the squares on the raffle ticket are full, they get to bring it to the office where he or she will be entered in a grade level raffle.  For turning in their ticket, the student immediately gets a bracelet.  The winners of the grade level raffle will choose from a menu of items.</a:t>
            </a:r>
          </a:p>
          <a:p>
            <a:endParaRPr lang="en-US" sz="2000" dirty="0"/>
          </a:p>
        </p:txBody>
      </p:sp>
      <p:pic>
        <p:nvPicPr>
          <p:cNvPr id="4" name="Picture 3">
            <a:extLst>
              <a:ext uri="{FF2B5EF4-FFF2-40B4-BE49-F238E27FC236}">
                <a16:creationId xmlns:a16="http://schemas.microsoft.com/office/drawing/2014/main" id="{00B06039-4498-40E5-85FA-55389AC25B0E}"/>
              </a:ext>
            </a:extLst>
          </p:cNvPr>
          <p:cNvPicPr>
            <a:picLocks noChangeAspect="1"/>
          </p:cNvPicPr>
          <p:nvPr/>
        </p:nvPicPr>
        <p:blipFill rotWithShape="1">
          <a:blip r:embed="rId2"/>
          <a:srcRect t="5772" r="-1" b="5150"/>
          <a:stretch/>
        </p:blipFill>
        <p:spPr>
          <a:xfrm>
            <a:off x="5120640" y="1904281"/>
            <a:ext cx="6233160" cy="4272681"/>
          </a:xfrm>
          <a:prstGeom prst="rect">
            <a:avLst/>
          </a:prstGeom>
        </p:spPr>
      </p:pic>
    </p:spTree>
    <p:extLst>
      <p:ext uri="{BB962C8B-B14F-4D97-AF65-F5344CB8AC3E}">
        <p14:creationId xmlns:p14="http://schemas.microsoft.com/office/powerpoint/2010/main" val="368271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10344D-A0B2-48CB-8104-470FE2CEBF13}"/>
              </a:ext>
            </a:extLst>
          </p:cNvPr>
          <p:cNvSpPr>
            <a:spLocks noGrp="1"/>
          </p:cNvSpPr>
          <p:nvPr>
            <p:ph type="title"/>
          </p:nvPr>
        </p:nvSpPr>
        <p:spPr>
          <a:xfrm>
            <a:off x="863029" y="1012004"/>
            <a:ext cx="3416158" cy="4795408"/>
          </a:xfrm>
        </p:spPr>
        <p:txBody>
          <a:bodyPr>
            <a:normAutofit/>
          </a:bodyPr>
          <a:lstStyle/>
          <a:p>
            <a:r>
              <a:rPr lang="en-US" b="1">
                <a:solidFill>
                  <a:srgbClr val="FFFFFF"/>
                </a:solidFill>
                <a:latin typeface="Ink Free" panose="03080402000500000000" pitchFamily="66" charset="0"/>
              </a:rPr>
              <a:t>Homework Expectations</a:t>
            </a:r>
          </a:p>
        </p:txBody>
      </p:sp>
      <p:graphicFrame>
        <p:nvGraphicFramePr>
          <p:cNvPr id="5" name="Content Placeholder 2">
            <a:extLst>
              <a:ext uri="{FF2B5EF4-FFF2-40B4-BE49-F238E27FC236}">
                <a16:creationId xmlns:a16="http://schemas.microsoft.com/office/drawing/2014/main" id="{E0FFF464-CFD6-4C39-A949-DAB5B760BB83}"/>
              </a:ext>
            </a:extLst>
          </p:cNvPr>
          <p:cNvGraphicFramePr>
            <a:graphicFrameLocks noGrp="1"/>
          </p:cNvGraphicFramePr>
          <p:nvPr>
            <p:ph idx="1"/>
            <p:extLst>
              <p:ext uri="{D42A27DB-BD31-4B8C-83A1-F6EECF244321}">
                <p14:modId xmlns:p14="http://schemas.microsoft.com/office/powerpoint/2010/main" val="35405736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0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83EF-0162-4439-9F2A-A8128EEACD8C}"/>
              </a:ext>
            </a:extLst>
          </p:cNvPr>
          <p:cNvSpPr>
            <a:spLocks noGrp="1"/>
          </p:cNvSpPr>
          <p:nvPr>
            <p:ph type="title"/>
          </p:nvPr>
        </p:nvSpPr>
        <p:spPr/>
        <p:txBody>
          <a:bodyPr/>
          <a:lstStyle/>
          <a:p>
            <a:pPr algn="ctr"/>
            <a:r>
              <a:rPr lang="en-US" b="1" dirty="0">
                <a:latin typeface="Ink Free" panose="03080402000500000000" pitchFamily="66" charset="0"/>
              </a:rPr>
              <a:t>Grade Level Projects &amp; Activities</a:t>
            </a:r>
          </a:p>
        </p:txBody>
      </p:sp>
      <p:sp>
        <p:nvSpPr>
          <p:cNvPr id="3" name="Content Placeholder 2">
            <a:extLst>
              <a:ext uri="{FF2B5EF4-FFF2-40B4-BE49-F238E27FC236}">
                <a16:creationId xmlns:a16="http://schemas.microsoft.com/office/drawing/2014/main" id="{A86BA0B8-B04F-4A31-B330-6030AF6778ED}"/>
              </a:ext>
            </a:extLst>
          </p:cNvPr>
          <p:cNvSpPr>
            <a:spLocks noGrp="1"/>
          </p:cNvSpPr>
          <p:nvPr>
            <p:ph idx="1"/>
          </p:nvPr>
        </p:nvSpPr>
        <p:spPr/>
        <p:txBody>
          <a:bodyPr>
            <a:normAutofit/>
          </a:bodyPr>
          <a:lstStyle/>
          <a:p>
            <a:r>
              <a:rPr lang="en-US" sz="4000" dirty="0">
                <a:latin typeface="Ink Free" panose="03080402000500000000" pitchFamily="66" charset="0"/>
              </a:rPr>
              <a:t>Some special activities include:</a:t>
            </a:r>
          </a:p>
          <a:p>
            <a:pPr lvl="1"/>
            <a:endParaRPr lang="en-US" sz="4000" dirty="0">
              <a:latin typeface="Ink Free" panose="03080402000500000000" pitchFamily="66" charset="0"/>
            </a:endParaRPr>
          </a:p>
          <a:p>
            <a:pPr lvl="1">
              <a:buFont typeface="Wingdings" panose="05000000000000000000" pitchFamily="2" charset="2"/>
              <a:buChar char="Ø"/>
            </a:pPr>
            <a:r>
              <a:rPr lang="en-US" sz="4000" dirty="0">
                <a:latin typeface="Ink Free" panose="03080402000500000000" pitchFamily="66" charset="0"/>
              </a:rPr>
              <a:t>Field Trips</a:t>
            </a:r>
          </a:p>
          <a:p>
            <a:pPr lvl="1">
              <a:buFont typeface="Wingdings" panose="05000000000000000000" pitchFamily="2" charset="2"/>
              <a:buChar char="Ø"/>
            </a:pPr>
            <a:endParaRPr lang="en-US" sz="4000" dirty="0">
              <a:latin typeface="Ink Free" panose="03080402000500000000" pitchFamily="66" charset="0"/>
            </a:endParaRPr>
          </a:p>
          <a:p>
            <a:pPr lvl="1">
              <a:buFont typeface="Wingdings" panose="05000000000000000000" pitchFamily="2" charset="2"/>
              <a:buChar char="Ø"/>
            </a:pPr>
            <a:r>
              <a:rPr lang="en-US" sz="4000" dirty="0">
                <a:latin typeface="Ink Free" panose="03080402000500000000" pitchFamily="66" charset="0"/>
              </a:rPr>
              <a:t>Holiday Parties</a:t>
            </a:r>
          </a:p>
          <a:p>
            <a:pPr lvl="1">
              <a:buFont typeface="Wingdings" panose="05000000000000000000" pitchFamily="2" charset="2"/>
              <a:buChar char="Ø"/>
            </a:pPr>
            <a:endParaRPr lang="en-US" sz="4000" dirty="0">
              <a:latin typeface="Ink Free" panose="03080402000500000000" pitchFamily="66" charset="0"/>
            </a:endParaRPr>
          </a:p>
          <a:p>
            <a:pPr lvl="1">
              <a:buFont typeface="Wingdings" panose="05000000000000000000" pitchFamily="2" charset="2"/>
              <a:buChar char="Ø"/>
            </a:pPr>
            <a:r>
              <a:rPr lang="en-US" sz="4000" dirty="0">
                <a:latin typeface="Ink Free" panose="03080402000500000000" pitchFamily="66" charset="0"/>
              </a:rPr>
              <a:t>PBIS Assemblies</a:t>
            </a:r>
          </a:p>
        </p:txBody>
      </p:sp>
    </p:spTree>
    <p:extLst>
      <p:ext uri="{BB962C8B-B14F-4D97-AF65-F5344CB8AC3E}">
        <p14:creationId xmlns:p14="http://schemas.microsoft.com/office/powerpoint/2010/main" val="70036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2D1E-30CA-40C6-96FC-2B65E804006B}"/>
              </a:ext>
            </a:extLst>
          </p:cNvPr>
          <p:cNvSpPr>
            <a:spLocks noGrp="1"/>
          </p:cNvSpPr>
          <p:nvPr>
            <p:ph type="title"/>
          </p:nvPr>
        </p:nvSpPr>
        <p:spPr/>
        <p:txBody>
          <a:bodyPr/>
          <a:lstStyle/>
          <a:p>
            <a:pPr algn="ctr"/>
            <a:r>
              <a:rPr lang="en-US" b="1" dirty="0">
                <a:latin typeface="Ink Free" panose="03080402000500000000" pitchFamily="66" charset="0"/>
              </a:rPr>
              <a:t>Curriculum</a:t>
            </a:r>
          </a:p>
        </p:txBody>
      </p:sp>
      <p:sp>
        <p:nvSpPr>
          <p:cNvPr id="3" name="Content Placeholder 2">
            <a:extLst>
              <a:ext uri="{FF2B5EF4-FFF2-40B4-BE49-F238E27FC236}">
                <a16:creationId xmlns:a16="http://schemas.microsoft.com/office/drawing/2014/main" id="{952E3626-EC21-421F-BF4B-4660C706A5E5}"/>
              </a:ext>
            </a:extLst>
          </p:cNvPr>
          <p:cNvSpPr>
            <a:spLocks noGrp="1"/>
          </p:cNvSpPr>
          <p:nvPr>
            <p:ph idx="1"/>
          </p:nvPr>
        </p:nvSpPr>
        <p:spPr/>
        <p:txBody>
          <a:bodyPr>
            <a:normAutofit fontScale="92500" lnSpcReduction="20000"/>
          </a:bodyPr>
          <a:lstStyle/>
          <a:p>
            <a:r>
              <a:rPr lang="en-US" sz="3200" b="1" dirty="0" err="1">
                <a:latin typeface="Ink Free" panose="03080402000500000000" pitchFamily="66" charset="0"/>
              </a:rPr>
              <a:t>Fundations</a:t>
            </a:r>
            <a:r>
              <a:rPr lang="en-US" sz="3200" dirty="0">
                <a:latin typeface="Ink Free" panose="03080402000500000000" pitchFamily="66" charset="0"/>
              </a:rPr>
              <a:t> – Phonics, Sight Words, Letters, Sounds, Decoding (Reading Words), and Encoding (Writing/Spelling)</a:t>
            </a:r>
          </a:p>
          <a:p>
            <a:r>
              <a:rPr lang="en-US" sz="3200" b="1" dirty="0">
                <a:latin typeface="Ink Free" panose="03080402000500000000" pitchFamily="66" charset="0"/>
              </a:rPr>
              <a:t>Michael </a:t>
            </a:r>
            <a:r>
              <a:rPr lang="en-US" sz="3200" b="1" dirty="0" err="1">
                <a:latin typeface="Ink Free" panose="03080402000500000000" pitchFamily="66" charset="0"/>
              </a:rPr>
              <a:t>Heggerty</a:t>
            </a:r>
            <a:r>
              <a:rPr lang="en-US" sz="3200" b="1" dirty="0">
                <a:latin typeface="Ink Free" panose="03080402000500000000" pitchFamily="66" charset="0"/>
              </a:rPr>
              <a:t>/Phonemic Awareness</a:t>
            </a:r>
          </a:p>
          <a:p>
            <a:r>
              <a:rPr lang="en-US" sz="3200" b="1" dirty="0">
                <a:latin typeface="Ink Free" panose="03080402000500000000" pitchFamily="66" charset="0"/>
              </a:rPr>
              <a:t>Reading Milestones – </a:t>
            </a:r>
            <a:r>
              <a:rPr lang="en-US" sz="3200" dirty="0">
                <a:latin typeface="Ink Free" panose="03080402000500000000" pitchFamily="66" charset="0"/>
              </a:rPr>
              <a:t>Leveled Reading, Reading Skills, and Comprehension</a:t>
            </a:r>
          </a:p>
          <a:p>
            <a:r>
              <a:rPr lang="en-US" sz="3200" b="1" dirty="0" err="1">
                <a:latin typeface="Ink Free" panose="03080402000500000000" pitchFamily="66" charset="0"/>
              </a:rPr>
              <a:t>EnVision</a:t>
            </a:r>
            <a:r>
              <a:rPr lang="en-US" sz="3200" b="1" dirty="0">
                <a:latin typeface="Ink Free" panose="03080402000500000000" pitchFamily="66" charset="0"/>
              </a:rPr>
              <a:t> Math </a:t>
            </a:r>
            <a:r>
              <a:rPr lang="en-US" sz="3200" dirty="0">
                <a:latin typeface="Ink Free" panose="03080402000500000000" pitchFamily="66" charset="0"/>
              </a:rPr>
              <a:t>– Leveled Math Skills</a:t>
            </a:r>
          </a:p>
          <a:p>
            <a:endParaRPr lang="en-US" sz="3200" dirty="0">
              <a:latin typeface="Ink Free" panose="03080402000500000000" pitchFamily="66" charset="0"/>
            </a:endParaRPr>
          </a:p>
          <a:p>
            <a:pPr lvl="1">
              <a:buFont typeface="Wingdings" panose="05000000000000000000" pitchFamily="2" charset="2"/>
              <a:buChar char="v"/>
            </a:pPr>
            <a:r>
              <a:rPr lang="en-US" sz="3500" dirty="0">
                <a:latin typeface="Ink Free" panose="03080402000500000000" pitchFamily="66" charset="0"/>
              </a:rPr>
              <a:t>Our Curriculum is adjusted to each child’s needs and abilities.  Accommodations of lessons will be made daily.  </a:t>
            </a:r>
          </a:p>
          <a:p>
            <a:pPr lvl="1">
              <a:buFont typeface="Wingdings" panose="05000000000000000000" pitchFamily="2" charset="2"/>
              <a:buChar char="v"/>
            </a:pPr>
            <a:r>
              <a:rPr lang="en-US" sz="3500" dirty="0">
                <a:latin typeface="Ink Free" panose="03080402000500000000" pitchFamily="66" charset="0"/>
              </a:rPr>
              <a:t>Meeting your child’s needs is my main priority.</a:t>
            </a:r>
          </a:p>
        </p:txBody>
      </p:sp>
    </p:spTree>
    <p:extLst>
      <p:ext uri="{BB962C8B-B14F-4D97-AF65-F5344CB8AC3E}">
        <p14:creationId xmlns:p14="http://schemas.microsoft.com/office/powerpoint/2010/main" val="1530502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1070</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Ink Free</vt:lpstr>
      <vt:lpstr>Wingdings</vt:lpstr>
      <vt:lpstr>Office Theme</vt:lpstr>
      <vt:lpstr>Welcome to  Miss Connolly’s Class!</vt:lpstr>
      <vt:lpstr>All About Me</vt:lpstr>
      <vt:lpstr>My Education</vt:lpstr>
      <vt:lpstr>Classroom Expectations</vt:lpstr>
      <vt:lpstr>Class Positive Behavior System</vt:lpstr>
      <vt:lpstr>PBIS Expectations</vt:lpstr>
      <vt:lpstr>Homework Expectations</vt:lpstr>
      <vt:lpstr>Grade Level Projects &amp; Activities</vt:lpstr>
      <vt:lpstr>Curriculum</vt:lpstr>
      <vt:lpstr>IEP Notes</vt:lpstr>
      <vt:lpstr>Communication</vt:lpstr>
      <vt:lpstr>Report Cards</vt:lpstr>
      <vt:lpstr>District Wide Testing / NWEA MAP</vt:lpstr>
      <vt:lpstr>Weapons Policy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Miss Connolly’s Class!</dc:title>
  <dc:creator>Cathryn Connolly</dc:creator>
  <cp:lastModifiedBy>Cathryn Connolly</cp:lastModifiedBy>
  <cp:revision>5</cp:revision>
  <dcterms:created xsi:type="dcterms:W3CDTF">2019-08-23T03:49:35Z</dcterms:created>
  <dcterms:modified xsi:type="dcterms:W3CDTF">2019-08-23T04:15:02Z</dcterms:modified>
</cp:coreProperties>
</file>